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7.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5"/>
  </p:notesMasterIdLst>
  <p:handoutMasterIdLst>
    <p:handoutMasterId r:id="rId26"/>
  </p:handoutMasterIdLst>
  <p:sldIdLst>
    <p:sldId id="490" r:id="rId6"/>
    <p:sldId id="452" r:id="rId7"/>
    <p:sldId id="421" r:id="rId8"/>
    <p:sldId id="453" r:id="rId9"/>
    <p:sldId id="504" r:id="rId10"/>
    <p:sldId id="505" r:id="rId11"/>
    <p:sldId id="503" r:id="rId12"/>
    <p:sldId id="501" r:id="rId13"/>
    <p:sldId id="502" r:id="rId14"/>
    <p:sldId id="506" r:id="rId15"/>
    <p:sldId id="507" r:id="rId16"/>
    <p:sldId id="500" r:id="rId17"/>
    <p:sldId id="499" r:id="rId18"/>
    <p:sldId id="510" r:id="rId19"/>
    <p:sldId id="511" r:id="rId20"/>
    <p:sldId id="512" r:id="rId21"/>
    <p:sldId id="513" r:id="rId22"/>
    <p:sldId id="508" r:id="rId23"/>
    <p:sldId id="373" r:id="rId24"/>
  </p:sldIdLst>
  <p:sldSz cx="9906000" cy="6858000" type="A4"/>
  <p:notesSz cx="6797675" cy="9874250"/>
  <p:custDataLst>
    <p:tags r:id="rId2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372"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411560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1208018898"/>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4.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3.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4.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emf"/><Relationship Id="rId2" Type="http://schemas.openxmlformats.org/officeDocument/2006/relationships/tags" Target="../tags/tag83.xml"/><Relationship Id="rId1" Type="http://schemas.openxmlformats.org/officeDocument/2006/relationships/vmlDrawing" Target="../drawings/vmlDrawing18.vml"/><Relationship Id="rId6" Type="http://schemas.openxmlformats.org/officeDocument/2006/relationships/tags" Target="../tags/tag87.xml"/><Relationship Id="rId11" Type="http://schemas.openxmlformats.org/officeDocument/2006/relationships/oleObject" Target="../embeddings/oleObject18.bin"/><Relationship Id="rId5" Type="http://schemas.openxmlformats.org/officeDocument/2006/relationships/tags" Target="../tags/tag86.xml"/><Relationship Id="rId10" Type="http://schemas.openxmlformats.org/officeDocument/2006/relationships/image" Target="../media/image15.jpeg"/><Relationship Id="rId4" Type="http://schemas.openxmlformats.org/officeDocument/2006/relationships/tags" Target="../tags/tag85.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3.png"/><Relationship Id="rId4" Type="http://schemas.openxmlformats.org/officeDocument/2006/relationships/tags" Target="../tags/tag41.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media/image4.emf"/><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12.vml"/><Relationship Id="rId6" Type="http://schemas.openxmlformats.org/officeDocument/2006/relationships/tags" Target="../tags/tag61.xml"/><Relationship Id="rId11" Type="http://schemas.openxmlformats.org/officeDocument/2006/relationships/oleObject" Target="../embeddings/oleObject12.bin"/><Relationship Id="rId5" Type="http://schemas.openxmlformats.org/officeDocument/2006/relationships/tags" Target="../tags/tag60.xml"/><Relationship Id="rId10" Type="http://schemas.openxmlformats.org/officeDocument/2006/relationships/image" Target="../media/image3.jpeg"/><Relationship Id="rId4" Type="http://schemas.openxmlformats.org/officeDocument/2006/relationships/tags" Target="../tags/tag59.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65.xml"/><Relationship Id="rId7" Type="http://schemas.openxmlformats.org/officeDocument/2006/relationships/image" Target="../media/image6.jpeg"/><Relationship Id="rId2" Type="http://schemas.openxmlformats.org/officeDocument/2006/relationships/tags" Target="../tags/tag64.xml"/><Relationship Id="rId1" Type="http://schemas.openxmlformats.org/officeDocument/2006/relationships/vmlDrawing" Target="../drawings/vmlDrawing13.vml"/><Relationship Id="rId6" Type="http://schemas.openxmlformats.org/officeDocument/2006/relationships/slideMaster" Target="../slideMasters/slideMaster4.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69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3"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vmlDrawing" Target="../drawings/vmlDrawing7.vml"/><Relationship Id="rId21" Type="http://schemas.openxmlformats.org/officeDocument/2006/relationships/hyperlink" Target="http://www.linkedin.com/company/capgemini"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0.png"/><Relationship Id="rId5" Type="http://schemas.openxmlformats.org/officeDocument/2006/relationships/tags" Target="../tags/tag29.xml"/><Relationship Id="rId15" Type="http://schemas.openxmlformats.org/officeDocument/2006/relationships/oleObject" Target="../embeddings/oleObject7.bin"/><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4.xml"/><Relationship Id="rId19" Type="http://schemas.openxmlformats.org/officeDocument/2006/relationships/hyperlink" Target="http://www.facebook.com/Capgemini" TargetMode="Externa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9.vml"/><Relationship Id="rId2"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tags" Target="../tags/tag44.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vmlDrawing" Target="../drawings/vmlDrawing11.vml"/><Relationship Id="rId12" Type="http://schemas.openxmlformats.org/officeDocument/2006/relationships/tags" Target="../tags/tag52.xml"/><Relationship Id="rId17" Type="http://schemas.openxmlformats.org/officeDocument/2006/relationships/oleObject" Target="../embeddings/oleObject11.bin"/><Relationship Id="rId2" Type="http://schemas.openxmlformats.org/officeDocument/2006/relationships/slideLayout" Target="../slideLayouts/slideLayout9.xml"/><Relationship Id="rId16" Type="http://schemas.openxmlformats.org/officeDocument/2006/relationships/tags" Target="../tags/tag56.xml"/><Relationship Id="rId1" Type="http://schemas.openxmlformats.org/officeDocument/2006/relationships/slideLayout" Target="../slideLayouts/slideLayout8.xml"/><Relationship Id="rId6" Type="http://schemas.openxmlformats.org/officeDocument/2006/relationships/theme" Target="../theme/theme4.xml"/><Relationship Id="rId11" Type="http://schemas.openxmlformats.org/officeDocument/2006/relationships/tags" Target="../tags/tag51.xml"/><Relationship Id="rId5" Type="http://schemas.openxmlformats.org/officeDocument/2006/relationships/slideLayout" Target="../slideLayouts/slideLayout12.xml"/><Relationship Id="rId15" Type="http://schemas.openxmlformats.org/officeDocument/2006/relationships/tags" Target="../tags/tag55.xml"/><Relationship Id="rId10" Type="http://schemas.openxmlformats.org/officeDocument/2006/relationships/tags" Target="../tags/tag50.xml"/><Relationship Id="rId19"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tags" Target="../tags/tag49.xml"/><Relationship Id="rId14" Type="http://schemas.openxmlformats.org/officeDocument/2006/relationships/tags" Target="../tags/tag54.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slideLayout" Target="../slideLayouts/slideLayout15.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image" Target="../media/image1.emf"/><Relationship Id="rId1" Type="http://schemas.openxmlformats.org/officeDocument/2006/relationships/slideLayout" Target="../slideLayouts/slideLayout13.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vmlDrawing" Target="../drawings/vmlDrawing17.vml"/><Relationship Id="rId15" Type="http://schemas.openxmlformats.org/officeDocument/2006/relationships/oleObject" Target="../embeddings/oleObject17.bin"/><Relationship Id="rId10" Type="http://schemas.openxmlformats.org/officeDocument/2006/relationships/tags" Target="../tags/tag78.xml"/><Relationship Id="rId4" Type="http://schemas.openxmlformats.org/officeDocument/2006/relationships/theme" Target="../theme/theme5.xml"/><Relationship Id="rId9" Type="http://schemas.openxmlformats.org/officeDocument/2006/relationships/tags" Target="../tags/tag77.xml"/><Relationship Id="rId14" Type="http://schemas.openxmlformats.org/officeDocument/2006/relationships/tags" Target="../tags/tag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8"/>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19"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QlikView </a:t>
            </a:r>
            <a:r>
              <a:rPr lang="en-US" b="1" dirty="0" err="1" smtClean="0"/>
              <a:t>CoE</a:t>
            </a:r>
            <a:r>
              <a:rPr lang="en-US" b="1" smtClean="0"/>
              <a:t/>
            </a:r>
            <a:br>
              <a:rPr lang="en-US" b="1" smtClean="0"/>
            </a:br>
            <a:r>
              <a:rPr lang="en-US" b="1"/>
              <a:t>Dhananjay Jadhav</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Funnel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sv-SE" sz="2000" dirty="0" smtClean="0">
                <a:latin typeface="Calibri" pitchFamily="34" charset="0"/>
                <a:cs typeface="Calibri" pitchFamily="34" charset="0"/>
              </a:rPr>
              <a:t>Visual Distribution of Measurements</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Dimension that contains an expiration timeline</a:t>
            </a:r>
          </a:p>
          <a:p>
            <a:pPr marL="541338" indent="-541338" algn="just">
              <a:lnSpc>
                <a:spcPct val="150000"/>
              </a:lnSpc>
              <a:buNone/>
            </a:pPr>
            <a:r>
              <a:rPr lang="en-US" sz="2000" dirty="0" smtClean="0">
                <a:latin typeface="Calibri" pitchFamily="34" charset="0"/>
                <a:cs typeface="Calibri" pitchFamily="34" charset="0"/>
              </a:rPr>
              <a:t/>
            </a:r>
            <a:br>
              <a:rPr lang="en-US" sz="2000" dirty="0" smtClean="0">
                <a:latin typeface="Calibri" pitchFamily="34" charset="0"/>
                <a:cs typeface="Calibri" pitchFamily="34" charset="0"/>
              </a:rPr>
            </a:b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2590800" y="2819400"/>
            <a:ext cx="4266456" cy="28194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Mekko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sv-SE" sz="2000" dirty="0" smtClean="0">
                <a:latin typeface="Calibri" pitchFamily="34" charset="0"/>
                <a:cs typeface="Calibri" pitchFamily="34" charset="0"/>
              </a:rPr>
              <a:t>Visual Distribution of Measurements with Multiple Dimensions</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Similar to Stacked Bar Chart, but has an additional Measure – Width</a:t>
            </a:r>
          </a:p>
          <a:p>
            <a:pPr marL="541338" indent="-541338" algn="just">
              <a:lnSpc>
                <a:spcPct val="150000"/>
              </a:lnSpc>
              <a:buNone/>
            </a:pPr>
            <a:endParaRPr lang="sv-SE" sz="2000" dirty="0" smtClean="0">
              <a:latin typeface="Calibri" pitchFamily="34" charset="0"/>
              <a:cs typeface="Calibri" pitchFamily="34" charset="0"/>
            </a:endParaRPr>
          </a:p>
          <a:p>
            <a:pPr marL="541338" indent="-541338" algn="just">
              <a:lnSpc>
                <a:spcPct val="150000"/>
              </a:lnSpc>
              <a:buNone/>
            </a:pPr>
            <a:r>
              <a:rPr lang="en-US" sz="2000" dirty="0" smtClean="0">
                <a:latin typeface="Calibri" pitchFamily="34" charset="0"/>
                <a:cs typeface="Calibri" pitchFamily="34" charset="0"/>
              </a:rPr>
              <a:t/>
            </a:r>
            <a:br>
              <a:rPr lang="en-US" sz="2000" dirty="0" smtClean="0">
                <a:latin typeface="Calibri" pitchFamily="34" charset="0"/>
                <a:cs typeface="Calibri" pitchFamily="34" charset="0"/>
              </a:rPr>
            </a:b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429000"/>
            <a:ext cx="5932081"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04</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582608"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Questions ???</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501977"/>
            <a:ext cx="9144363" cy="2950251"/>
          </a:xfrm>
        </p:spPr>
        <p:txBody>
          <a:bodyPr/>
          <a:lstStyle/>
          <a:p>
            <a:pPr marL="541338" indent="-541338" algn="just">
              <a:lnSpc>
                <a:spcPct val="150000"/>
              </a:lnSpc>
              <a:buNone/>
            </a:pPr>
            <a:r>
              <a:rPr lang="en-US" sz="2000" dirty="0" smtClean="0">
                <a:solidFill>
                  <a:srgbClr val="000000"/>
                </a:solidFill>
                <a:latin typeface="Calibri" pitchFamily="34" charset="0"/>
                <a:cs typeface="Calibri" pitchFamily="34" charset="0"/>
              </a:rPr>
              <a:t>Identify the charts to be used for the following scenarios:</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Population Contribution by Each Country</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Understanding the Effectiveness of Sales Managers by validating the Sales they've made and the discounts they had offered</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Quality Improvement to understand the usage of Vehicles by identification of “Peak Hours” for a Transport System</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Population Contribution by Each Country / City</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Time taken to respond to Queries in a Call Centre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Best Practices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Gauge Charts &amp; Traffic Light Charts</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Used commonly to represent Target / Current State</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Tells whether something is wrong / right</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No Trend</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One Data Point</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Real Estate</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Relying on Colors, hence Color Blind Users might find it difficult</a:t>
            </a:r>
          </a:p>
          <a:p>
            <a:pPr marL="541338" indent="-541338" algn="just">
              <a:lnSpc>
                <a:spcPct val="150000"/>
              </a:lnSpc>
              <a:buNone/>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Alternative for Gauges - Combo Chart </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Alternative for Traffic Light - Color Variation + Ranking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Best Practices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LED Charts:</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Commonly used for Showing Big Numbers</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Font Not Legible</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Use Text Boxes</a:t>
            </a: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err="1" smtClean="0">
                <a:latin typeface="Calibri" pitchFamily="34" charset="0"/>
                <a:cs typeface="Calibri" pitchFamily="34" charset="0"/>
              </a:rPr>
              <a:t>Mekko</a:t>
            </a:r>
            <a:r>
              <a:rPr lang="en-US" sz="2000" dirty="0" smtClean="0">
                <a:latin typeface="Calibri" pitchFamily="34" charset="0"/>
                <a:cs typeface="Calibri" pitchFamily="34" charset="0"/>
              </a:rPr>
              <a:t> Chart</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Commonly used to show 2 dimensions - 1 Height and 1 Width and Measure being stacked </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When showing different categorical data, bars stacked on top of each other</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No Common baselines - and hence difficult to compare</a:t>
            </a:r>
            <a:endParaRPr lang="en-US" sz="2000" dirty="0" smtClean="0">
              <a:latin typeface="Calibri" pitchFamily="34" charset="0"/>
              <a:cs typeface="Calibri" pitchFamily="34" charset="0"/>
            </a:endParaRPr>
          </a:p>
          <a:p>
            <a:pPr marL="541338" indent="-541338" algn="just">
              <a:lnSpc>
                <a:spcPct val="150000"/>
              </a:lnSpc>
              <a:buNone/>
            </a:pP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Best Practices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Table Charts</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Commonly used for showing information in the most detail manner</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Hampers the user's ability to quickly interpret and analyze</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Understand if it is absolutely required and can be replaced with appropriate visualization</a:t>
            </a: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Bar Chart</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If constants are to be used in stacked bar charts, use them at the bottom</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Use Sorting based on Y values, unless Trends are shown</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3D Bars will sometime mislead - do not use them unless it is absolutely required</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Do not use background images, use gridlines instead</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Do not use Value on Text Points, and if required plot it outside the bars</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Usage of Colors - they should not mislead the end user to assume that colors are based on comparison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Best Practices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Pie Charts</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Research shows that the human eye is not good at differentiating between angles and comparing sector areas</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Cannot have multiple data points</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Consumes lot of real estate</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Series Comparison is not possible with 2 or more pie charts</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Do not have too many categories, have others instead</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3D pies will be misleading</a:t>
            </a:r>
          </a:p>
          <a:p>
            <a:pPr marL="541338" indent="-541338" algn="just">
              <a:lnSpc>
                <a:spcPct val="150000"/>
              </a:lnSpc>
              <a:buNone/>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Scatter Chart</a:t>
            </a:r>
          </a:p>
          <a:p>
            <a:pPr marL="730749" lvl="1" indent="-541338" algn="just">
              <a:lnSpc>
                <a:spcPct val="150000"/>
              </a:lnSpc>
              <a:buFont typeface="Wingdings" pitchFamily="2" charset="2"/>
              <a:buChar char="v"/>
            </a:pPr>
            <a:r>
              <a:rPr lang="en-US" sz="1600" dirty="0" smtClean="0">
                <a:latin typeface="Calibri" pitchFamily="34" charset="0"/>
                <a:cs typeface="Calibri" pitchFamily="34" charset="0"/>
              </a:rPr>
              <a:t>Do not have too many data points - will spoil the meaning</a:t>
            </a:r>
          </a:p>
          <a:p>
            <a:pPr marL="541338" indent="-541338" algn="just">
              <a:lnSpc>
                <a:spcPct val="150000"/>
              </a:lnSpc>
              <a:buNone/>
            </a:pPr>
            <a:endParaRPr lang="sv-SE" sz="2000" dirty="0" smtClean="0">
              <a:latin typeface="Calibri" pitchFamily="34" charset="0"/>
              <a:cs typeface="Calibri" pitchFamily="34" charset="0"/>
            </a:endParaRPr>
          </a:p>
          <a:p>
            <a:pPr marL="541338" indent="-541338" algn="just">
              <a:lnSpc>
                <a:spcPct val="150000"/>
              </a:lnSpc>
              <a:buNone/>
            </a:pPr>
            <a:r>
              <a:rPr lang="en-US" sz="2000" dirty="0" smtClean="0">
                <a:latin typeface="Calibri" pitchFamily="34" charset="0"/>
                <a:cs typeface="Calibri" pitchFamily="34" charset="0"/>
              </a:rPr>
              <a:t/>
            </a:r>
            <a:br>
              <a:rPr lang="en-US" sz="2000" dirty="0" smtClean="0">
                <a:latin typeface="Calibri" pitchFamily="34" charset="0"/>
                <a:cs typeface="Calibri" pitchFamily="34" charset="0"/>
              </a:rPr>
            </a:br>
            <a:endParaRPr lang="en-IN" sz="2000" dirty="0" smtClean="0">
              <a:latin typeface="Calibri" pitchFamily="34" charset="0"/>
              <a:cs typeface="Calibri" pitchFamily="34" charset="0"/>
            </a:endParaRP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a:t>
            </a:r>
            <a:r>
              <a:rPr lang="sv-SE" u="sng" smtClean="0">
                <a:latin typeface="Calibri" pitchFamily="34" charset="0"/>
                <a:cs typeface="Calibri" pitchFamily="34" charset="0"/>
              </a:rPr>
              <a:t>– Session </a:t>
            </a:r>
            <a:r>
              <a:rPr lang="sv-SE" u="sng" dirty="0" smtClean="0">
                <a:latin typeface="Calibri" pitchFamily="34" charset="0"/>
                <a:cs typeface="Calibri" pitchFamily="34" charset="0"/>
              </a:rPr>
              <a:t>04</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RECAP</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Introduction to Charts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Data Visualization.qvw</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Various Charts</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Bar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Line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Combo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Gauge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Tabular Charts</a:t>
            </a:r>
          </a:p>
          <a:p>
            <a:pPr marL="2147888" lvl="2" indent="-527050" algn="just" defTabSz="2147888">
              <a:lnSpc>
                <a:spcPct val="150000"/>
              </a:lnSpc>
              <a:buFont typeface="Wingdings" pitchFamily="2" charset="2"/>
              <a:buChar char="v"/>
            </a:pPr>
            <a:r>
              <a:rPr lang="en-IN" sz="1500" dirty="0" smtClean="0">
                <a:latin typeface="Calibri" pitchFamily="34" charset="0"/>
                <a:cs typeface="Calibri" pitchFamily="34" charset="0"/>
              </a:rPr>
              <a:t>Visual Cues</a:t>
            </a:r>
          </a:p>
          <a:p>
            <a:pPr marL="2147888" lvl="2" indent="-527050" algn="just" defTabSz="2147888">
              <a:lnSpc>
                <a:spcPct val="150000"/>
              </a:lnSpc>
              <a:buFont typeface="Wingdings" pitchFamily="2" charset="2"/>
              <a:buChar char="v"/>
            </a:pPr>
            <a:r>
              <a:rPr lang="en-IN" sz="1500" dirty="0" smtClean="0">
                <a:latin typeface="Calibri" pitchFamily="34" charset="0"/>
                <a:cs typeface="Calibri" pitchFamily="34" charset="0"/>
              </a:rPr>
              <a:t>Mini Chart</a:t>
            </a:r>
          </a:p>
          <a:p>
            <a:pPr marL="1441450" lvl="1" indent="-541338" algn="just">
              <a:lnSpc>
                <a:spcPct val="150000"/>
              </a:lnSpc>
              <a:buFont typeface="Wingdings" pitchFamily="2" charset="2"/>
              <a:buChar char="v"/>
            </a:pPr>
            <a:r>
              <a:rPr lang="en-IN" sz="1600" dirty="0" smtClean="0">
                <a:latin typeface="Calibri" pitchFamily="34" charset="0"/>
                <a:cs typeface="Calibri" pitchFamily="34" charset="0"/>
              </a:rPr>
              <a:t>Trellis</a:t>
            </a: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sv-SE" u="sng" dirty="0" smtClean="0">
                <a:latin typeface="Calibri" pitchFamily="34" charset="0"/>
                <a:cs typeface="Calibri" pitchFamily="34" charset="0"/>
              </a:rPr>
              <a:t>Session 04</a:t>
            </a:r>
            <a:endParaRPr lang="en-US" dirty="0"/>
          </a:p>
        </p:txBody>
      </p:sp>
      <p:sp>
        <p:nvSpPr>
          <p:cNvPr id="3" name="Content Placeholder 2"/>
          <p:cNvSpPr>
            <a:spLocks noGrp="1"/>
          </p:cNvSpPr>
          <p:nvPr>
            <p:ph idx="4294967295"/>
          </p:nvPr>
        </p:nvSpPr>
        <p:spPr>
          <a:xfrm>
            <a:off x="323850" y="1495425"/>
            <a:ext cx="9582150" cy="4643438"/>
          </a:xfrm>
          <a:prstGeom prst="rect">
            <a:avLst/>
          </a:prstGeom>
        </p:spPr>
        <p:txBody>
          <a:bodyPr/>
          <a:lstStyle/>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Session Agenda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Charts (</a:t>
            </a:r>
            <a:r>
              <a:rPr lang="en-IN" sz="2000" dirty="0" err="1" smtClean="0">
                <a:latin typeface="Calibri" pitchFamily="34" charset="0"/>
                <a:cs typeface="Calibri" pitchFamily="34" charset="0"/>
              </a:rPr>
              <a:t>contd</a:t>
            </a:r>
            <a:r>
              <a:rPr lang="en-IN" sz="2000" dirty="0" smtClean="0">
                <a:latin typeface="Calibri" pitchFamily="34" charset="0"/>
                <a:cs typeface="Calibri" pitchFamily="34" charset="0"/>
              </a:rPr>
              <a: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Pie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Block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Grid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Radar Object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Scatter Object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Pie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sv-SE" sz="2000" dirty="0" smtClean="0">
                <a:latin typeface="Calibri" pitchFamily="34" charset="0"/>
                <a:cs typeface="Calibri" pitchFamily="34" charset="0"/>
              </a:rPr>
              <a:t>Visual Distribution of Measurements</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Used to Represent Ratios / Total Share</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Should not be used when there are too many values</a:t>
            </a:r>
            <a:endParaRPr lang="en-US" sz="2000" dirty="0" smtClean="0">
              <a:latin typeface="Calibri" pitchFamily="34" charset="0"/>
              <a:cs typeface="Calibri" pitchFamily="34" charset="0"/>
            </a:endParaRPr>
          </a:p>
          <a:p>
            <a:pPr marL="541338" indent="-541338" algn="just">
              <a:lnSpc>
                <a:spcPct val="150000"/>
              </a:lnSpc>
            </a:pPr>
            <a:r>
              <a:rPr lang="en-US" sz="2000" dirty="0" smtClean="0">
                <a:latin typeface="Calibri" pitchFamily="34" charset="0"/>
                <a:cs typeface="Calibri" pitchFamily="34" charset="0"/>
              </a:rPr>
              <a:t/>
            </a:r>
            <a:br>
              <a:rPr lang="en-US" sz="2000" dirty="0" smtClean="0">
                <a:latin typeface="Calibri" pitchFamily="34" charset="0"/>
                <a:cs typeface="Calibri" pitchFamily="34" charset="0"/>
              </a:rPr>
            </a:b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1"/>
          <p:cNvPicPr>
            <a:picLocks noChangeAspect="1" noChangeArrowheads="1"/>
          </p:cNvPicPr>
          <p:nvPr/>
        </p:nvPicPr>
        <p:blipFill>
          <a:blip r:embed="rId2" cstate="print"/>
          <a:srcRect/>
          <a:stretch>
            <a:fillRect/>
          </a:stretch>
        </p:blipFill>
        <p:spPr bwMode="auto">
          <a:xfrm>
            <a:off x="2057399" y="2895600"/>
            <a:ext cx="5053483"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Block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sv-SE" sz="2000" dirty="0" smtClean="0">
                <a:latin typeface="Calibri" pitchFamily="34" charset="0"/>
                <a:cs typeface="Calibri" pitchFamily="34" charset="0"/>
              </a:rPr>
              <a:t>Visual Distribution of Measurements with Multiple Dimensions</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Used to Represent Ratios / Total Share</a:t>
            </a:r>
          </a:p>
          <a:p>
            <a:pPr marL="541338" indent="-541338" algn="just">
              <a:lnSpc>
                <a:spcPct val="150000"/>
              </a:lnSpc>
              <a:buNone/>
            </a:pPr>
            <a:r>
              <a:rPr lang="en-US" sz="2000" dirty="0" smtClean="0">
                <a:latin typeface="Calibri" pitchFamily="34" charset="0"/>
                <a:cs typeface="Calibri" pitchFamily="34" charset="0"/>
              </a:rPr>
              <a:t/>
            </a:r>
            <a:br>
              <a:rPr lang="en-US" sz="2000" dirty="0" smtClean="0">
                <a:latin typeface="Calibri" pitchFamily="34" charset="0"/>
                <a:cs typeface="Calibri" pitchFamily="34" charset="0"/>
              </a:rPr>
            </a:b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1"/>
          <p:cNvPicPr>
            <a:picLocks noChangeAspect="1" noChangeArrowheads="1"/>
          </p:cNvPicPr>
          <p:nvPr/>
        </p:nvPicPr>
        <p:blipFill>
          <a:blip r:embed="rId2" cstate="print"/>
          <a:srcRect/>
          <a:stretch>
            <a:fillRect/>
          </a:stretch>
        </p:blipFill>
        <p:spPr bwMode="auto">
          <a:xfrm>
            <a:off x="2362200" y="3048000"/>
            <a:ext cx="4576553" cy="269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Grid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sv-SE" sz="2000" dirty="0" smtClean="0">
                <a:latin typeface="Calibri" pitchFamily="34" charset="0"/>
                <a:cs typeface="Calibri" pitchFamily="34" charset="0"/>
              </a:rPr>
              <a:t>2 or 3 Dimensions with a Measurement</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Used to show Relationships</a:t>
            </a:r>
            <a:endParaRPr lang="en-US" sz="2000" dirty="0" smtClean="0">
              <a:latin typeface="Calibri" pitchFamily="34" charset="0"/>
              <a:cs typeface="Calibri" pitchFamily="34" charset="0"/>
            </a:endParaRPr>
          </a:p>
          <a:p>
            <a:pPr marL="541338" indent="-541338" algn="just">
              <a:lnSpc>
                <a:spcPct val="150000"/>
              </a:lnSpc>
            </a:pPr>
            <a:r>
              <a:rPr lang="en-US" sz="2000" dirty="0" smtClean="0">
                <a:latin typeface="Calibri" pitchFamily="34" charset="0"/>
                <a:cs typeface="Calibri" pitchFamily="34" charset="0"/>
              </a:rPr>
              <a:t/>
            </a:r>
            <a:br>
              <a:rPr lang="en-US" sz="2000" dirty="0" smtClean="0">
                <a:latin typeface="Calibri" pitchFamily="34" charset="0"/>
                <a:cs typeface="Calibri" pitchFamily="34" charset="0"/>
              </a:rPr>
            </a:b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1"/>
          <p:cNvPicPr>
            <a:picLocks noChangeAspect="1" noChangeArrowheads="1"/>
          </p:cNvPicPr>
          <p:nvPr/>
        </p:nvPicPr>
        <p:blipFill>
          <a:blip r:embed="rId2" cstate="print"/>
          <a:srcRect/>
          <a:stretch>
            <a:fillRect/>
          </a:stretch>
        </p:blipFill>
        <p:spPr bwMode="auto">
          <a:xfrm>
            <a:off x="1828800" y="2761904"/>
            <a:ext cx="5828254" cy="3186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Radar Chart</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20658"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Comparisons of high-level groups.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Radar charts are a great way to display data by cyclic dimensions including time (24hrs) and seasons (months). They show whether there are any spikes or consistent behaviors around the time frame.</a:t>
            </a:r>
          </a:p>
          <a:p>
            <a:pPr marL="541338" indent="-541338" algn="just">
              <a:lnSpc>
                <a:spcPct val="150000"/>
              </a:lnSpc>
            </a:pPr>
            <a:r>
              <a:rPr lang="en-US" sz="2000" dirty="0" smtClean="0">
                <a:latin typeface="Calibri" pitchFamily="34" charset="0"/>
                <a:cs typeface="Calibri" pitchFamily="34" charset="0"/>
              </a:rPr>
              <a:t/>
            </a:r>
            <a:br>
              <a:rPr lang="en-US" sz="2000" dirty="0" smtClean="0">
                <a:latin typeface="Calibri" pitchFamily="34" charset="0"/>
                <a:cs typeface="Calibri" pitchFamily="34" charset="0"/>
              </a:rPr>
            </a:b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3048000" y="3886200"/>
            <a:ext cx="3104939" cy="21903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Scatter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sv-SE" sz="2000" dirty="0" smtClean="0">
                <a:latin typeface="Calibri" pitchFamily="34" charset="0"/>
                <a:cs typeface="Calibri" pitchFamily="34" charset="0"/>
              </a:rPr>
              <a:t>Measurements act as dimensions (3D chart)</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Used to show Relationships</a:t>
            </a:r>
            <a:endParaRPr lang="en-US" sz="2000" dirty="0" smtClean="0">
              <a:latin typeface="Calibri" pitchFamily="34" charset="0"/>
              <a:cs typeface="Calibri" pitchFamily="34" charset="0"/>
            </a:endParaRPr>
          </a:p>
          <a:p>
            <a:pPr marL="541338" indent="-541338" algn="just">
              <a:lnSpc>
                <a:spcPct val="150000"/>
              </a:lnSpc>
            </a:pPr>
            <a:r>
              <a:rPr lang="en-US" sz="2000" dirty="0" smtClean="0">
                <a:latin typeface="Calibri" pitchFamily="34" charset="0"/>
                <a:cs typeface="Calibri" pitchFamily="34" charset="0"/>
              </a:rPr>
              <a:t/>
            </a:r>
            <a:br>
              <a:rPr lang="en-US" sz="2000" dirty="0" smtClean="0">
                <a:latin typeface="Calibri" pitchFamily="34" charset="0"/>
                <a:cs typeface="Calibri" pitchFamily="34" charset="0"/>
              </a:rPr>
            </a:b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1981200" y="2800350"/>
            <a:ext cx="5428298"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1813</TotalTime>
  <Words>587</Words>
  <Application>Microsoft Office PowerPoint</Application>
  <PresentationFormat>A4 Paper (210x297 mm)</PresentationFormat>
  <Paragraphs>117</Paragraphs>
  <Slides>19</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19</vt:i4>
      </vt:variant>
    </vt:vector>
  </HeadingPairs>
  <TitlesOfParts>
    <vt:vector size="25" baseType="lpstr">
      <vt:lpstr>CG PPT template_2013</vt:lpstr>
      <vt:lpstr>Closing slides</vt:lpstr>
      <vt:lpstr>Section break</vt:lpstr>
      <vt:lpstr>1_CG PPT template_2013</vt:lpstr>
      <vt:lpstr>Capgemini template</vt:lpstr>
      <vt:lpstr>think-cell Slide</vt:lpstr>
      <vt:lpstr>QlikView Training </vt:lpstr>
      <vt:lpstr>RECAP</vt:lpstr>
      <vt:lpstr>Session 04</vt:lpstr>
      <vt:lpstr>Session Agenda</vt:lpstr>
      <vt:lpstr>Pie Chart</vt:lpstr>
      <vt:lpstr>Block Chart</vt:lpstr>
      <vt:lpstr>Grid Chart</vt:lpstr>
      <vt:lpstr>Radar Chart</vt:lpstr>
      <vt:lpstr>Scatter Chart</vt:lpstr>
      <vt:lpstr>Funnel Chart</vt:lpstr>
      <vt:lpstr>Mekko Chart</vt:lpstr>
      <vt:lpstr>QlikView Training – Session 04</vt:lpstr>
      <vt:lpstr>Lab Work </vt:lpstr>
      <vt:lpstr>Best Practices</vt:lpstr>
      <vt:lpstr>Best Practices</vt:lpstr>
      <vt:lpstr>Best Practices</vt:lpstr>
      <vt:lpstr>Best Practices</vt:lpstr>
      <vt:lpstr>QlikView Training – Session 04</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351</cp:revision>
  <dcterms:created xsi:type="dcterms:W3CDTF">2013-09-16T09:55:48Z</dcterms:created>
  <dcterms:modified xsi:type="dcterms:W3CDTF">2017-08-10T13:15:01Z</dcterms:modified>
</cp:coreProperties>
</file>