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30"/>
  </p:notesMasterIdLst>
  <p:handoutMasterIdLst>
    <p:handoutMasterId r:id="rId31"/>
  </p:handoutMasterIdLst>
  <p:sldIdLst>
    <p:sldId id="490" r:id="rId6"/>
    <p:sldId id="452" r:id="rId7"/>
    <p:sldId id="421" r:id="rId8"/>
    <p:sldId id="509" r:id="rId9"/>
    <p:sldId id="510" r:id="rId10"/>
    <p:sldId id="511" r:id="rId11"/>
    <p:sldId id="512" r:id="rId12"/>
    <p:sldId id="513" r:id="rId13"/>
    <p:sldId id="514" r:id="rId14"/>
    <p:sldId id="515" r:id="rId15"/>
    <p:sldId id="527" r:id="rId16"/>
    <p:sldId id="516" r:id="rId17"/>
    <p:sldId id="518" r:id="rId18"/>
    <p:sldId id="519" r:id="rId19"/>
    <p:sldId id="528" r:id="rId20"/>
    <p:sldId id="530" r:id="rId21"/>
    <p:sldId id="531" r:id="rId22"/>
    <p:sldId id="520" r:id="rId23"/>
    <p:sldId id="521" r:id="rId24"/>
    <p:sldId id="522" r:id="rId25"/>
    <p:sldId id="523" r:id="rId26"/>
    <p:sldId id="525" r:id="rId27"/>
    <p:sldId id="508" r:id="rId28"/>
    <p:sldId id="373" r:id="rId29"/>
  </p:sldIdLst>
  <p:sldSz cx="9906000" cy="6858000" type="A4"/>
  <p:notesSz cx="6797675" cy="9874250"/>
  <p:custDataLst>
    <p:tags r:id="rId3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752375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01181786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4.emf"/><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1.emf"/><Relationship Id="rId2" Type="http://schemas.openxmlformats.org/officeDocument/2006/relationships/tags" Target="../tags/tag64.xml"/><Relationship Id="rId1" Type="http://schemas.openxmlformats.org/officeDocument/2006/relationships/vmlDrawing" Target="../drawings/vmlDrawing14.vml"/><Relationship Id="rId6" Type="http://schemas.openxmlformats.org/officeDocument/2006/relationships/tags" Target="../tags/tag68.xml"/><Relationship Id="rId11" Type="http://schemas.openxmlformats.org/officeDocument/2006/relationships/oleObject" Target="../embeddings/oleObject14.bin"/><Relationship Id="rId5" Type="http://schemas.openxmlformats.org/officeDocument/2006/relationships/tags" Target="../tags/tag67.xml"/><Relationship Id="rId10" Type="http://schemas.openxmlformats.org/officeDocument/2006/relationships/image" Target="../media/image3.jpeg"/><Relationship Id="rId4" Type="http://schemas.openxmlformats.org/officeDocument/2006/relationships/tags" Target="../tags/tag66.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72.xml"/><Relationship Id="rId7" Type="http://schemas.openxmlformats.org/officeDocument/2006/relationships/image" Target="../media/image6.jpeg"/><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slideMaster" Target="../slideMasters/slideMaster4.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4.xml"/><Relationship Id="rId4" Type="http://schemas.openxmlformats.org/officeDocument/2006/relationships/tags" Target="../tags/tag7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0.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4.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1.emf"/><Relationship Id="rId2" Type="http://schemas.openxmlformats.org/officeDocument/2006/relationships/tags" Target="../tags/tag90.xml"/><Relationship Id="rId1" Type="http://schemas.openxmlformats.org/officeDocument/2006/relationships/vmlDrawing" Target="../drawings/vmlDrawing20.vml"/><Relationship Id="rId6" Type="http://schemas.openxmlformats.org/officeDocument/2006/relationships/tags" Target="../tags/tag94.xml"/><Relationship Id="rId11" Type="http://schemas.openxmlformats.org/officeDocument/2006/relationships/oleObject" Target="../embeddings/oleObject20.bin"/><Relationship Id="rId5" Type="http://schemas.openxmlformats.org/officeDocument/2006/relationships/tags" Target="../tags/tag93.xml"/><Relationship Id="rId10" Type="http://schemas.openxmlformats.org/officeDocument/2006/relationships/image" Target="../media/image15.jpeg"/><Relationship Id="rId4" Type="http://schemas.openxmlformats.org/officeDocument/2006/relationships/tags" Target="../tags/tag92.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3.xml"/><Relationship Id="rId4" Type="http://schemas.openxmlformats.org/officeDocument/2006/relationships/tags" Target="../tags/tag50.xml"/></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52.xml"/><Relationship Id="rId7" Type="http://schemas.openxmlformats.org/officeDocument/2006/relationships/image" Target="../media/image6.jpeg"/><Relationship Id="rId2" Type="http://schemas.openxmlformats.org/officeDocument/2006/relationships/tags" Target="../tags/tag51.xml"/><Relationship Id="rId1" Type="http://schemas.openxmlformats.org/officeDocument/2006/relationships/vmlDrawing" Target="../drawings/vmlDrawing12.vml"/><Relationship Id="rId6" Type="http://schemas.openxmlformats.org/officeDocument/2006/relationships/slideMaster" Target="../slideMasters/slideMaster3.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701"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5"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9"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3"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7"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5"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9"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6"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9"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60"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4"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00"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80"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5893"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6917"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1" y="0"/>
            <a:ext cx="9905999" cy="1002135"/>
          </a:xfrm>
          <a:prstGeom prst="rect">
            <a:avLst/>
          </a:prstGeom>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a:prstGeom prst="rect">
            <a:avLst/>
          </a:prstGeom>
        </p:spPr>
        <p:txBody>
          <a:body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vmlDrawing" Target="../drawings/vmlDrawing9.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vmlDrawing" Target="../drawings/vmlDrawing13.vml"/><Relationship Id="rId12" Type="http://schemas.openxmlformats.org/officeDocument/2006/relationships/tags" Target="../tags/tag59.xml"/><Relationship Id="rId17" Type="http://schemas.openxmlformats.org/officeDocument/2006/relationships/oleObject" Target="../embeddings/oleObject13.bin"/><Relationship Id="rId2" Type="http://schemas.openxmlformats.org/officeDocument/2006/relationships/slideLayout" Target="../slideLayouts/slideLayout11.xml"/><Relationship Id="rId16" Type="http://schemas.openxmlformats.org/officeDocument/2006/relationships/tags" Target="../tags/tag63.xml"/><Relationship Id="rId1" Type="http://schemas.openxmlformats.org/officeDocument/2006/relationships/slideLayout" Target="../slideLayouts/slideLayout10.xml"/><Relationship Id="rId6" Type="http://schemas.openxmlformats.org/officeDocument/2006/relationships/theme" Target="../theme/theme4.xml"/><Relationship Id="rId11" Type="http://schemas.openxmlformats.org/officeDocument/2006/relationships/tags" Target="../tags/tag58.xml"/><Relationship Id="rId5" Type="http://schemas.openxmlformats.org/officeDocument/2006/relationships/slideLayout" Target="../slideLayouts/slideLayout14.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tags" Target="../tags/tag56.xml"/><Relationship Id="rId14" Type="http://schemas.openxmlformats.org/officeDocument/2006/relationships/tags" Target="../tags/tag61.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slideLayout" Target="../slideLayouts/slideLayout17.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emf"/><Relationship Id="rId1" Type="http://schemas.openxmlformats.org/officeDocument/2006/relationships/slideLayout" Target="../slideLayouts/slideLayout15.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vmlDrawing" Target="../drawings/vmlDrawing19.vml"/><Relationship Id="rId15" Type="http://schemas.openxmlformats.org/officeDocument/2006/relationships/oleObject" Target="../embeddings/oleObject19.bin"/><Relationship Id="rId10" Type="http://schemas.openxmlformats.org/officeDocument/2006/relationships/tags" Target="../tags/tag85.xml"/><Relationship Id="rId4" Type="http://schemas.openxmlformats.org/officeDocument/2006/relationships/theme" Target="../theme/theme5.xml"/><Relationship Id="rId9" Type="http://schemas.openxmlformats.org/officeDocument/2006/relationships/tags" Target="../tags/tag84.xml"/><Relationship Id="rId14" Type="http://schemas.openxmlformats.org/officeDocument/2006/relationships/tags" Target="../tags/tag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2"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4"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 id="214748397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7"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21"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QlikView </a:t>
            </a:r>
            <a:r>
              <a:rPr lang="en-US" b="1" dirty="0" err="1" smtClean="0"/>
              <a:t>CoE</a:t>
            </a:r>
            <a:r>
              <a:rPr lang="en-US" b="1" dirty="0" smtClean="0"/>
              <a:t/>
            </a:r>
            <a:br>
              <a:rPr lang="en-US" b="1" dirty="0" smtClean="0"/>
            </a:br>
            <a:r>
              <a:rPr lang="en-US" b="1"/>
              <a:t>Dhananjay </a:t>
            </a:r>
            <a:r>
              <a:rPr lang="en-US" b="1" smtClean="0"/>
              <a:t>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392" y="1494765"/>
            <a:ext cx="9582608"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Linked Table Demo</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05</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582608"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Questions ???</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9153022" cy="2950251"/>
          </a:xfrm>
        </p:spPr>
        <p:txBody>
          <a:bodyPr/>
          <a:lstStyle/>
          <a:p>
            <a:pPr marL="541338" indent="-541338" algn="just">
              <a:lnSpc>
                <a:spcPct val="150000"/>
              </a:lnSpc>
              <a:buFont typeface="Wingdings" pitchFamily="2" charset="2"/>
              <a:buChar char="v"/>
            </a:pPr>
            <a:r>
              <a:rPr lang="en-US" sz="2800" baseline="-25000" dirty="0" smtClean="0">
                <a:solidFill>
                  <a:srgbClr val="000000"/>
                </a:solidFill>
                <a:latin typeface="Calibri" pitchFamily="34" charset="0"/>
                <a:cs typeface="Calibri" pitchFamily="34" charset="0"/>
              </a:rPr>
              <a:t>Create a New Application and load all the tables available in the shared Excel File Data.xlsx. Remove all the Synthetic Keys / Tables </a:t>
            </a:r>
          </a:p>
          <a:p>
            <a:pPr marL="541338" indent="-541338" algn="just">
              <a:lnSpc>
                <a:spcPct val="150000"/>
              </a:lnSpc>
              <a:buFont typeface="Wingdings" pitchFamily="2" charset="2"/>
              <a:buChar char="v"/>
            </a:pPr>
            <a:r>
              <a:rPr lang="en-US" sz="2800" baseline="-25000" dirty="0" smtClean="0">
                <a:solidFill>
                  <a:srgbClr val="000000"/>
                </a:solidFill>
                <a:latin typeface="Calibri" pitchFamily="34" charset="0"/>
                <a:cs typeface="Calibri" pitchFamily="34" charset="0"/>
              </a:rPr>
              <a:t>Create a new table in the script for storing Gender Information. There should be two fields – ID and Gender (M-Male and F-Female)</a:t>
            </a:r>
          </a:p>
          <a:p>
            <a:pPr marL="541338" indent="-541338" algn="just">
              <a:lnSpc>
                <a:spcPct val="150000"/>
              </a:lnSpc>
              <a:buFont typeface="Wingdings" pitchFamily="2" charset="2"/>
              <a:buChar char="v"/>
            </a:pPr>
            <a:r>
              <a:rPr lang="en-US" sz="2800" baseline="-25000" dirty="0" smtClean="0">
                <a:solidFill>
                  <a:srgbClr val="000000"/>
                </a:solidFill>
                <a:latin typeface="Calibri" pitchFamily="34" charset="0"/>
                <a:cs typeface="Calibri" pitchFamily="34" charset="0"/>
              </a:rPr>
              <a:t>Create a Separate table for Managers (from ReportsTo Field) and load the resultant data model to a new Application</a:t>
            </a:r>
          </a:p>
          <a:p>
            <a:endParaRPr lang="en-US" sz="2800" baseline="-250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Themes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11553"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A set of formatting properties that can be applied to a whole QlikView layout or to parts thereof</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Coded in XML</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Bookmarks and Bookmark Object</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08535"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Bookmarks – Used for preserving specific states of selection in a document for future reference. </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Document Bookmark / User Bookmark</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Add / Replace / Remove Bookmark</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Text Object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be used for displaying text information or an image in the layout.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also attach an Action with a Text Object</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Current Selections &amp; Statistics Box</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None/>
            </a:pPr>
            <a:r>
              <a:rPr lang="en-IN" sz="2000" u="sng" dirty="0" smtClean="0">
                <a:latin typeface="Calibri" pitchFamily="34" charset="0"/>
                <a:cs typeface="Calibri" pitchFamily="34" charset="0"/>
              </a:rPr>
              <a:t>Current Selections Box:</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Very Useful for the End User, as it depicts the Current Selections made by them</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also be used for Clearing / Overwriting Existing Selections</a:t>
            </a: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pPr marL="541338" indent="-541338" algn="just">
              <a:lnSpc>
                <a:spcPct val="150000"/>
              </a:lnSpc>
              <a:buNone/>
            </a:pPr>
            <a:endParaRPr lang="en-IN" sz="2000" u="sng" dirty="0" smtClean="0">
              <a:latin typeface="Calibri" pitchFamily="34" charset="0"/>
              <a:cs typeface="Calibri" pitchFamily="34" charset="0"/>
            </a:endParaRPr>
          </a:p>
          <a:p>
            <a:pPr marL="541338" indent="-541338" algn="just">
              <a:lnSpc>
                <a:spcPct val="150000"/>
              </a:lnSpc>
              <a:buNone/>
            </a:pPr>
            <a:endParaRPr lang="en-IN" sz="2000" u="sng" dirty="0" smtClean="0">
              <a:latin typeface="Calibri" pitchFamily="34" charset="0"/>
              <a:cs typeface="Calibri" pitchFamily="34" charset="0"/>
            </a:endParaRPr>
          </a:p>
          <a:p>
            <a:pPr marL="541338" indent="-541338" algn="just">
              <a:lnSpc>
                <a:spcPct val="150000"/>
              </a:lnSpc>
              <a:buNone/>
            </a:pPr>
            <a:r>
              <a:rPr lang="en-IN" sz="2000" u="sng" dirty="0" smtClean="0">
                <a:latin typeface="Calibri" pitchFamily="34" charset="0"/>
                <a:cs typeface="Calibri" pitchFamily="34" charset="0"/>
              </a:rPr>
              <a:t>Statistics Box:</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Used to show statistical information </a:t>
            </a:r>
            <a:r>
              <a:rPr lang="en-IN" sz="2000" dirty="0" smtClean="0">
                <a:latin typeface="Calibri" pitchFamily="34" charset="0"/>
                <a:cs typeface="Calibri" pitchFamily="34" charset="0"/>
              </a:rPr>
              <a:t>of a QlikView </a:t>
            </a:r>
            <a:r>
              <a:rPr lang="sv-SE" sz="2000" dirty="0" smtClean="0">
                <a:latin typeface="Calibri" pitchFamily="34" charset="0"/>
                <a:cs typeface="Calibri" pitchFamily="34" charset="0"/>
              </a:rPr>
              <a:t>Field. </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Can be configured to display up to 15 Statistical Functions.</a:t>
            </a:r>
          </a:p>
          <a:p>
            <a:endParaRPr lang="en-US" dirty="0">
              <a:latin typeface="Calibri" pitchFamily="34" charset="0"/>
              <a:cs typeface="Calibri" pitchFamily="34" charset="0"/>
            </a:endParaRPr>
          </a:p>
        </p:txBody>
      </p:sp>
      <p:pic>
        <p:nvPicPr>
          <p:cNvPr id="4" name="Picture 4"/>
          <p:cNvPicPr>
            <a:picLocks noChangeAspect="1" noChangeArrowheads="1"/>
          </p:cNvPicPr>
          <p:nvPr/>
        </p:nvPicPr>
        <p:blipFill>
          <a:blip r:embed="rId2" cstate="print"/>
          <a:srcRect b="8571"/>
          <a:stretch>
            <a:fillRect/>
          </a:stretch>
        </p:blipFill>
        <p:spPr bwMode="auto">
          <a:xfrm>
            <a:off x="2016301" y="3061855"/>
            <a:ext cx="2276475" cy="9144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613563" y="3061855"/>
            <a:ext cx="249555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Container Object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Can contain all other Sheet Objects.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Objects are grouped together and have common settings for font, layout and caption.</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Classified into two types – Single Object and Grid Views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Variables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Can be used in the Edit Script as well as Expressions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Used to store values / expressions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Can be defined with Let and Set Statements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System Variables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Store frequently used expressions in Variables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Include Statement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Allows the user to load a script file written externally</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Should be used in the Edit Script</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Can also be used as effective replacement of Prompts / Parameters</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Tabular Charts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Other UI Charts</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Pie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Block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Grid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Radar Object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Scatter Object</a:t>
            </a:r>
            <a:endParaRPr lang="en-IN"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Best Practices</a:t>
            </a:r>
          </a:p>
          <a:p>
            <a:pPr marL="541338" indent="-541338" algn="just">
              <a:lnSpc>
                <a:spcPct val="150000"/>
              </a:lnSpc>
              <a:buNone/>
            </a:pP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Input Box and Slider / Calendar</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Input Box</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Can be used to collect runtime input from end user</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Values entered in Input Box will mapped to variables</a:t>
            </a:r>
          </a:p>
          <a:p>
            <a:pPr marL="541338" indent="-541338" algn="just">
              <a:lnSpc>
                <a:spcPct val="150000"/>
              </a:lnSpc>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Slider / Calendar</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An alternative for selecting field values </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Slider Mode – single / two or a range of values</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Calendar Mode – shows a drop down calendar </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Buttons, Triggers and Alerts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2"/>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Used for initiating an Commands / Action</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Action Dialog</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Triggers</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Document / Sheet Triggers</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Field Triggers</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Variable Triggers </a:t>
            </a: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None/>
            </a:pPr>
            <a:endParaRPr lang="en-US" sz="2000" dirty="0" smtClean="0">
              <a:latin typeface="Calibri" pitchFamily="34" charset="0"/>
              <a:cs typeface="Calibri" pitchFamily="34" charset="0"/>
            </a:endParaRPr>
          </a:p>
          <a:p>
            <a:pPr marL="541338" indent="-541338" algn="just">
              <a:lnSpc>
                <a:spcPct val="150000"/>
              </a:lnSpc>
              <a:buNone/>
            </a:pPr>
            <a:endParaRPr lang="en-US" sz="2000" dirty="0" smtClean="0">
              <a:latin typeface="Calibri" pitchFamily="34" charset="0"/>
              <a:cs typeface="Calibri" pitchFamily="34" charset="0"/>
            </a:endParaRPr>
          </a:p>
          <a:p>
            <a:pPr marL="541338" indent="-541338" algn="just">
              <a:lnSpc>
                <a:spcPct val="150000"/>
              </a:lnSpc>
              <a:buNone/>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Alerts</a:t>
            </a:r>
          </a:p>
          <a:p>
            <a:pPr marL="998538" lvl="1" indent="-541338" algn="just">
              <a:lnSpc>
                <a:spcPct val="150000"/>
              </a:lnSpc>
              <a:buClr>
                <a:srgbClr val="00A0D6"/>
              </a:buClr>
              <a:buFont typeface="Wingdings" pitchFamily="2" charset="2"/>
              <a:buChar char="q"/>
            </a:pPr>
            <a:r>
              <a:rPr lang="en-US" sz="1800" dirty="0" smtClean="0">
                <a:latin typeface="Calibri" pitchFamily="34" charset="0"/>
                <a:cs typeface="Calibri" pitchFamily="34" charset="0"/>
                <a:sym typeface="Wingdings" pitchFamily="2" charset="2"/>
              </a:rPr>
              <a:t>Option through which users are alerted</a:t>
            </a:r>
          </a:p>
          <a:p>
            <a:pPr marL="998538" lvl="1" indent="-541338" algn="just">
              <a:lnSpc>
                <a:spcPct val="150000"/>
              </a:lnSpc>
              <a:buClr>
                <a:srgbClr val="00A0D6"/>
              </a:buClr>
              <a:buFont typeface="Wingdings" pitchFamily="2" charset="2"/>
              <a:buChar char="q"/>
            </a:pPr>
            <a:r>
              <a:rPr lang="en-US" sz="1800" dirty="0" smtClean="0">
                <a:latin typeface="Calibri" pitchFamily="34" charset="0"/>
                <a:cs typeface="Calibri" pitchFamily="34" charset="0"/>
                <a:sym typeface="Wingdings" pitchFamily="2" charset="2"/>
              </a:rPr>
              <a:t>Alert Condition</a:t>
            </a:r>
          </a:p>
          <a:p>
            <a:pPr marL="998538" lvl="1" indent="-541338" algn="just">
              <a:lnSpc>
                <a:spcPct val="150000"/>
              </a:lnSpc>
              <a:buClr>
                <a:srgbClr val="00A0D6"/>
              </a:buClr>
              <a:buFont typeface="Wingdings" pitchFamily="2" charset="2"/>
              <a:buChar char="q"/>
            </a:pPr>
            <a:r>
              <a:rPr lang="en-US" sz="1800" dirty="0" smtClean="0">
                <a:latin typeface="Calibri" pitchFamily="34" charset="0"/>
                <a:cs typeface="Calibri" pitchFamily="34" charset="0"/>
                <a:sym typeface="Wingdings" pitchFamily="2" charset="2"/>
              </a:rPr>
              <a:t>When to Test the Alert Condition</a:t>
            </a:r>
          </a:p>
          <a:p>
            <a:pPr marL="998538" lvl="1" indent="-541338" algn="just">
              <a:lnSpc>
                <a:spcPct val="150000"/>
              </a:lnSpc>
              <a:buClr>
                <a:srgbClr val="00A0D6"/>
              </a:buClr>
              <a:buFont typeface="Wingdings" pitchFamily="2" charset="2"/>
              <a:buChar char="q"/>
            </a:pPr>
            <a:r>
              <a:rPr lang="en-US" sz="1800" dirty="0" smtClean="0">
                <a:latin typeface="Calibri" pitchFamily="34" charset="0"/>
                <a:cs typeface="Calibri" pitchFamily="34" charset="0"/>
                <a:sym typeface="Wingdings" pitchFamily="2" charset="2"/>
              </a:rPr>
              <a:t>Test Delay</a:t>
            </a:r>
          </a:p>
          <a:p>
            <a:pPr marL="998538" lvl="1" indent="-541338" algn="just">
              <a:lnSpc>
                <a:spcPct val="150000"/>
              </a:lnSpc>
              <a:buClr>
                <a:srgbClr val="00A0D6"/>
              </a:buClr>
              <a:buFont typeface="Wingdings" pitchFamily="2" charset="2"/>
              <a:buChar char="q"/>
            </a:pPr>
            <a:r>
              <a:rPr lang="en-US" sz="1800" dirty="0" smtClean="0">
                <a:latin typeface="Calibri" pitchFamily="34" charset="0"/>
                <a:cs typeface="Calibri" pitchFamily="34" charset="0"/>
                <a:sym typeface="Wingdings" pitchFamily="2" charset="2"/>
              </a:rPr>
              <a:t>Actions to be Taken</a:t>
            </a:r>
          </a:p>
          <a:p>
            <a:pPr marL="908704" lvl="1" indent="-541338" algn="just">
              <a:lnSpc>
                <a:spcPct val="150000"/>
              </a:lnSpc>
              <a:buNone/>
            </a:pPr>
            <a:endParaRPr lang="en-US" sz="17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9291568" cy="2950251"/>
          </a:xfrm>
        </p:spPr>
        <p:txBody>
          <a:bodyPr/>
          <a:lstStyle/>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Use the Application created in the previous exercise and apply the given Aqua Theme to your application. Modify the same theme to update the color map.</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 Bookmark to Store a Product Category and Country. Add a Bookmark Object to your Application and Edit the Bookmark to Include a Product Selection</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an Input Box which should take the name of the user and show it in a Text Object. Give an option for the end user to change the color of the text object (giving at least three colors).  Give an option to have the user name through a config file also.</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 What If Scenario to check if the Sales (Unit Price * Quantity) had been increased / decreased by “x” Percentage (variance should be between -50% to 50%)</a:t>
            </a:r>
          </a:p>
          <a:p>
            <a:endParaRPr lang="en-US" sz="18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a:t>
            </a:r>
            <a:r>
              <a:rPr lang="sv-SE" u="sng" smtClean="0">
                <a:latin typeface="Calibri" pitchFamily="34" charset="0"/>
                <a:cs typeface="Calibri" pitchFamily="34" charset="0"/>
              </a:rPr>
              <a:t>– Session 05</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dirty="0" smtClean="0">
                <a:latin typeface="Calibri" pitchFamily="34" charset="0"/>
                <a:cs typeface="Calibri" pitchFamily="34" charset="0"/>
              </a:rPr>
              <a:t>Session 05</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2"/>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Key Fields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Synthetic Keys and Tables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Circular References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Resident Load</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Binary Load and Inline Load</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Link Table – Demo</a:t>
            </a: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Themes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Bookmarks and Bookmark Object</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Current Selections &amp; Statistics Box</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Container Object</a:t>
            </a:r>
          </a:p>
          <a:p>
            <a:pPr marL="541338" indent="-541338" algn="just">
              <a:lnSpc>
                <a:spcPct val="150000"/>
              </a:lnSpc>
              <a:buFont typeface="Wingdings" pitchFamily="2" charset="2"/>
              <a:buChar char="v"/>
            </a:pPr>
            <a:r>
              <a:rPr lang="sv-SE" sz="2000" dirty="0" smtClean="0">
                <a:latin typeface="Calibri" pitchFamily="34" charset="0"/>
                <a:cs typeface="Calibri" pitchFamily="34" charset="0"/>
              </a:rPr>
              <a:t>Text Object</a:t>
            </a: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Variables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Include Statement</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Input Box and Slider / Calendar</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Buttons , Triggers </a:t>
            </a:r>
            <a:r>
              <a:rPr lang="en-US" sz="2000" smtClean="0">
                <a:latin typeface="Calibri" pitchFamily="34" charset="0"/>
                <a:cs typeface="Calibri" pitchFamily="34" charset="0"/>
              </a:rPr>
              <a:t>and Alerts</a:t>
            </a: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Key Fields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77808"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Fields Common to One or More Tables (Associated Fields)</a:t>
            </a:r>
          </a:p>
          <a:p>
            <a:pPr marL="541338" indent="-541338" algn="just">
              <a:lnSpc>
                <a:spcPct val="150000"/>
              </a:lnSpc>
              <a:buNone/>
            </a:pPr>
            <a:endParaRPr lang="en-IN" sz="1000" b="1"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Issues</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Not possible to use the frequency information</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Not possible to use all functions when creating chart expressions (only distinct)</a:t>
            </a:r>
          </a:p>
          <a:p>
            <a:pPr marL="541338" indent="-541338" algn="just">
              <a:lnSpc>
                <a:spcPct val="150000"/>
              </a:lnSpc>
              <a:buNone/>
            </a:pPr>
            <a:endParaRPr lang="en-IN" sz="1000" b="1"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Solution</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Use distinct</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Load the field an extra time under a new name</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Load a record counter</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Synthetic Keys and Tables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50099"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Keys between tables that are generated internally by QlikView in cases where there are several keys linking the tables. </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Synthetic keys are sometimes an indication of a poorly or even incorrectly designed data model.  </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Synthetic Keys will be grouped to a separate table referred as Synthetic Table</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Circular References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42281"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A structure in the data model where the keys between at least three tables form a circle. </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The logic then inferred is usually ambiguous and the circular reference needs to be broken. QlikView does this by setting one of the tables as loosely coupled.</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Resident Load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66972"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Using Resident keyword</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To be used if data should be loaded from a previously loaded input table.</a:t>
            </a:r>
          </a:p>
          <a:p>
            <a:pPr marL="541338" indent="-541338" algn="just">
              <a:lnSpc>
                <a:spcPct val="150000"/>
              </a:lnSpc>
              <a:buNone/>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Without Using Resident keyword</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To be used if data should be loaded from a previously loaded input table but restricting the use the resident tables.</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u="sng" dirty="0" smtClean="0">
                <a:latin typeface="Calibri" pitchFamily="34" charset="0"/>
                <a:cs typeface="Calibri" pitchFamily="34" charset="0"/>
              </a:rPr>
              <a:t>Binary Load and Inline Load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66972"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Binary Load</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Used for loading the access and data parts of a QlikView document</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Does not Load Layout Information</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Only One Binary Statement Allowed and should be the First Statement of a Script</a:t>
            </a:r>
          </a:p>
          <a:p>
            <a:pPr marL="541338" indent="-541338" algn="just">
              <a:lnSpc>
                <a:spcPct val="150000"/>
              </a:lnSpc>
              <a:buNone/>
            </a:pPr>
            <a:endParaRPr lang="en-US"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Inline Load</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To be used if data should be typed within the script</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1893</TotalTime>
  <Words>888</Words>
  <Application>Microsoft Office PowerPoint</Application>
  <PresentationFormat>A4 Paper (210x297 mm)</PresentationFormat>
  <Paragraphs>149</Paragraphs>
  <Slides>24</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30" baseType="lpstr">
      <vt:lpstr>CG PPT template_2013</vt:lpstr>
      <vt:lpstr>Closing slides</vt:lpstr>
      <vt:lpstr>Section break</vt:lpstr>
      <vt:lpstr>1_CG PPT template_2013</vt:lpstr>
      <vt:lpstr>Capgemini template</vt:lpstr>
      <vt:lpstr>think-cell Slide</vt:lpstr>
      <vt:lpstr>QlikView Training </vt:lpstr>
      <vt:lpstr>RECAP</vt:lpstr>
      <vt:lpstr>Session 05</vt:lpstr>
      <vt:lpstr>Session Agenda</vt:lpstr>
      <vt:lpstr>Key Fields</vt:lpstr>
      <vt:lpstr>Synthetic Keys and Tables</vt:lpstr>
      <vt:lpstr>Circular References</vt:lpstr>
      <vt:lpstr>Resident Load</vt:lpstr>
      <vt:lpstr>Binary Load and Inline Load</vt:lpstr>
      <vt:lpstr>PowerPoint Presentation</vt:lpstr>
      <vt:lpstr>QlikView Training – Session 05</vt:lpstr>
      <vt:lpstr>Lab Work </vt:lpstr>
      <vt:lpstr>Themes</vt:lpstr>
      <vt:lpstr>Bookmarks and Bookmark Object</vt:lpstr>
      <vt:lpstr>Text Object</vt:lpstr>
      <vt:lpstr>Current Selections &amp; Statistics Box</vt:lpstr>
      <vt:lpstr>Container Object</vt:lpstr>
      <vt:lpstr>Variables</vt:lpstr>
      <vt:lpstr>Include Statement</vt:lpstr>
      <vt:lpstr>Input Box and Slider / Calendar</vt:lpstr>
      <vt:lpstr>Buttons, Triggers and Alerts</vt:lpstr>
      <vt:lpstr>Lab Work</vt:lpstr>
      <vt:lpstr>QlikView Training – Session 05</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366</cp:revision>
  <dcterms:created xsi:type="dcterms:W3CDTF">2013-09-16T09:55:48Z</dcterms:created>
  <dcterms:modified xsi:type="dcterms:W3CDTF">2017-08-10T13:15:12Z</dcterms:modified>
</cp:coreProperties>
</file>