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6.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2"/>
  </p:notesMasterIdLst>
  <p:handoutMasterIdLst>
    <p:handoutMasterId r:id="rId23"/>
  </p:handoutMasterIdLst>
  <p:sldIdLst>
    <p:sldId id="490" r:id="rId6"/>
    <p:sldId id="532" r:id="rId7"/>
    <p:sldId id="421" r:id="rId8"/>
    <p:sldId id="509" r:id="rId9"/>
    <p:sldId id="533" r:id="rId10"/>
    <p:sldId id="534" r:id="rId11"/>
    <p:sldId id="535" r:id="rId12"/>
    <p:sldId id="536" r:id="rId13"/>
    <p:sldId id="537" r:id="rId14"/>
    <p:sldId id="538" r:id="rId15"/>
    <p:sldId id="539" r:id="rId16"/>
    <p:sldId id="540" r:id="rId17"/>
    <p:sldId id="543" r:id="rId18"/>
    <p:sldId id="542" r:id="rId19"/>
    <p:sldId id="508" r:id="rId20"/>
    <p:sldId id="373" r:id="rId21"/>
  </p:sldIdLst>
  <p:sldSz cx="9906000" cy="6858000" type="A4"/>
  <p:notesSz cx="6797675" cy="9874250"/>
  <p:custDataLst>
    <p:tags r:id="rId2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varScale="1">
        <p:scale>
          <a:sx n="88" d="100"/>
          <a:sy n="88" d="100"/>
        </p:scale>
        <p:origin x="-1022" y="-77"/>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372" y="-120"/>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990995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4258179379"/>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image" Target="../media/image4.emf"/><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1.emf"/><Relationship Id="rId2" Type="http://schemas.openxmlformats.org/officeDocument/2006/relationships/tags" Target="../tags/tag64.xml"/><Relationship Id="rId1" Type="http://schemas.openxmlformats.org/officeDocument/2006/relationships/vmlDrawing" Target="../drawings/vmlDrawing14.vml"/><Relationship Id="rId6" Type="http://schemas.openxmlformats.org/officeDocument/2006/relationships/tags" Target="../tags/tag68.xml"/><Relationship Id="rId11" Type="http://schemas.openxmlformats.org/officeDocument/2006/relationships/oleObject" Target="../embeddings/oleObject14.bin"/><Relationship Id="rId5" Type="http://schemas.openxmlformats.org/officeDocument/2006/relationships/tags" Target="../tags/tag67.xml"/><Relationship Id="rId10" Type="http://schemas.openxmlformats.org/officeDocument/2006/relationships/image" Target="../media/image3.jpeg"/><Relationship Id="rId4" Type="http://schemas.openxmlformats.org/officeDocument/2006/relationships/tags" Target="../tags/tag66.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72.xml"/><Relationship Id="rId7" Type="http://schemas.openxmlformats.org/officeDocument/2006/relationships/image" Target="../media/image6.jpeg"/><Relationship Id="rId2" Type="http://schemas.openxmlformats.org/officeDocument/2006/relationships/tags" Target="../tags/tag71.xml"/><Relationship Id="rId1" Type="http://schemas.openxmlformats.org/officeDocument/2006/relationships/vmlDrawing" Target="../drawings/vmlDrawing15.vml"/><Relationship Id="rId6" Type="http://schemas.openxmlformats.org/officeDocument/2006/relationships/slideMaster" Target="../slideMasters/slideMaster4.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emf"/><Relationship Id="rId2" Type="http://schemas.openxmlformats.org/officeDocument/2006/relationships/tags" Target="../tags/tag75.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4.xml"/><Relationship Id="rId4" Type="http://schemas.openxmlformats.org/officeDocument/2006/relationships/tags" Target="../tags/tag7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0.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media/image4.emf"/><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1.emf"/><Relationship Id="rId2" Type="http://schemas.openxmlformats.org/officeDocument/2006/relationships/tags" Target="../tags/tag90.xml"/><Relationship Id="rId1" Type="http://schemas.openxmlformats.org/officeDocument/2006/relationships/vmlDrawing" Target="../drawings/vmlDrawing20.vml"/><Relationship Id="rId6" Type="http://schemas.openxmlformats.org/officeDocument/2006/relationships/tags" Target="../tags/tag94.xml"/><Relationship Id="rId11" Type="http://schemas.openxmlformats.org/officeDocument/2006/relationships/oleObject" Target="../embeddings/oleObject20.bin"/><Relationship Id="rId5" Type="http://schemas.openxmlformats.org/officeDocument/2006/relationships/tags" Target="../tags/tag93.xml"/><Relationship Id="rId10" Type="http://schemas.openxmlformats.org/officeDocument/2006/relationships/image" Target="../media/image15.jpeg"/><Relationship Id="rId4" Type="http://schemas.openxmlformats.org/officeDocument/2006/relationships/tags" Target="../tags/tag92.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3.png"/><Relationship Id="rId4" Type="http://schemas.openxmlformats.org/officeDocument/2006/relationships/tags" Target="../tags/tag41.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3.xml"/><Relationship Id="rId4" Type="http://schemas.openxmlformats.org/officeDocument/2006/relationships/tags" Target="../tags/tag50.xml"/></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52.xml"/><Relationship Id="rId7" Type="http://schemas.openxmlformats.org/officeDocument/2006/relationships/image" Target="../media/image6.jpeg"/><Relationship Id="rId2" Type="http://schemas.openxmlformats.org/officeDocument/2006/relationships/tags" Target="../tags/tag51.xml"/><Relationship Id="rId1" Type="http://schemas.openxmlformats.org/officeDocument/2006/relationships/vmlDrawing" Target="../drawings/vmlDrawing12.vml"/><Relationship Id="rId6" Type="http://schemas.openxmlformats.org/officeDocument/2006/relationships/slideMaster" Target="../slideMasters/slideMaster3.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769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23"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74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771"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5"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10"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67"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4"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2"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098"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7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5891"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6915"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1" y="0"/>
            <a:ext cx="9905999" cy="1002135"/>
          </a:xfrm>
          <a:prstGeom prst="rect">
            <a:avLst/>
          </a:prstGeom>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a:prstGeom prst="rect">
            <a:avLst/>
          </a:prstGeom>
        </p:spPr>
        <p:txBody>
          <a:bodyPr/>
          <a:lstStyle/>
          <a:p>
            <a:pPr lvl="0"/>
            <a:r>
              <a:rPr lang="en-US" noProof="0" dirty="0" smtClean="0"/>
              <a:t>Click to edit Master text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vmlDrawing" Target="../drawings/vmlDrawing7.vml"/><Relationship Id="rId21" Type="http://schemas.openxmlformats.org/officeDocument/2006/relationships/hyperlink" Target="http://www.linkedin.com/company/capgemini" TargetMode="Externa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7.tiff"/><Relationship Id="rId25" Type="http://schemas.openxmlformats.org/officeDocument/2006/relationships/hyperlink" Target="http://www.youtube.com/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0.png"/><Relationship Id="rId5" Type="http://schemas.openxmlformats.org/officeDocument/2006/relationships/tags" Target="../tags/tag29.xml"/><Relationship Id="rId15" Type="http://schemas.openxmlformats.org/officeDocument/2006/relationships/oleObject" Target="../embeddings/oleObject7.bin"/><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4.xml"/><Relationship Id="rId19" Type="http://schemas.openxmlformats.org/officeDocument/2006/relationships/hyperlink" Target="http://www.facebook.com/Capgemini" TargetMode="Externa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vmlDrawing" Target="../drawings/vmlDrawing9.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vmlDrawing" Target="../drawings/vmlDrawing13.vml"/><Relationship Id="rId12" Type="http://schemas.openxmlformats.org/officeDocument/2006/relationships/tags" Target="../tags/tag59.xml"/><Relationship Id="rId17" Type="http://schemas.openxmlformats.org/officeDocument/2006/relationships/oleObject" Target="../embeddings/oleObject13.bin"/><Relationship Id="rId2" Type="http://schemas.openxmlformats.org/officeDocument/2006/relationships/slideLayout" Target="../slideLayouts/slideLayout11.xml"/><Relationship Id="rId16" Type="http://schemas.openxmlformats.org/officeDocument/2006/relationships/tags" Target="../tags/tag63.xml"/><Relationship Id="rId1" Type="http://schemas.openxmlformats.org/officeDocument/2006/relationships/slideLayout" Target="../slideLayouts/slideLayout10.xml"/><Relationship Id="rId6" Type="http://schemas.openxmlformats.org/officeDocument/2006/relationships/theme" Target="../theme/theme4.xml"/><Relationship Id="rId11" Type="http://schemas.openxmlformats.org/officeDocument/2006/relationships/tags" Target="../tags/tag58.xml"/><Relationship Id="rId5" Type="http://schemas.openxmlformats.org/officeDocument/2006/relationships/slideLayout" Target="../slideLayouts/slideLayout14.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tags" Target="../tags/tag56.xml"/><Relationship Id="rId14" Type="http://schemas.openxmlformats.org/officeDocument/2006/relationships/tags" Target="../tags/tag61.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3" Type="http://schemas.openxmlformats.org/officeDocument/2006/relationships/slideLayout" Target="../slideLayouts/slideLayout17.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emf"/><Relationship Id="rId1" Type="http://schemas.openxmlformats.org/officeDocument/2006/relationships/slideLayout" Target="../slideLayouts/slideLayout15.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vmlDrawing" Target="../drawings/vmlDrawing19.vml"/><Relationship Id="rId15" Type="http://schemas.openxmlformats.org/officeDocument/2006/relationships/oleObject" Target="../embeddings/oleObject19.bin"/><Relationship Id="rId10" Type="http://schemas.openxmlformats.org/officeDocument/2006/relationships/tags" Target="../tags/tag85.xml"/><Relationship Id="rId4" Type="http://schemas.openxmlformats.org/officeDocument/2006/relationships/theme" Target="../theme/theme5.xml"/><Relationship Id="rId9" Type="http://schemas.openxmlformats.org/officeDocument/2006/relationships/tags" Target="../tags/tag84.xml"/><Relationship Id="rId14" Type="http://schemas.openxmlformats.org/officeDocument/2006/relationships/tags" Target="../tags/tag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17" imgW="360" imgH="360" progId="">
                  <p:embed/>
                </p:oleObj>
              </mc:Choice>
              <mc:Fallback>
                <p:oleObj name="think-cell Slide" r:id="rId17" imgW="360" imgH="360" progId="">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2"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8"/>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0"/>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1"/>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2"/>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3"/>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4"/>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6"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 id="2147483976" r:id="rId2"/>
    <p:sldLayoutId id="214748397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675"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2819"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QlikView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3415688"/>
            <a:ext cx="4541230" cy="947750"/>
          </a:xfrm>
        </p:spPr>
        <p:txBody>
          <a:bodyPr/>
          <a:lstStyle/>
          <a:p>
            <a:r>
              <a:rPr lang="en-US" b="1" dirty="0" smtClean="0">
                <a:latin typeface="Calibri" pitchFamily="34" charset="0"/>
                <a:cs typeface="Calibri" pitchFamily="34" charset="0"/>
              </a:rPr>
              <a:t>BIM India – QlikView </a:t>
            </a:r>
            <a:r>
              <a:rPr lang="en-US" b="1" dirty="0" err="1" smtClean="0"/>
              <a:t>CoE</a:t>
            </a:r>
            <a:r>
              <a:rPr lang="en-US" b="1" smtClean="0"/>
              <a:t/>
            </a:r>
            <a:br>
              <a:rPr lang="en-US" b="1" smtClean="0"/>
            </a:br>
            <a:r>
              <a:rPr lang="en-US" b="1"/>
              <a:t>Dhananjay Jadhav</a:t>
            </a: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BUFFER Statement (contd)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8992058" cy="4643751"/>
          </a:xfrm>
        </p:spPr>
        <p:txBody>
          <a:bodyPr/>
          <a:lstStyle/>
          <a:p>
            <a:pPr marL="541338" indent="-541338" algn="just">
              <a:lnSpc>
                <a:spcPct val="150000"/>
              </a:lnSpc>
              <a:buNone/>
            </a:pPr>
            <a:r>
              <a:rPr lang="en-IN" sz="2000" b="1" u="sng" dirty="0" smtClean="0">
                <a:latin typeface="Calibri" pitchFamily="34" charset="0"/>
                <a:cs typeface="Calibri" pitchFamily="34" charset="0"/>
              </a:rPr>
              <a:t>Incremental</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Reads only a part of an underlying file – previous file size is stored in the XML Header of the QVD File.</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Can be used only with Load Statements and Text Files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Cannot be used where old data is changed / deleted (typically used for Log Files)</a:t>
            </a:r>
          </a:p>
          <a:p>
            <a:r>
              <a:rPr lang="en-US" sz="2000" dirty="0" smtClean="0"/>
              <a:t>Examples:  </a:t>
            </a:r>
          </a:p>
          <a:p>
            <a:r>
              <a:rPr lang="en-US" sz="2000" dirty="0" smtClean="0"/>
              <a:t>Buffer SELECT * from </a:t>
            </a:r>
            <a:r>
              <a:rPr lang="en-US" sz="2000" dirty="0" err="1" smtClean="0"/>
              <a:t>MyTable</a:t>
            </a:r>
            <a:r>
              <a:rPr lang="en-US" sz="2000" dirty="0" smtClean="0"/>
              <a:t>. </a:t>
            </a:r>
          </a:p>
          <a:p>
            <a:r>
              <a:rPr lang="en-US" sz="2000" dirty="0" smtClean="0"/>
              <a:t>Buffer (stale after 7 days) SELECT * from </a:t>
            </a:r>
            <a:r>
              <a:rPr lang="en-US" sz="2000" dirty="0" err="1" smtClean="0"/>
              <a:t>MyTable;Example</a:t>
            </a:r>
            <a:r>
              <a:rPr lang="en-US" sz="2000" dirty="0" smtClean="0"/>
              <a:t> 3:  </a:t>
            </a:r>
          </a:p>
          <a:p>
            <a:r>
              <a:rPr lang="en-US" sz="2000" dirty="0" smtClean="0"/>
              <a:t>Buffer (incremental) LOAD * from MyLog.log;</a:t>
            </a: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BUFFER Statement (contd)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49208" cy="4643751"/>
          </a:xfrm>
        </p:spPr>
        <p:txBody>
          <a:bodyPr/>
          <a:lstStyle/>
          <a:p>
            <a:pPr marL="541338" indent="-541338" algn="just">
              <a:lnSpc>
                <a:spcPct val="150000"/>
              </a:lnSpc>
              <a:buNone/>
            </a:pPr>
            <a:r>
              <a:rPr lang="en-IN" sz="2000" b="1" u="sng" dirty="0" smtClean="0">
                <a:latin typeface="Calibri" pitchFamily="34" charset="0"/>
                <a:cs typeface="Calibri" pitchFamily="34" charset="0"/>
              </a:rPr>
              <a:t>Stale After</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Typically used with DB Sources where there is no timestamp available with original data – instead, the validity of the QVD is specified here</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QVD will be used till validity – post which – DB will used and a fresh QVD will be created with a new time period</a:t>
            </a:r>
          </a:p>
          <a:p>
            <a:pPr marL="541338" indent="-541338" algn="just">
              <a:lnSpc>
                <a:spcPct val="150000"/>
              </a:lnSpc>
            </a:pPr>
            <a:endParaRPr lang="en-IN" sz="1000" b="1" u="sng" dirty="0" smtClean="0">
              <a:latin typeface="Calibri" pitchFamily="34" charset="0"/>
              <a:cs typeface="Calibri" pitchFamily="34" charset="0"/>
            </a:endParaRPr>
          </a:p>
          <a:p>
            <a:pPr marL="26988" indent="-26988" algn="just">
              <a:lnSpc>
                <a:spcPct val="150000"/>
              </a:lnSpc>
              <a:buNone/>
            </a:pPr>
            <a:r>
              <a:rPr lang="en-IN" sz="2000" b="1" u="sng" dirty="0" smtClean="0">
                <a:latin typeface="Calibri" pitchFamily="34" charset="0"/>
                <a:cs typeface="Calibri" pitchFamily="34" charset="0"/>
              </a:rPr>
              <a:t>No Options Specified</a:t>
            </a:r>
            <a:r>
              <a:rPr lang="en-IN" sz="2000" b="1" dirty="0" smtClean="0">
                <a:latin typeface="Calibri" pitchFamily="34" charset="0"/>
                <a:cs typeface="Calibri" pitchFamily="34" charset="0"/>
              </a:rPr>
              <a:t> - </a:t>
            </a:r>
            <a:r>
              <a:rPr lang="en-IN" sz="2000" dirty="0" smtClean="0">
                <a:latin typeface="Calibri" pitchFamily="34" charset="0"/>
                <a:cs typeface="Calibri" pitchFamily="34" charset="0"/>
              </a:rPr>
              <a:t>If no options are specified for Buffer – the QVD buffer created by the first execution of the script will be used indefinitely</a:t>
            </a:r>
          </a:p>
          <a:p>
            <a:pPr>
              <a:buNone/>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Incremental Load / Partial Reload</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Automatic Incremental Load using Buffer Statement</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Manual Increment Load using Add – Partial Reload</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Manual Increment Load using Replace – Partial Reload</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06</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582608"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Questions ???</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 </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501977"/>
            <a:ext cx="9087213" cy="2950251"/>
          </a:xfrm>
        </p:spPr>
        <p:txBody>
          <a:bodyPr/>
          <a:lstStyle/>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Export the Suppliers Table to a QVD File. Create a new application and read data from the QVD File </a:t>
            </a:r>
            <a:r>
              <a:rPr lang="en-US" sz="2000" smtClean="0">
                <a:solidFill>
                  <a:srgbClr val="000000"/>
                </a:solidFill>
                <a:latin typeface="Calibri" pitchFamily="34" charset="0"/>
                <a:cs typeface="Calibri" pitchFamily="34" charset="0"/>
              </a:rPr>
              <a:t>created earlier</a:t>
            </a:r>
            <a:endParaRPr lang="en-US" sz="2000" dirty="0" smtClean="0">
              <a:solidFill>
                <a:srgbClr val="000000"/>
              </a:solidFill>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Let us assume that the Categories Table (dimension table) is updated once in a Month, whereas the Dashboard is scheduled for a weekly for data refresh. What is the best option (type of load) to be used in this case – implement the same in your application</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Create a New QVW File to include </a:t>
            </a:r>
            <a:r>
              <a:rPr lang="en-US" sz="2000" b="1" dirty="0" smtClean="0">
                <a:solidFill>
                  <a:srgbClr val="000000"/>
                </a:solidFill>
                <a:latin typeface="Calibri" pitchFamily="34" charset="0"/>
                <a:cs typeface="Calibri" pitchFamily="34" charset="0"/>
              </a:rPr>
              <a:t>Orders </a:t>
            </a:r>
            <a:r>
              <a:rPr lang="en-US" sz="2000" dirty="0" smtClean="0">
                <a:solidFill>
                  <a:srgbClr val="000000"/>
                </a:solidFill>
                <a:latin typeface="Calibri" pitchFamily="34" charset="0"/>
                <a:cs typeface="Calibri" pitchFamily="34" charset="0"/>
              </a:rPr>
              <a:t>and </a:t>
            </a:r>
            <a:r>
              <a:rPr lang="en-US" sz="2000" b="1" dirty="0" smtClean="0">
                <a:solidFill>
                  <a:srgbClr val="000000"/>
                </a:solidFill>
                <a:latin typeface="Calibri" pitchFamily="34" charset="0"/>
                <a:cs typeface="Calibri" pitchFamily="34" charset="0"/>
              </a:rPr>
              <a:t>Order Details </a:t>
            </a:r>
            <a:r>
              <a:rPr lang="en-US" sz="2000" dirty="0" smtClean="0">
                <a:solidFill>
                  <a:srgbClr val="000000"/>
                </a:solidFill>
                <a:latin typeface="Calibri" pitchFamily="34" charset="0"/>
                <a:cs typeface="Calibri" pitchFamily="34" charset="0"/>
              </a:rPr>
              <a:t>Tables. Data is to be refreshed every week. Write script to get incremental data into a QVD File using the </a:t>
            </a:r>
            <a:r>
              <a:rPr lang="en-US" sz="2000" b="1" dirty="0" smtClean="0">
                <a:solidFill>
                  <a:srgbClr val="000000"/>
                </a:solidFill>
                <a:latin typeface="Calibri" pitchFamily="34" charset="0"/>
                <a:cs typeface="Calibri" pitchFamily="34" charset="0"/>
              </a:rPr>
              <a:t>Order Date</a:t>
            </a:r>
            <a:r>
              <a:rPr lang="en-US" sz="2000" dirty="0" smtClean="0">
                <a:solidFill>
                  <a:srgbClr val="000000"/>
                </a:solidFill>
                <a:latin typeface="Calibri" pitchFamily="34" charset="0"/>
                <a:cs typeface="Calibri" pitchFamily="34" charset="0"/>
              </a:rPr>
              <a:t>.</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Try out other options related to Buffer.</a:t>
            </a:r>
          </a:p>
          <a:p>
            <a:pPr marL="541338" indent="-541338" algn="just">
              <a:lnSpc>
                <a:spcPct val="150000"/>
              </a:lnSpc>
              <a:buFont typeface="Wingdings" pitchFamily="2" charset="2"/>
              <a:buChar char="v"/>
            </a:pPr>
            <a:endParaRPr lang="en-US" sz="2000" dirty="0" smtClean="0">
              <a:solidFill>
                <a:srgbClr val="000000"/>
              </a:solidFill>
              <a:latin typeface="Calibri" pitchFamily="34" charset="0"/>
              <a:cs typeface="Calibri" pitchFamily="34" charset="0"/>
            </a:endParaRPr>
          </a:p>
          <a:p>
            <a:pPr marL="541338" indent="-541338" algn="just">
              <a:lnSpc>
                <a:spcPct val="150000"/>
              </a:lnSpc>
              <a:buFont typeface="Wingdings" pitchFamily="2" charset="2"/>
              <a:buChar char="v"/>
            </a:pPr>
            <a:endParaRPr lang="en-US" sz="2000" dirty="0" smtClean="0">
              <a:solidFill>
                <a:srgbClr val="000000"/>
              </a:solidFill>
              <a:latin typeface="Calibri" pitchFamily="34" charset="0"/>
              <a:cs typeface="Calibri" pitchFamily="34" charset="0"/>
            </a:endParaRPr>
          </a:p>
          <a:p>
            <a:endParaRPr lang="en-US"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a:t>
            </a:r>
            <a:r>
              <a:rPr lang="sv-SE" u="sng" smtClean="0">
                <a:latin typeface="Calibri" pitchFamily="34" charset="0"/>
                <a:cs typeface="Calibri" pitchFamily="34" charset="0"/>
              </a:rPr>
              <a:t>– Session 06</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RECAP</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2"/>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Key Fields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Synthetic Keys and Tables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Circular References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Resident Load</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Binary Load and Inline Load</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Link Table – Demo</a:t>
            </a: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Themes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Bookmarks and Bookmark Object</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Current Selections &amp; Statistics Box</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Container Object</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Text Object</a:t>
            </a: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Variables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Include Statement</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Input Box and Slider / Calendar</a:t>
            </a:r>
          </a:p>
          <a:p>
            <a:pPr marL="541338" indent="-541338" algn="just">
              <a:lnSpc>
                <a:spcPct val="150000"/>
              </a:lnSpc>
              <a:buFont typeface="Wingdings" pitchFamily="2" charset="2"/>
              <a:buChar char="v"/>
            </a:pPr>
            <a:r>
              <a:rPr lang="en-US" sz="2000" smtClean="0">
                <a:latin typeface="Calibri" pitchFamily="34" charset="0"/>
                <a:cs typeface="Calibri" pitchFamily="34" charset="0"/>
              </a:rPr>
              <a:t>Buttons, Triggers </a:t>
            </a:r>
            <a:r>
              <a:rPr lang="en-US" sz="2000" dirty="0" smtClean="0">
                <a:latin typeface="Calibri" pitchFamily="34" charset="0"/>
                <a:cs typeface="Calibri" pitchFamily="34" charset="0"/>
              </a:rPr>
              <a:t>and Alerts</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sv-SE" u="sng" dirty="0" smtClean="0">
                <a:latin typeface="Calibri" pitchFamily="34" charset="0"/>
                <a:cs typeface="Calibri" pitchFamily="34" charset="0"/>
              </a:rPr>
              <a:t>Session 06</a:t>
            </a:r>
            <a:endParaRPr lang="en-US" dirty="0"/>
          </a:p>
        </p:txBody>
      </p:sp>
      <p:sp>
        <p:nvSpPr>
          <p:cNvPr id="3" name="Content Placeholder 2"/>
          <p:cNvSpPr>
            <a:spLocks noGrp="1"/>
          </p:cNvSpPr>
          <p:nvPr>
            <p:ph idx="4294967295"/>
          </p:nvPr>
        </p:nvSpPr>
        <p:spPr>
          <a:xfrm>
            <a:off x="323850" y="1495425"/>
            <a:ext cx="9582150" cy="4643438"/>
          </a:xfrm>
          <a:prstGeom prst="rect">
            <a:avLst/>
          </a:prstGeom>
        </p:spPr>
        <p:txBody>
          <a:bodyPr/>
          <a:lstStyle/>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Session Agenda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1"/>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QVD Files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QVD Files - Advantages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Creating / Reading a QVD File</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STORE Statement</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Buffer Statement</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Incremental Load / Partial Reload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QVD Files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25408" cy="4643751"/>
          </a:xfrm>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QlikView Data File – stored in QlikView Native Format and Optimized for Speed</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Contains a Table of Data exported from QlikView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Can Only be Written To and Read From QlikView</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Reading data from a QVD file is typically 10-100 times faster than reading from other data sources</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QVD Files - Advantages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Advantages</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Increase Load speed</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Decrease Load on Database Servers</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Consolidate Data from Multiple QlikView Applications</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Make Incremental Loads</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Creating / Reading a QVD File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Manually using Store Statement</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Automatically using Buffer Statement</a:t>
            </a:r>
            <a:endParaRPr lang="en-IN" sz="1000" i="1" dirty="0" smtClean="0">
              <a:latin typeface="Calibri" pitchFamily="34" charset="0"/>
              <a:cs typeface="Calibri" pitchFamily="34" charset="0"/>
            </a:endParaRP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Reading from a QVD File</a:t>
            </a:r>
          </a:p>
          <a:p>
            <a:pPr marL="908704" lvl="1" indent="-541338" algn="just">
              <a:lnSpc>
                <a:spcPct val="150000"/>
              </a:lnSpc>
              <a:buFont typeface="Wingdings" pitchFamily="2" charset="2"/>
              <a:buChar char="v"/>
            </a:pPr>
            <a:r>
              <a:rPr lang="en-IN" sz="1700" dirty="0" smtClean="0">
                <a:latin typeface="Calibri" pitchFamily="34" charset="0"/>
                <a:cs typeface="Calibri" pitchFamily="34" charset="0"/>
              </a:rPr>
              <a:t>Standard Read</a:t>
            </a:r>
          </a:p>
          <a:p>
            <a:pPr marL="908704" lvl="1" indent="-541338" algn="just">
              <a:lnSpc>
                <a:spcPct val="150000"/>
              </a:lnSpc>
              <a:buFont typeface="Wingdings" pitchFamily="2" charset="2"/>
              <a:buChar char="v"/>
            </a:pPr>
            <a:r>
              <a:rPr lang="en-IN" sz="1700" dirty="0" smtClean="0">
                <a:latin typeface="Calibri" pitchFamily="34" charset="0"/>
                <a:cs typeface="Calibri" pitchFamily="34" charset="0"/>
              </a:rPr>
              <a:t>Optimized Read</a:t>
            </a: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STORE Statement</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06358" cy="4643751"/>
          </a:xfrm>
        </p:spPr>
        <p:txBody>
          <a:bodyPr/>
          <a:lstStyle/>
          <a:p>
            <a:pPr marL="165100" lvl="1" algn="just">
              <a:lnSpc>
                <a:spcPct val="150000"/>
              </a:lnSpc>
              <a:buNone/>
            </a:pPr>
            <a:r>
              <a:rPr lang="en-US" sz="2000" i="1" dirty="0" smtClean="0">
                <a:latin typeface="Calibri" pitchFamily="34" charset="0"/>
                <a:cs typeface="Calibri" pitchFamily="34" charset="0"/>
              </a:rPr>
              <a:t>store[ *fieldlist from] table into filename [ format-spec ]; </a:t>
            </a:r>
            <a:endParaRPr lang="en-IN" sz="2000" i="1" dirty="0" smtClean="0">
              <a:latin typeface="Calibri" pitchFamily="34" charset="0"/>
              <a:cs typeface="Calibri" pitchFamily="34" charset="0"/>
            </a:endParaRPr>
          </a:p>
          <a:p>
            <a:pPr marL="165100" lvl="1" algn="just">
              <a:lnSpc>
                <a:spcPct val="150000"/>
              </a:lnSpc>
              <a:buNone/>
            </a:pPr>
            <a:r>
              <a:rPr lang="en-US" sz="2000" i="1" dirty="0" smtClean="0">
                <a:latin typeface="Calibri" pitchFamily="34" charset="0"/>
                <a:cs typeface="Calibri" pitchFamily="34" charset="0"/>
              </a:rPr>
              <a:t>format-spec ::= ( ( txt | qvd ) )</a:t>
            </a:r>
          </a:p>
          <a:p>
            <a:pPr marL="541338" indent="-541338" algn="just">
              <a:lnSpc>
                <a:spcPct val="150000"/>
              </a:lnSpc>
            </a:pPr>
            <a:endParaRPr lang="en-IN" sz="800" dirty="0" smtClean="0">
              <a:latin typeface="Calibri" pitchFamily="34" charset="0"/>
              <a:cs typeface="Calibri" pitchFamily="34" charset="0"/>
            </a:endParaRP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Used to create a QVD or a CSV File</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Can export data from only one logical table</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Default Format specification is QVD</a:t>
            </a: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BUFFER Statement</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82558" cy="4643751"/>
          </a:xfrm>
        </p:spPr>
        <p:txBody>
          <a:bodyPr/>
          <a:lstStyle/>
          <a:p>
            <a:pPr marL="449263" lvl="1" indent="-269875" algn="just">
              <a:lnSpc>
                <a:spcPct val="150000"/>
              </a:lnSpc>
              <a:buNone/>
            </a:pPr>
            <a:r>
              <a:rPr lang="en-IN" sz="2400" i="1" dirty="0" smtClean="0">
                <a:latin typeface="Calibri" pitchFamily="34" charset="0"/>
                <a:cs typeface="Calibri" pitchFamily="34" charset="0"/>
              </a:rPr>
              <a:t>Buffer[(option[,option])] (load statement | select statement)</a:t>
            </a:r>
          </a:p>
          <a:p>
            <a:pPr marL="449263" lvl="1" indent="-269875" algn="just">
              <a:lnSpc>
                <a:spcPct val="150000"/>
              </a:lnSpc>
              <a:buNone/>
            </a:pPr>
            <a:r>
              <a:rPr lang="en-IN" sz="2400" i="1" dirty="0" smtClean="0">
                <a:latin typeface="Calibri" pitchFamily="34" charset="0"/>
                <a:cs typeface="Calibri" pitchFamily="34" charset="0"/>
              </a:rPr>
              <a:t>option ::= incremental | expiry</a:t>
            </a:r>
          </a:p>
          <a:p>
            <a:pPr marL="449263" lvl="1" indent="-269875" algn="just">
              <a:lnSpc>
                <a:spcPct val="150000"/>
              </a:lnSpc>
              <a:buNone/>
            </a:pPr>
            <a:r>
              <a:rPr lang="en-IN" sz="2400" i="1" dirty="0" smtClean="0">
                <a:latin typeface="Calibri" pitchFamily="34" charset="0"/>
                <a:cs typeface="Calibri" pitchFamily="34" charset="0"/>
              </a:rPr>
              <a:t>expiry::= stale [after]amount[ (days | hours)]</a:t>
            </a:r>
          </a:p>
          <a:p>
            <a:pPr marL="541338" indent="-541338" algn="just">
              <a:lnSpc>
                <a:spcPct val="150000"/>
              </a:lnSpc>
            </a:pPr>
            <a:endParaRPr lang="en-IN" sz="900" dirty="0" smtClean="0">
              <a:latin typeface="Calibri" pitchFamily="34" charset="0"/>
              <a:cs typeface="Calibri" pitchFamily="34" charset="0"/>
            </a:endParaRPr>
          </a:p>
          <a:p>
            <a:pPr marL="541338" indent="-541338" algn="just">
              <a:lnSpc>
                <a:spcPct val="150000"/>
              </a:lnSpc>
              <a:buFont typeface="Wingdings" pitchFamily="2" charset="2"/>
              <a:buChar char="v"/>
            </a:pPr>
            <a:r>
              <a:rPr lang="en-IN" sz="2400" dirty="0" smtClean="0">
                <a:latin typeface="Calibri" pitchFamily="34" charset="0"/>
                <a:cs typeface="Calibri" pitchFamily="34" charset="0"/>
              </a:rPr>
              <a:t>Name of the QVD – calculated (160-bit hexadecimal hash)</a:t>
            </a:r>
          </a:p>
          <a:p>
            <a:pPr marL="541338" indent="-541338" algn="just">
              <a:lnSpc>
                <a:spcPct val="150000"/>
              </a:lnSpc>
              <a:buFont typeface="Wingdings" pitchFamily="2" charset="2"/>
              <a:buChar char="v"/>
            </a:pPr>
            <a:r>
              <a:rPr lang="en-IN" sz="2400" dirty="0" smtClean="0">
                <a:latin typeface="Calibri" pitchFamily="34" charset="0"/>
                <a:cs typeface="Calibri" pitchFamily="34" charset="0"/>
              </a:rPr>
              <a:t>Numerous limitations exist – most notable is, that should be used along with LOAD / SELECT</a:t>
            </a:r>
            <a:endParaRPr lang="en-IN" sz="1050" dirty="0" smtClean="0">
              <a:latin typeface="Calibri" pitchFamily="34" charset="0"/>
              <a:cs typeface="Calibri" pitchFamily="34" charset="0"/>
            </a:endParaRPr>
          </a:p>
          <a:p>
            <a:pPr marL="541338" indent="-541338" algn="just">
              <a:lnSpc>
                <a:spcPct val="150000"/>
              </a:lnSpc>
              <a:buFont typeface="Wingdings" pitchFamily="2" charset="2"/>
              <a:buChar char="v"/>
            </a:pPr>
            <a:r>
              <a:rPr lang="en-IN" sz="2400" dirty="0" smtClean="0">
                <a:latin typeface="Calibri" pitchFamily="34" charset="0"/>
                <a:cs typeface="Calibri" pitchFamily="34" charset="0"/>
              </a:rPr>
              <a:t>Keep Orphaned / Unreferenced QVD Buffers </a:t>
            </a:r>
          </a:p>
          <a:p>
            <a:pPr marL="541338" indent="-541338" algn="just">
              <a:lnSpc>
                <a:spcPct val="150000"/>
              </a:lnSpc>
              <a:buFont typeface="Wingdings" pitchFamily="2" charset="2"/>
              <a:buChar char="v"/>
            </a:pPr>
            <a:endParaRPr lang="en-IN" sz="24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IN" sz="2400"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2079</TotalTime>
  <Words>588</Words>
  <Application>Microsoft Office PowerPoint</Application>
  <PresentationFormat>A4 Paper (210x297 mm)</PresentationFormat>
  <Paragraphs>102</Paragraphs>
  <Slides>16</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16</vt:i4>
      </vt:variant>
    </vt:vector>
  </HeadingPairs>
  <TitlesOfParts>
    <vt:vector size="22" baseType="lpstr">
      <vt:lpstr>CG PPT template_2013</vt:lpstr>
      <vt:lpstr>Closing slides</vt:lpstr>
      <vt:lpstr>Section break</vt:lpstr>
      <vt:lpstr>1_CG PPT template_2013</vt:lpstr>
      <vt:lpstr>Capgemini template</vt:lpstr>
      <vt:lpstr>think-cell Slide</vt:lpstr>
      <vt:lpstr>QlikView Training </vt:lpstr>
      <vt:lpstr>RECAP</vt:lpstr>
      <vt:lpstr>Session 06</vt:lpstr>
      <vt:lpstr>Session Agenda</vt:lpstr>
      <vt:lpstr>QVD Files</vt:lpstr>
      <vt:lpstr>QVD Files - Advantages</vt:lpstr>
      <vt:lpstr>Creating / Reading a QVD File</vt:lpstr>
      <vt:lpstr>STORE Statement</vt:lpstr>
      <vt:lpstr>BUFFER Statement</vt:lpstr>
      <vt:lpstr>BUFFER Statement (contd)</vt:lpstr>
      <vt:lpstr>BUFFER Statement (contd)</vt:lpstr>
      <vt:lpstr>Incremental Load / Partial Reload</vt:lpstr>
      <vt:lpstr>QlikView Training – Session 06</vt:lpstr>
      <vt:lpstr>Lab Work </vt:lpstr>
      <vt:lpstr>QlikView Training – Session 06</vt:lpstr>
      <vt:lpstr>PowerPoint Presentation</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dhajadha</cp:lastModifiedBy>
  <cp:revision>380</cp:revision>
  <dcterms:created xsi:type="dcterms:W3CDTF">2013-09-16T09:55:48Z</dcterms:created>
  <dcterms:modified xsi:type="dcterms:W3CDTF">2017-08-10T13:15:23Z</dcterms:modified>
</cp:coreProperties>
</file>