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slideLayouts/slideLayout8.xml" ContentType="application/vnd.openxmlformats-officedocument.presentationml.slideLayout+xml"/>
  <Override PartName="/ppt/theme/theme2.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17"/>
  </p:notesMasterIdLst>
  <p:handoutMasterIdLst>
    <p:handoutMasterId r:id="rId18"/>
  </p:handoutMasterIdLst>
  <p:sldIdLst>
    <p:sldId id="490" r:id="rId6"/>
    <p:sldId id="421" r:id="rId7"/>
    <p:sldId id="509" r:id="rId8"/>
    <p:sldId id="510" r:id="rId9"/>
    <p:sldId id="511" r:id="rId10"/>
    <p:sldId id="512" r:id="rId11"/>
    <p:sldId id="513" r:id="rId12"/>
    <p:sldId id="514" r:id="rId13"/>
    <p:sldId id="515" r:id="rId14"/>
    <p:sldId id="508" r:id="rId15"/>
    <p:sldId id="373" r:id="rId16"/>
  </p:sldIdLst>
  <p:sldSz cx="9906000" cy="6858000" type="A4"/>
  <p:notesSz cx="6797675" cy="9874250"/>
  <p:custDataLst>
    <p:tags r:id="rId1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varScale="1">
        <p:scale>
          <a:sx n="88" d="100"/>
          <a:sy n="88" d="100"/>
        </p:scale>
        <p:origin x="-1022" y="-77"/>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372" y="-120"/>
      </p:cViewPr>
      <p:guideLst>
        <p:guide orient="horz" pos="3110"/>
        <p:guide pos="2141"/>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680073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8/10/2017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45167952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1.emf"/><Relationship Id="rId2" Type="http://schemas.openxmlformats.org/officeDocument/2006/relationships/tags" Target="../tags/tag4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3.xml"/><Relationship Id="rId4" Type="http://schemas.openxmlformats.org/officeDocument/2006/relationships/tags" Target="../tags/tag5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4.emf"/><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14.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image" Target="../media/image3.jpeg"/><Relationship Id="rId4" Type="http://schemas.openxmlformats.org/officeDocument/2006/relationships/tags" Target="../tags/tag63.xml"/><Relationship Id="rId9" Type="http://schemas.openxmlformats.org/officeDocument/2006/relationships/slideMaster" Target="../slideMasters/slideMaster4.xml"/><Relationship Id="rId1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69.xml"/><Relationship Id="rId7" Type="http://schemas.openxmlformats.org/officeDocument/2006/relationships/image" Target="../media/image6.jpeg"/><Relationship Id="rId2" Type="http://schemas.openxmlformats.org/officeDocument/2006/relationships/tags" Target="../tags/tag68.xml"/><Relationship Id="rId1" Type="http://schemas.openxmlformats.org/officeDocument/2006/relationships/vmlDrawing" Target="../drawings/vmlDrawing15.vml"/><Relationship Id="rId6" Type="http://schemas.openxmlformats.org/officeDocument/2006/relationships/slideMaster" Target="../slideMasters/slideMaster4.xml"/><Relationship Id="rId5" Type="http://schemas.openxmlformats.org/officeDocument/2006/relationships/tags" Target="../tags/tag71.xml"/><Relationship Id="rId4" Type="http://schemas.openxmlformats.org/officeDocument/2006/relationships/tags" Target="../tags/tag70.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emf"/><Relationship Id="rId2" Type="http://schemas.openxmlformats.org/officeDocument/2006/relationships/tags" Target="../tags/tag72.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4.xml"/><Relationship Id="rId4" Type="http://schemas.openxmlformats.org/officeDocument/2006/relationships/tags" Target="../tags/tag7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7.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image" Target="../media/image4.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image" Target="../media/image1.emf"/><Relationship Id="rId2" Type="http://schemas.openxmlformats.org/officeDocument/2006/relationships/tags" Target="../tags/tag87.xml"/><Relationship Id="rId1" Type="http://schemas.openxmlformats.org/officeDocument/2006/relationships/vmlDrawing" Target="../drawings/vmlDrawing20.vml"/><Relationship Id="rId6" Type="http://schemas.openxmlformats.org/officeDocument/2006/relationships/tags" Target="../tags/tag91.xml"/><Relationship Id="rId11" Type="http://schemas.openxmlformats.org/officeDocument/2006/relationships/oleObject" Target="../embeddings/oleObject20.bin"/><Relationship Id="rId5" Type="http://schemas.openxmlformats.org/officeDocument/2006/relationships/tags" Target="../tags/tag90.xml"/><Relationship Id="rId10" Type="http://schemas.openxmlformats.org/officeDocument/2006/relationships/image" Target="../media/image15.jpeg"/><Relationship Id="rId4" Type="http://schemas.openxmlformats.org/officeDocument/2006/relationships/tags" Target="../tags/tag89.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vmlDrawing" Target="../drawings/vmlDrawing9.v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image" Target="../media/image13.png"/><Relationship Id="rId4" Type="http://schemas.openxmlformats.org/officeDocument/2006/relationships/tags" Target="../tags/tag42.xml"/><Relationship Id="rId9"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7.xml"/><Relationship Id="rId7" Type="http://schemas.openxmlformats.org/officeDocument/2006/relationships/oleObject" Target="../embeddings/oleObject11.bin"/><Relationship Id="rId2" Type="http://schemas.openxmlformats.org/officeDocument/2006/relationships/tags" Target="../tags/tag46.xml"/><Relationship Id="rId1" Type="http://schemas.openxmlformats.org/officeDocument/2006/relationships/vmlDrawing" Target="../drawings/vmlDrawing11.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5891"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769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8723"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974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0771"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795"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10"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867"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4"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5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2"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6915" name="think-cell Slide" r:id="rId4" imgW="360" imgH="360" progId="">
                  <p:embed/>
                </p:oleObj>
              </mc:Choice>
              <mc:Fallback>
                <p:oleObj name="think-cell Slide" r:id="rId4" imgW="360" imgH="36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098"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7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18" Type="http://schemas.openxmlformats.org/officeDocument/2006/relationships/tags" Target="../tags/tag10.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tags" Target="../tags/tag4.xml"/><Relationship Id="rId17" Type="http://schemas.openxmlformats.org/officeDocument/2006/relationships/tags" Target="../tags/tag9.xml"/><Relationship Id="rId2" Type="http://schemas.openxmlformats.org/officeDocument/2006/relationships/slideLayout" Target="../slideLayouts/slideLayout2.xml"/><Relationship Id="rId16" Type="http://schemas.openxmlformats.org/officeDocument/2006/relationships/tags" Target="../tags/tag8.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tags" Target="../tags/tag7.xml"/><Relationship Id="rId10" Type="http://schemas.openxmlformats.org/officeDocument/2006/relationships/tags" Target="../tags/tag2.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vmlDrawing" Target="../drawings/vmlDrawing8.vml"/><Relationship Id="rId21" Type="http://schemas.openxmlformats.org/officeDocument/2006/relationships/hyperlink" Target="http://www.linkedin.com/company/capgemini" TargetMode="Externa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image" Target="../media/image7.tiff"/><Relationship Id="rId25" Type="http://schemas.openxmlformats.org/officeDocument/2006/relationships/hyperlink" Target="http://www.youtube.com/capgemini" TargetMode="External"/><Relationship Id="rId2" Type="http://schemas.openxmlformats.org/officeDocument/2006/relationships/theme" Target="../theme/theme2.xml"/><Relationship Id="rId16" Type="http://schemas.openxmlformats.org/officeDocument/2006/relationships/image" Target="../media/image1.emf"/><Relationship Id="rId20"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image" Target="../media/image10.png"/><Relationship Id="rId5" Type="http://schemas.openxmlformats.org/officeDocument/2006/relationships/tags" Target="../tags/tag30.xml"/><Relationship Id="rId15" Type="http://schemas.openxmlformats.org/officeDocument/2006/relationships/oleObject" Target="../embeddings/oleObject8.bin"/><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5.xml"/><Relationship Id="rId19" Type="http://schemas.openxmlformats.org/officeDocument/2006/relationships/hyperlink" Target="http://www.facebook.com/Capgemini" TargetMode="Externa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oleObject" Target="../embeddings/oleObject10.bin"/><Relationship Id="rId5" Type="http://schemas.openxmlformats.org/officeDocument/2006/relationships/tags" Target="../tags/tag45.xml"/><Relationship Id="rId4" Type="http://schemas.openxmlformats.org/officeDocument/2006/relationships/vmlDrawing" Target="../drawings/vmlDrawing10.v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image" Target="../media/image1.emf"/><Relationship Id="rId3" Type="http://schemas.openxmlformats.org/officeDocument/2006/relationships/slideLayout" Target="../slideLayouts/slideLayout13.xml"/><Relationship Id="rId7" Type="http://schemas.openxmlformats.org/officeDocument/2006/relationships/vmlDrawing" Target="../drawings/vmlDrawing13.vml"/><Relationship Id="rId12" Type="http://schemas.openxmlformats.org/officeDocument/2006/relationships/tags" Target="../tags/tag56.xml"/><Relationship Id="rId17" Type="http://schemas.openxmlformats.org/officeDocument/2006/relationships/oleObject" Target="../embeddings/oleObject13.bin"/><Relationship Id="rId2" Type="http://schemas.openxmlformats.org/officeDocument/2006/relationships/slideLayout" Target="../slideLayouts/slideLayout12.xml"/><Relationship Id="rId16" Type="http://schemas.openxmlformats.org/officeDocument/2006/relationships/tags" Target="../tags/tag60.xml"/><Relationship Id="rId1" Type="http://schemas.openxmlformats.org/officeDocument/2006/relationships/slideLayout" Target="../slideLayouts/slideLayout11.xml"/><Relationship Id="rId6" Type="http://schemas.openxmlformats.org/officeDocument/2006/relationships/theme" Target="../theme/theme4.xml"/><Relationship Id="rId11" Type="http://schemas.openxmlformats.org/officeDocument/2006/relationships/tags" Target="../tags/tag55.xml"/><Relationship Id="rId5" Type="http://schemas.openxmlformats.org/officeDocument/2006/relationships/slideLayout" Target="../slideLayouts/slideLayout15.xml"/><Relationship Id="rId15" Type="http://schemas.openxmlformats.org/officeDocument/2006/relationships/tags" Target="../tags/tag59.xml"/><Relationship Id="rId10" Type="http://schemas.openxmlformats.org/officeDocument/2006/relationships/tags" Target="../tags/tag54.xml"/><Relationship Id="rId19"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tags" Target="../tags/tag53.xml"/><Relationship Id="rId14" Type="http://schemas.openxmlformats.org/officeDocument/2006/relationships/tags" Target="../tags/tag58.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slideLayout" Target="../slideLayouts/slideLayout18.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2.png"/><Relationship Id="rId2" Type="http://schemas.openxmlformats.org/officeDocument/2006/relationships/slideLayout" Target="../slideLayouts/slideLayout17.xml"/><Relationship Id="rId16" Type="http://schemas.openxmlformats.org/officeDocument/2006/relationships/image" Target="../media/image1.emf"/><Relationship Id="rId1" Type="http://schemas.openxmlformats.org/officeDocument/2006/relationships/slideLayout" Target="../slideLayouts/slideLayout16.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vmlDrawing" Target="../drawings/vmlDrawing19.vml"/><Relationship Id="rId15" Type="http://schemas.openxmlformats.org/officeDocument/2006/relationships/oleObject" Target="../embeddings/oleObject19.bin"/><Relationship Id="rId10" Type="http://schemas.openxmlformats.org/officeDocument/2006/relationships/tags" Target="../tags/tag82.xml"/><Relationship Id="rId4" Type="http://schemas.openxmlformats.org/officeDocument/2006/relationships/theme" Target="../theme/theme5.xml"/><Relationship Id="rId9" Type="http://schemas.openxmlformats.org/officeDocument/2006/relationships/tags" Target="../tags/tag81.xml"/><Relationship Id="rId14" Type="http://schemas.openxmlformats.org/officeDocument/2006/relationships/tags" Target="../tags/tag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0"/>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19" imgW="360" imgH="360" progId="">
                  <p:embed/>
                </p:oleObj>
              </mc:Choice>
              <mc:Fallback>
                <p:oleObj name="think-cell Slide" r:id="rId19" imgW="360" imgH="360" progId="">
                  <p:embed/>
                  <p:pic>
                    <p:nvPicPr>
                      <p:cNvPr id="0" name="Picture 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2"/>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3"/>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5"/>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6"/>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7"/>
            </p:custDataLst>
          </p:nvPr>
        </p:nvPicPr>
        <p:blipFill>
          <a:blip r:embed="rId21"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 id="2147483977" r:id="rId6"/>
    <p:sldLayoutId id="2147483978" r:id="rId7"/>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2"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7"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8"/>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0"/>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1"/>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2"/>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3"/>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4"/>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6"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 id="2147483976"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6675" name="think-cell Slide" r:id="rId17" imgW="360" imgH="360" progId="">
                  <p:embed/>
                </p:oleObj>
              </mc:Choice>
              <mc:Fallback>
                <p:oleObj name="think-cell Slide" r:id="rId17" imgW="360" imgH="360" progId="">
                  <p:embed/>
                  <p:pic>
                    <p:nvPicPr>
                      <p:cNvPr id="0" name="Picture 2"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2819"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90166"/>
            <a:ext cx="5818909" cy="2261632"/>
          </a:xfrm>
        </p:spPr>
        <p:txBody>
          <a:bodyPr/>
          <a:lstStyle/>
          <a:p>
            <a:r>
              <a:rPr lang="sv-SE" b="1" u="sng" dirty="0" smtClean="0">
                <a:latin typeface="Calibri" pitchFamily="34" charset="0"/>
                <a:cs typeface="Calibri" pitchFamily="34" charset="0"/>
              </a:rPr>
              <a:t>QlikView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0" y="3415688"/>
            <a:ext cx="4541230" cy="947750"/>
          </a:xfrm>
        </p:spPr>
        <p:txBody>
          <a:bodyPr/>
          <a:lstStyle/>
          <a:p>
            <a:r>
              <a:rPr lang="en-US" b="1" dirty="0" smtClean="0">
                <a:latin typeface="Calibri" pitchFamily="34" charset="0"/>
                <a:cs typeface="Calibri" pitchFamily="34" charset="0"/>
              </a:rPr>
              <a:t>BIM India – </a:t>
            </a:r>
            <a:r>
              <a:rPr lang="en-US" b="1" dirty="0" err="1" smtClean="0">
                <a:latin typeface="Calibri" pitchFamily="34" charset="0"/>
                <a:cs typeface="Calibri" pitchFamily="34" charset="0"/>
              </a:rPr>
              <a:t>QlikView</a:t>
            </a:r>
            <a:r>
              <a:rPr lang="en-US" b="1" dirty="0" smtClean="0">
                <a:latin typeface="Calibri" pitchFamily="34" charset="0"/>
                <a:cs typeface="Calibri" pitchFamily="34" charset="0"/>
              </a:rPr>
              <a:t> </a:t>
            </a:r>
            <a:r>
              <a:rPr lang="en-US" b="1" dirty="0" err="1" smtClean="0"/>
              <a:t>CoE</a:t>
            </a:r>
            <a:endParaRPr lang="en-US" b="1" dirty="0" smtClean="0"/>
          </a:p>
          <a:p>
            <a:r>
              <a:rPr lang="en-US" b="1" dirty="0"/>
              <a:t>Dhananjay Jadhav</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08</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sv-SE" u="sng" dirty="0" smtClean="0">
                <a:latin typeface="Calibri" pitchFamily="34" charset="0"/>
                <a:cs typeface="Calibri" pitchFamily="34" charset="0"/>
              </a:rPr>
              <a:t>Session 08</a:t>
            </a:r>
            <a:endParaRPr lang="en-US" dirty="0"/>
          </a:p>
        </p:txBody>
      </p:sp>
      <p:sp>
        <p:nvSpPr>
          <p:cNvPr id="3" name="Content Placeholder 2"/>
          <p:cNvSpPr>
            <a:spLocks noGrp="1"/>
          </p:cNvSpPr>
          <p:nvPr>
            <p:ph idx="4294967295"/>
          </p:nvPr>
        </p:nvSpPr>
        <p:spPr>
          <a:xfrm>
            <a:off x="323850" y="1495425"/>
            <a:ext cx="9582150" cy="4643438"/>
          </a:xfrm>
          <a:prstGeom prst="rect">
            <a:avLst/>
          </a:prstGeom>
        </p:spPr>
        <p:txBody>
          <a:bodyPr/>
          <a:lstStyle/>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Session Agenda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numCol="1"/>
          <a:lstStyle/>
          <a:p>
            <a:pPr marL="541338" indent="-541338" algn="just">
              <a:lnSpc>
                <a:spcPct val="150000"/>
              </a:lnSpc>
              <a:buFont typeface="Wingdings" pitchFamily="2" charset="2"/>
              <a:buChar char="v"/>
            </a:pPr>
            <a:r>
              <a:rPr lang="en-US" sz="2000" dirty="0" smtClean="0"/>
              <a:t>Security </a:t>
            </a:r>
          </a:p>
          <a:p>
            <a:pPr marL="541338" indent="-541338" algn="just">
              <a:lnSpc>
                <a:spcPct val="150000"/>
              </a:lnSpc>
              <a:buFont typeface="Wingdings" pitchFamily="2" charset="2"/>
              <a:buChar char="v"/>
            </a:pPr>
            <a:r>
              <a:rPr lang="en-US" sz="2000" dirty="0" smtClean="0"/>
              <a:t>Alternate States </a:t>
            </a:r>
          </a:p>
          <a:p>
            <a:pPr marL="541338" indent="-541338" algn="just">
              <a:lnSpc>
                <a:spcPct val="150000"/>
              </a:lnSpc>
              <a:buFont typeface="Wingdings" pitchFamily="2" charset="2"/>
              <a:buChar char="v"/>
            </a:pPr>
            <a:r>
              <a:rPr lang="en-US" sz="2000" dirty="0" smtClean="0"/>
              <a:t>Comparison Analysis</a:t>
            </a:r>
          </a:p>
          <a:p>
            <a:pPr marL="541338" indent="-541338" algn="just">
              <a:lnSpc>
                <a:spcPct val="150000"/>
              </a:lnSpc>
              <a:buNone/>
            </a:pPr>
            <a:endParaRPr lang="en-U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a:xfrm>
            <a:off x="0" y="0"/>
            <a:ext cx="9906000" cy="914400"/>
          </a:xfrm>
        </p:spPr>
        <p:txBody>
          <a:bodyPr/>
          <a:lstStyle/>
          <a:p>
            <a:r>
              <a:rPr lang="en-US" dirty="0" smtClean="0"/>
              <a:t>Security Using Section Access</a:t>
            </a:r>
          </a:p>
        </p:txBody>
      </p:sp>
      <p:sp>
        <p:nvSpPr>
          <p:cNvPr id="5" name="Content Placeholder 2"/>
          <p:cNvSpPr txBox="1">
            <a:spLocks/>
          </p:cNvSpPr>
          <p:nvPr/>
        </p:nvSpPr>
        <p:spPr>
          <a:xfrm>
            <a:off x="419100" y="1143000"/>
            <a:ext cx="9144000" cy="5029200"/>
          </a:xfrm>
          <a:prstGeom prst="rect">
            <a:avLst/>
          </a:prstGeom>
        </p:spPr>
        <p:txBody>
          <a:bodyPr vert="horz" lIns="0" tIns="33059" rIns="33059" bIns="33059" rtlCol="0">
            <a:noAutofit/>
          </a:bodyPr>
          <a:lstStyle/>
          <a:p>
            <a:pPr marL="274320" lvl="1" indent="-274320" defTabSz="914342">
              <a:spcBef>
                <a:spcPts val="1800"/>
              </a:spcBef>
              <a:spcAft>
                <a:spcPts val="600"/>
              </a:spcAft>
              <a:buClr>
                <a:schemeClr val="accent2"/>
              </a:buClr>
              <a:buFont typeface="Wingdings" pitchFamily="2" charset="2"/>
              <a:buChar char="§"/>
              <a:defRPr/>
            </a:pPr>
            <a:r>
              <a:rPr lang="en-US" sz="2000" dirty="0" smtClean="0"/>
              <a:t>Security being setup using Script (can also be done via Publisher) </a:t>
            </a:r>
          </a:p>
          <a:p>
            <a:pPr marL="274320" lvl="1" indent="-274320" defTabSz="914342">
              <a:spcBef>
                <a:spcPts val="1800"/>
              </a:spcBef>
              <a:spcAft>
                <a:spcPts val="600"/>
              </a:spcAft>
              <a:buClr>
                <a:schemeClr val="accent2"/>
              </a:buClr>
              <a:buFont typeface="Wingdings" pitchFamily="2" charset="2"/>
              <a:buChar char="§"/>
              <a:defRPr/>
            </a:pPr>
            <a:r>
              <a:rPr lang="en-US" sz="2000" dirty="0" smtClean="0"/>
              <a:t>Authenticates when an application is opened and reduces the data accordingly </a:t>
            </a:r>
          </a:p>
          <a:p>
            <a:pPr marL="274320" lvl="1" indent="-274320" defTabSz="914342">
              <a:spcBef>
                <a:spcPts val="1800"/>
              </a:spcBef>
              <a:spcAft>
                <a:spcPts val="600"/>
              </a:spcAft>
              <a:buClr>
                <a:schemeClr val="accent2"/>
              </a:buClr>
              <a:buFont typeface="Wingdings" pitchFamily="2" charset="2"/>
              <a:buChar char="§"/>
              <a:defRPr/>
            </a:pPr>
            <a:r>
              <a:rPr lang="en-US" sz="2000" dirty="0" smtClean="0"/>
              <a:t>Security data is also embedded inside the document. </a:t>
            </a:r>
          </a:p>
          <a:p>
            <a:pPr marL="274320" lvl="1" indent="-274320" defTabSz="914342">
              <a:spcBef>
                <a:spcPts val="1800"/>
              </a:spcBef>
              <a:spcAft>
                <a:spcPts val="600"/>
              </a:spcAft>
              <a:buClr>
                <a:schemeClr val="accent2"/>
              </a:buClr>
              <a:buFont typeface="Wingdings" pitchFamily="2" charset="2"/>
              <a:buChar char="§"/>
              <a:defRPr/>
            </a:pPr>
            <a:r>
              <a:rPr lang="en-US" sz="2000" dirty="0" smtClean="0"/>
              <a:t>Hidden Script – Protected by Password </a:t>
            </a:r>
          </a:p>
          <a:p>
            <a:pPr marL="274320" lvl="1" indent="-274320" defTabSz="914342">
              <a:spcBef>
                <a:spcPts val="1800"/>
              </a:spcBef>
              <a:spcAft>
                <a:spcPts val="600"/>
              </a:spcAft>
              <a:buClr>
                <a:schemeClr val="accent2"/>
              </a:buClr>
              <a:buFont typeface="Wingdings" pitchFamily="2" charset="2"/>
              <a:buChar char="§"/>
              <a:defRPr/>
            </a:pPr>
            <a:r>
              <a:rPr lang="en-US" sz="2000" dirty="0" smtClean="0"/>
              <a:t>Section Access System Fields –ACCESS, USERID, PASSWORD, SERIAL, NTNAME, NTSID, NTDOMAINSID and OMIT </a:t>
            </a:r>
          </a:p>
          <a:p>
            <a:pPr marL="274320" lvl="1" indent="-274320" defTabSz="914342">
              <a:spcBef>
                <a:spcPts val="1800"/>
              </a:spcBef>
              <a:spcAft>
                <a:spcPts val="600"/>
              </a:spcAft>
              <a:buClr>
                <a:schemeClr val="accent2"/>
              </a:buClr>
              <a:buFont typeface="Wingdings" pitchFamily="2" charset="2"/>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a:xfrm>
            <a:off x="0" y="0"/>
            <a:ext cx="9906000" cy="914400"/>
          </a:xfrm>
        </p:spPr>
        <p:txBody>
          <a:bodyPr/>
          <a:lstStyle/>
          <a:p>
            <a:r>
              <a:rPr lang="en-US" dirty="0" smtClean="0"/>
              <a:t>Security Access (contd.)</a:t>
            </a:r>
          </a:p>
        </p:txBody>
      </p:sp>
      <p:sp>
        <p:nvSpPr>
          <p:cNvPr id="5" name="Content Placeholder 2"/>
          <p:cNvSpPr txBox="1">
            <a:spLocks/>
          </p:cNvSpPr>
          <p:nvPr/>
        </p:nvSpPr>
        <p:spPr>
          <a:xfrm>
            <a:off x="419100" y="1143000"/>
            <a:ext cx="9144000" cy="5029200"/>
          </a:xfrm>
          <a:prstGeom prst="rect">
            <a:avLst/>
          </a:prstGeom>
        </p:spPr>
        <p:txBody>
          <a:bodyPr vert="horz" lIns="0" tIns="33059" rIns="33059" bIns="33059" rtlCol="0">
            <a:noAutofit/>
          </a:bodyPr>
          <a:lstStyle/>
          <a:p>
            <a:pPr marL="274320" lvl="1" indent="-274320" defTabSz="914342">
              <a:spcBef>
                <a:spcPts val="1800"/>
              </a:spcBef>
              <a:spcAft>
                <a:spcPts val="600"/>
              </a:spcAft>
              <a:buClr>
                <a:schemeClr val="accent2"/>
              </a:buClr>
              <a:buFont typeface="Wingdings" pitchFamily="2" charset="2"/>
              <a:buChar char="§"/>
              <a:defRPr/>
            </a:pPr>
            <a:r>
              <a:rPr lang="en-US" sz="2000" dirty="0" smtClean="0"/>
              <a:t>Row Level Security </a:t>
            </a:r>
          </a:p>
          <a:p>
            <a:pPr marL="274320" lvl="1" indent="-274320" defTabSz="914342">
              <a:spcBef>
                <a:spcPts val="1800"/>
              </a:spcBef>
              <a:spcAft>
                <a:spcPts val="600"/>
              </a:spcAft>
              <a:buClr>
                <a:schemeClr val="accent2"/>
              </a:buClr>
              <a:buFont typeface="Wingdings" pitchFamily="2" charset="2"/>
              <a:buChar char="§"/>
              <a:defRPr/>
            </a:pPr>
            <a:r>
              <a:rPr lang="en-US" sz="2000" dirty="0" smtClean="0"/>
              <a:t>Column Level Security </a:t>
            </a:r>
          </a:p>
          <a:p>
            <a:pPr marL="274320" lvl="1" indent="-274320" defTabSz="914342">
              <a:spcBef>
                <a:spcPts val="1800"/>
              </a:spcBef>
              <a:spcAft>
                <a:spcPts val="600"/>
              </a:spcAft>
              <a:buClr>
                <a:schemeClr val="accent2"/>
              </a:buClr>
              <a:buFont typeface="Wingdings" pitchFamily="2" charset="2"/>
              <a:buChar char="§"/>
              <a:defRPr/>
            </a:pPr>
            <a:r>
              <a:rPr lang="en-US" sz="2000" dirty="0" smtClean="0"/>
              <a:t>Object Level Security </a:t>
            </a:r>
          </a:p>
          <a:p>
            <a:pPr marL="274320" lvl="1" indent="-274320" defTabSz="914342">
              <a:spcBef>
                <a:spcPts val="1800"/>
              </a:spcBef>
              <a:spcAft>
                <a:spcPts val="600"/>
              </a:spcAft>
              <a:buClr>
                <a:schemeClr val="accent2"/>
              </a:buClr>
              <a:buFont typeface="Wingdings" pitchFamily="2" charset="2"/>
              <a:buChar char="§"/>
              <a:defRPr/>
            </a:pPr>
            <a:r>
              <a:rPr lang="en-US" sz="2000" dirty="0" smtClean="0"/>
              <a:t>Sheet Level Security </a:t>
            </a:r>
          </a:p>
          <a:p>
            <a:pPr marL="274320" lvl="1" indent="-274320" defTabSz="914342">
              <a:spcBef>
                <a:spcPts val="1800"/>
              </a:spcBef>
              <a:spcAft>
                <a:spcPts val="600"/>
              </a:spcAft>
              <a:buClr>
                <a:schemeClr val="accent2"/>
              </a:buClr>
              <a:buFont typeface="Wingdings" pitchFamily="2" charset="2"/>
              <a:buChar char="§"/>
              <a:defRPr/>
            </a:pPr>
            <a:r>
              <a:rPr lang="en-US" sz="2000" dirty="0" smtClean="0"/>
              <a:t>Document Level Security</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 y="2743200"/>
            <a:ext cx="9905999" cy="1371600"/>
          </a:xfrm>
        </p:spPr>
        <p:txBody>
          <a:bodyPr lIns="0" tIns="0" rIns="0" bIns="0" anchor="ctr" anchorCtr="1"/>
          <a:lstStyle/>
          <a:p>
            <a:r>
              <a:rPr lang="en-US" sz="4000" dirty="0" smtClean="0"/>
              <a:t>Section Access – DEMO</a:t>
            </a:r>
            <a:endParaRPr sz="4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a:xfrm>
            <a:off x="0" y="0"/>
            <a:ext cx="9906000" cy="914400"/>
          </a:xfrm>
        </p:spPr>
        <p:txBody>
          <a:bodyPr/>
          <a:lstStyle/>
          <a:p>
            <a:r>
              <a:rPr lang="en-US" dirty="0" smtClean="0"/>
              <a:t>Alternate States</a:t>
            </a:r>
          </a:p>
        </p:txBody>
      </p:sp>
      <p:sp>
        <p:nvSpPr>
          <p:cNvPr id="5" name="Content Placeholder 2"/>
          <p:cNvSpPr txBox="1">
            <a:spLocks/>
          </p:cNvSpPr>
          <p:nvPr/>
        </p:nvSpPr>
        <p:spPr>
          <a:xfrm>
            <a:off x="419100" y="1143000"/>
            <a:ext cx="9144000" cy="5029200"/>
          </a:xfrm>
          <a:prstGeom prst="rect">
            <a:avLst/>
          </a:prstGeom>
        </p:spPr>
        <p:txBody>
          <a:bodyPr vert="horz" lIns="0" tIns="33059" rIns="33059" bIns="33059" rtlCol="0">
            <a:noAutofit/>
          </a:bodyPr>
          <a:lstStyle/>
          <a:p>
            <a:pPr marL="274320" lvl="1" indent="-274320" defTabSz="914342">
              <a:spcBef>
                <a:spcPts val="1800"/>
              </a:spcBef>
              <a:spcAft>
                <a:spcPts val="600"/>
              </a:spcAft>
              <a:buClr>
                <a:schemeClr val="accent2"/>
              </a:buClr>
              <a:buFont typeface="Wingdings" pitchFamily="2" charset="2"/>
              <a:buChar char="§"/>
              <a:defRPr/>
            </a:pPr>
            <a:r>
              <a:rPr lang="en-US" sz="2000" dirty="0" smtClean="0"/>
              <a:t>Attach / Detach </a:t>
            </a:r>
          </a:p>
          <a:p>
            <a:pPr marL="274320" lvl="1" indent="-274320" defTabSz="914342">
              <a:spcBef>
                <a:spcPts val="1800"/>
              </a:spcBef>
              <a:spcAft>
                <a:spcPts val="600"/>
              </a:spcAft>
              <a:buClr>
                <a:schemeClr val="accent2"/>
              </a:buClr>
              <a:buFont typeface="Wingdings" pitchFamily="2" charset="2"/>
              <a:buChar char="§"/>
              <a:defRPr/>
            </a:pPr>
            <a:r>
              <a:rPr lang="en-US" sz="2000" dirty="0" smtClean="0"/>
              <a:t>Read Only </a:t>
            </a:r>
          </a:p>
          <a:p>
            <a:pPr marL="274320" lvl="1" indent="-274320" defTabSz="914342">
              <a:spcBef>
                <a:spcPts val="1800"/>
              </a:spcBef>
              <a:spcAft>
                <a:spcPts val="600"/>
              </a:spcAft>
              <a:buClr>
                <a:schemeClr val="accent2"/>
              </a:buClr>
              <a:buFont typeface="Wingdings" pitchFamily="2" charset="2"/>
              <a:buChar char="§"/>
              <a:defRPr/>
            </a:pPr>
            <a:r>
              <a:rPr lang="en-US" sz="2000" dirty="0" smtClean="0"/>
              <a:t>Set Reference </a:t>
            </a:r>
          </a:p>
          <a:p>
            <a:pPr marL="274320" lvl="1" indent="-274320" defTabSz="914342">
              <a:spcBef>
                <a:spcPts val="1800"/>
              </a:spcBef>
              <a:spcAft>
                <a:spcPts val="600"/>
              </a:spcAft>
              <a:buClr>
                <a:schemeClr val="accent2"/>
              </a:buClr>
              <a:buFont typeface="Wingdings" pitchFamily="2" charset="2"/>
              <a:buChar char="§"/>
              <a:defRPr/>
            </a:pPr>
            <a:r>
              <a:rPr lang="en-US" sz="2000" dirty="0" smtClean="0"/>
              <a:t>Ability to have Multiple “States” in the application where selections in One State will not heard by the other State </a:t>
            </a:r>
          </a:p>
          <a:p>
            <a:pPr marL="274320" lvl="1" indent="-274320" defTabSz="914342">
              <a:spcBef>
                <a:spcPts val="1800"/>
              </a:spcBef>
              <a:spcAft>
                <a:spcPts val="600"/>
              </a:spcAft>
              <a:buClr>
                <a:schemeClr val="accent2"/>
              </a:buClr>
              <a:buFont typeface="Wingdings" pitchFamily="2" charset="2"/>
              <a:buChar char="§"/>
              <a:defRPr/>
            </a:pPr>
            <a:r>
              <a:rPr lang="en-US" sz="2000" dirty="0" smtClean="0"/>
              <a:t>Very Useful for Comparative Analysis </a:t>
            </a:r>
          </a:p>
          <a:p>
            <a:pPr marL="274320" lvl="1" indent="-274320" defTabSz="914342">
              <a:spcBef>
                <a:spcPts val="1800"/>
              </a:spcBef>
              <a:spcAft>
                <a:spcPts val="600"/>
              </a:spcAft>
              <a:buClr>
                <a:schemeClr val="accent2"/>
              </a:buClr>
              <a:buFont typeface="Wingdings" pitchFamily="2" charset="2"/>
              <a:buChar char="§"/>
              <a:defRPr/>
            </a:pPr>
            <a:r>
              <a:rPr lang="en-US" sz="2000" dirty="0" smtClean="0"/>
              <a:t>Can also be clubbed with Set Analysis </a:t>
            </a:r>
          </a:p>
          <a:p>
            <a:pPr marL="274320" lvl="1" indent="-274320" defTabSz="914342">
              <a:spcBef>
                <a:spcPts val="1800"/>
              </a:spcBef>
              <a:spcAft>
                <a:spcPts val="600"/>
              </a:spcAft>
              <a:buClr>
                <a:schemeClr val="accent2"/>
              </a:buClr>
              <a:buFont typeface="Wingdings" pitchFamily="2" charset="2"/>
              <a:buChar char="§"/>
              <a:defRPr/>
            </a:pPr>
            <a:r>
              <a:rPr lang="en-US" sz="2000" dirty="0" smtClean="0"/>
              <a:t>Clear All, Lock / Unlock, Back / Forward – Impacts all States </a:t>
            </a:r>
          </a:p>
          <a:p>
            <a:pPr marL="274320" lvl="1" indent="-274320" defTabSz="914342">
              <a:spcBef>
                <a:spcPts val="1800"/>
              </a:spcBef>
              <a:spcAft>
                <a:spcPts val="600"/>
              </a:spcAft>
              <a:buClr>
                <a:schemeClr val="accent2"/>
              </a:buClr>
              <a:buFont typeface="Wingdings" pitchFamily="2" charset="2"/>
              <a:buChar char="§"/>
              <a:defRPr/>
            </a:pPr>
            <a:r>
              <a:rPr lang="en-US" sz="2000" dirty="0" smtClean="0"/>
              <a:t>Improper Usage might lead to Performance Issues. </a:t>
            </a:r>
          </a:p>
          <a:p>
            <a:pPr marL="274320" lvl="1" indent="-274320" defTabSz="914342">
              <a:spcBef>
                <a:spcPts val="1800"/>
              </a:spcBef>
              <a:spcAft>
                <a:spcPts val="600"/>
              </a:spcAft>
              <a:buClr>
                <a:schemeClr val="accent2"/>
              </a:buClr>
              <a:buFont typeface="Wingdings" pitchFamily="2" charset="2"/>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 y="2743200"/>
            <a:ext cx="9905999" cy="1371600"/>
          </a:xfrm>
        </p:spPr>
        <p:txBody>
          <a:bodyPr lIns="0" tIns="0" rIns="0" bIns="0" anchor="ctr" anchorCtr="1"/>
          <a:lstStyle/>
          <a:p>
            <a:r>
              <a:rPr lang="en-US" sz="4000" dirty="0" smtClean="0"/>
              <a:t>Comparison Analysis – DEMO</a:t>
            </a:r>
            <a:endParaRPr sz="4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 y="2743200"/>
            <a:ext cx="9905999" cy="1371600"/>
          </a:xfrm>
        </p:spPr>
        <p:txBody>
          <a:bodyPr lIns="0" tIns="0" rIns="0" bIns="0" anchor="ctr" anchorCtr="1"/>
          <a:lstStyle/>
          <a:p>
            <a:pPr algn="ctr">
              <a:lnSpc>
                <a:spcPct val="100000"/>
              </a:lnSpc>
            </a:pPr>
            <a:r>
              <a:rPr sz="6000" dirty="0" smtClean="0"/>
              <a:t>Q &amp; A</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2533</TotalTime>
  <Words>184</Words>
  <Application>Microsoft Office PowerPoint</Application>
  <PresentationFormat>A4 Paper (210x297 mm)</PresentationFormat>
  <Paragraphs>38</Paragraphs>
  <Slides>11</Slides>
  <Notes>3</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11</vt:i4>
      </vt:variant>
    </vt:vector>
  </HeadingPairs>
  <TitlesOfParts>
    <vt:vector size="17" baseType="lpstr">
      <vt:lpstr>CG PPT template_2013</vt:lpstr>
      <vt:lpstr>Closing slides</vt:lpstr>
      <vt:lpstr>Section break</vt:lpstr>
      <vt:lpstr>1_CG PPT template_2013</vt:lpstr>
      <vt:lpstr>Capgemini template</vt:lpstr>
      <vt:lpstr>think-cell Slide</vt:lpstr>
      <vt:lpstr>QlikView Training </vt:lpstr>
      <vt:lpstr>Session 08</vt:lpstr>
      <vt:lpstr>Session Agenda</vt:lpstr>
      <vt:lpstr>Security Using Section Access</vt:lpstr>
      <vt:lpstr>Security Access (contd.)</vt:lpstr>
      <vt:lpstr>Section Access – DEMO</vt:lpstr>
      <vt:lpstr>Alternate States</vt:lpstr>
      <vt:lpstr>Comparison Analysis – DEMO</vt:lpstr>
      <vt:lpstr>Q &amp; A</vt:lpstr>
      <vt:lpstr>QlikView Training – Session 08</vt:lpstr>
      <vt:lpstr>PowerPoint Presentation</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dhajadha</cp:lastModifiedBy>
  <cp:revision>444</cp:revision>
  <dcterms:created xsi:type="dcterms:W3CDTF">2013-09-16T09:55:48Z</dcterms:created>
  <dcterms:modified xsi:type="dcterms:W3CDTF">2017-08-10T13:15:40Z</dcterms:modified>
</cp:coreProperties>
</file>