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6.xml" ContentType="application/vnd.openxmlformats-officedocument.presentationml.slideLayout+xml"/>
  <Override PartName="/ppt/theme/theme2.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22"/>
  </p:notesMasterIdLst>
  <p:handoutMasterIdLst>
    <p:handoutMasterId r:id="rId23"/>
  </p:handoutMasterIdLst>
  <p:sldIdLst>
    <p:sldId id="490" r:id="rId6"/>
    <p:sldId id="532" r:id="rId7"/>
    <p:sldId id="421" r:id="rId8"/>
    <p:sldId id="509" r:id="rId9"/>
    <p:sldId id="560" r:id="rId10"/>
    <p:sldId id="561" r:id="rId11"/>
    <p:sldId id="562" r:id="rId12"/>
    <p:sldId id="564" r:id="rId13"/>
    <p:sldId id="565" r:id="rId14"/>
    <p:sldId id="566" r:id="rId15"/>
    <p:sldId id="569" r:id="rId16"/>
    <p:sldId id="570" r:id="rId17"/>
    <p:sldId id="571" r:id="rId18"/>
    <p:sldId id="572" r:id="rId19"/>
    <p:sldId id="508" r:id="rId20"/>
    <p:sldId id="373" r:id="rId21"/>
  </p:sldIdLst>
  <p:sldSz cx="9906000" cy="6858000" type="A4"/>
  <p:notesSz cx="6797675" cy="9874250"/>
  <p:custDataLst>
    <p:tags r:id="rId2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86943" autoAdjust="0"/>
  </p:normalViewPr>
  <p:slideViewPr>
    <p:cSldViewPr snapToGrid="0" snapToObjects="1">
      <p:cViewPr varScale="1">
        <p:scale>
          <a:sx n="88" d="100"/>
          <a:sy n="88" d="100"/>
        </p:scale>
        <p:origin x="-1022" y="-77"/>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372" y="-120"/>
      </p:cViewPr>
      <p:guideLst>
        <p:guide orient="horz" pos="3110"/>
        <p:guide pos="2141"/>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201286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8/10/2017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99963815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68.xml"/><Relationship Id="rId7" Type="http://schemas.openxmlformats.org/officeDocument/2006/relationships/image" Target="../media/image6.jpeg"/><Relationship Id="rId2" Type="http://schemas.openxmlformats.org/officeDocument/2006/relationships/tags" Target="../tags/tag67.xml"/><Relationship Id="rId1" Type="http://schemas.openxmlformats.org/officeDocument/2006/relationships/vmlDrawing" Target="../drawings/vmlDrawing14.vml"/><Relationship Id="rId6" Type="http://schemas.openxmlformats.org/officeDocument/2006/relationships/slideMaster" Target="../slideMasters/slideMaster4.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emf"/><Relationship Id="rId2" Type="http://schemas.openxmlformats.org/officeDocument/2006/relationships/tags" Target="../tags/tag71.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4.xml"/><Relationship Id="rId4" Type="http://schemas.openxmlformats.org/officeDocument/2006/relationships/tags" Target="../tags/tag7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6.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image" Target="../media/image4.emf"/><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image" Target="../media/image1.emf"/><Relationship Id="rId2" Type="http://schemas.openxmlformats.org/officeDocument/2006/relationships/tags" Target="../tags/tag86.xml"/><Relationship Id="rId1" Type="http://schemas.openxmlformats.org/officeDocument/2006/relationships/vmlDrawing" Target="../drawings/vmlDrawing19.vml"/><Relationship Id="rId6" Type="http://schemas.openxmlformats.org/officeDocument/2006/relationships/tags" Target="../tags/tag90.xml"/><Relationship Id="rId11" Type="http://schemas.openxmlformats.org/officeDocument/2006/relationships/oleObject" Target="../embeddings/oleObject19.bin"/><Relationship Id="rId5" Type="http://schemas.openxmlformats.org/officeDocument/2006/relationships/tags" Target="../tags/tag89.xml"/><Relationship Id="rId10" Type="http://schemas.openxmlformats.org/officeDocument/2006/relationships/image" Target="../media/image15.jpeg"/><Relationship Id="rId4" Type="http://schemas.openxmlformats.org/officeDocument/2006/relationships/tags" Target="../tags/tag88.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9.xml"/><Relationship Id="rId7" Type="http://schemas.openxmlformats.org/officeDocument/2006/relationships/image" Target="../media/image6.jpeg"/><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13.png"/><Relationship Id="rId4" Type="http://schemas.openxmlformats.org/officeDocument/2006/relationships/tags" Target="../tags/tag41.xml"/><Relationship Id="rId9"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6.xml"/><Relationship Id="rId7" Type="http://schemas.openxmlformats.org/officeDocument/2006/relationships/oleObject" Target="../embeddings/oleObject10.bin"/><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1.emf"/><Relationship Id="rId2" Type="http://schemas.openxmlformats.org/officeDocument/2006/relationships/tags" Target="../tags/tag48.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3.xml"/><Relationship Id="rId4" Type="http://schemas.openxmlformats.org/officeDocument/2006/relationships/tags" Target="../tags/tag50.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4.emf"/><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3.vml"/><Relationship Id="rId6" Type="http://schemas.openxmlformats.org/officeDocument/2006/relationships/tags" Target="../tags/tag64.xml"/><Relationship Id="rId11" Type="http://schemas.openxmlformats.org/officeDocument/2006/relationships/oleObject" Target="../embeddings/oleObject13.bin"/><Relationship Id="rId5" Type="http://schemas.openxmlformats.org/officeDocument/2006/relationships/tags" Target="../tags/tag63.xml"/><Relationship Id="rId10" Type="http://schemas.openxmlformats.org/officeDocument/2006/relationships/image" Target="../media/image3.jpeg"/><Relationship Id="rId4" Type="http://schemas.openxmlformats.org/officeDocument/2006/relationships/tags" Target="../tags/tag62.xml"/><Relationship Id="rId9" Type="http://schemas.openxmlformats.org/officeDocument/2006/relationships/slideMaster" Target="../slideMasters/slideMaster4.xml"/><Relationship Id="rId1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27"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8723"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974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0771"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795"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10"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43"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867"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34"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8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5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2"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098"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7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5891"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769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0.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vmlDrawing" Target="../drawings/vmlDrawing7.vml"/><Relationship Id="rId21" Type="http://schemas.openxmlformats.org/officeDocument/2006/relationships/hyperlink" Target="http://www.linkedin.com/company/capgemini" TargetMode="Externa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image" Target="../media/image7.tiff"/><Relationship Id="rId25" Type="http://schemas.openxmlformats.org/officeDocument/2006/relationships/hyperlink" Target="http://www.youtube.com/capgemini" TargetMode="External"/><Relationship Id="rId2" Type="http://schemas.openxmlformats.org/officeDocument/2006/relationships/theme" Target="../theme/theme2.xml"/><Relationship Id="rId16" Type="http://schemas.openxmlformats.org/officeDocument/2006/relationships/image" Target="../media/image1.emf"/><Relationship Id="rId20"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10.png"/><Relationship Id="rId5" Type="http://schemas.openxmlformats.org/officeDocument/2006/relationships/tags" Target="../tags/tag29.xml"/><Relationship Id="rId15" Type="http://schemas.openxmlformats.org/officeDocument/2006/relationships/oleObject" Target="../embeddings/oleObject7.bin"/><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4.xml"/><Relationship Id="rId19" Type="http://schemas.openxmlformats.org/officeDocument/2006/relationships/hyperlink" Target="http://www.facebook.com/Capgemini" TargetMode="Externa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tags" Target="../tags/tag44.xml"/><Relationship Id="rId4" Type="http://schemas.openxmlformats.org/officeDocument/2006/relationships/vmlDrawing" Target="../drawings/vmlDrawing9.v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vmlDrawing" Target="../drawings/vmlDrawing12.vml"/><Relationship Id="rId12" Type="http://schemas.openxmlformats.org/officeDocument/2006/relationships/tags" Target="../tags/tag55.xml"/><Relationship Id="rId17" Type="http://schemas.openxmlformats.org/officeDocument/2006/relationships/oleObject" Target="../embeddings/oleObject12.bin"/><Relationship Id="rId2" Type="http://schemas.openxmlformats.org/officeDocument/2006/relationships/slideLayout" Target="../slideLayouts/slideLayout10.xml"/><Relationship Id="rId16" Type="http://schemas.openxmlformats.org/officeDocument/2006/relationships/tags" Target="../tags/tag59.xml"/><Relationship Id="rId1" Type="http://schemas.openxmlformats.org/officeDocument/2006/relationships/slideLayout" Target="../slideLayouts/slideLayout9.xml"/><Relationship Id="rId6" Type="http://schemas.openxmlformats.org/officeDocument/2006/relationships/theme" Target="../theme/theme4.xml"/><Relationship Id="rId11" Type="http://schemas.openxmlformats.org/officeDocument/2006/relationships/tags" Target="../tags/tag54.xml"/><Relationship Id="rId5" Type="http://schemas.openxmlformats.org/officeDocument/2006/relationships/slideLayout" Target="../slideLayouts/slideLayout13.xml"/><Relationship Id="rId15" Type="http://schemas.openxmlformats.org/officeDocument/2006/relationships/tags" Target="../tags/tag58.xml"/><Relationship Id="rId10" Type="http://schemas.openxmlformats.org/officeDocument/2006/relationships/tags" Target="../tags/tag53.xml"/><Relationship Id="rId19" Type="http://schemas.openxmlformats.org/officeDocument/2006/relationships/image" Target="../media/image2.png"/><Relationship Id="rId4" Type="http://schemas.openxmlformats.org/officeDocument/2006/relationships/slideLayout" Target="../slideLayouts/slideLayout12.xml"/><Relationship Id="rId9" Type="http://schemas.openxmlformats.org/officeDocument/2006/relationships/tags" Target="../tags/tag52.xml"/><Relationship Id="rId14" Type="http://schemas.openxmlformats.org/officeDocument/2006/relationships/tags" Target="../tags/tag57.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3" Type="http://schemas.openxmlformats.org/officeDocument/2006/relationships/slideLayout" Target="../slideLayouts/slideLayout16.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image" Target="../media/image2.png"/><Relationship Id="rId2" Type="http://schemas.openxmlformats.org/officeDocument/2006/relationships/slideLayout" Target="../slideLayouts/slideLayout15.xml"/><Relationship Id="rId16" Type="http://schemas.openxmlformats.org/officeDocument/2006/relationships/image" Target="../media/image1.emf"/><Relationship Id="rId1" Type="http://schemas.openxmlformats.org/officeDocument/2006/relationships/slideLayout" Target="../slideLayouts/slideLayout14.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vmlDrawing" Target="../drawings/vmlDrawing18.vml"/><Relationship Id="rId15" Type="http://schemas.openxmlformats.org/officeDocument/2006/relationships/oleObject" Target="../embeddings/oleObject18.bin"/><Relationship Id="rId10" Type="http://schemas.openxmlformats.org/officeDocument/2006/relationships/tags" Target="../tags/tag81.xml"/><Relationship Id="rId4" Type="http://schemas.openxmlformats.org/officeDocument/2006/relationships/theme" Target="../theme/theme5.xml"/><Relationship Id="rId9" Type="http://schemas.openxmlformats.org/officeDocument/2006/relationships/tags" Target="../tags/tag80.xml"/><Relationship Id="rId14" Type="http://schemas.openxmlformats.org/officeDocument/2006/relationships/tags" Target="../tags/tag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0" name="think-cell Slide" r:id="rId17" imgW="360" imgH="360" progId="">
                  <p:embed/>
                </p:oleObj>
              </mc:Choice>
              <mc:Fallback>
                <p:oleObj name="think-cell Slide" r:id="rId17" imgW="360" imgH="360" progId="">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2"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7"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8" cstate="email"/>
          <a:srcRect/>
          <a:stretch>
            <a:fillRect/>
          </a:stretch>
        </p:blipFill>
        <p:spPr bwMode="auto">
          <a:xfrm>
            <a:off x="5491631" y="1173628"/>
            <a:ext cx="3645293" cy="290298"/>
          </a:xfrm>
          <a:prstGeom prst="rect">
            <a:avLst/>
          </a:prstGeom>
          <a:noFill/>
        </p:spPr>
      </p:pic>
      <p:sp>
        <p:nvSpPr>
          <p:cNvPr id="13" name="Rectangle 12"/>
          <p:cNvSpPr/>
          <p:nvPr>
            <p:custDataLst>
              <p:tags r:id="rId8"/>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0"/>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1"/>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2"/>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3"/>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4"/>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26"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7" r:id="rId1"/>
    <p:sldLayoutId id="2147483976"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6675" name="think-cell Slide" r:id="rId17" imgW="360" imgH="360" progId="">
                  <p:embed/>
                </p:oleObj>
              </mc:Choice>
              <mc:Fallback>
                <p:oleObj name="think-cell Slide" r:id="rId17" imgW="360" imgH="360" progId="">
                  <p:embed/>
                  <p:pic>
                    <p:nvPicPr>
                      <p:cNvPr id="0" name="Picture 2"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2819" name="think-cell Slide" r:id="rId15" imgW="360" imgH="360" progId="">
                  <p:embed/>
                </p:oleObj>
              </mc:Choice>
              <mc:Fallback>
                <p:oleObj name="think-cell Slide" r:id="rId15" imgW="360" imgH="360" progId="">
                  <p:embed/>
                  <p:pic>
                    <p:nvPicPr>
                      <p:cNvPr id="0" name="Picture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4"/>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90166"/>
            <a:ext cx="5818909" cy="2261632"/>
          </a:xfrm>
        </p:spPr>
        <p:txBody>
          <a:bodyPr/>
          <a:lstStyle/>
          <a:p>
            <a:r>
              <a:rPr lang="sv-SE" b="1" u="sng" dirty="0" smtClean="0">
                <a:latin typeface="Calibri" pitchFamily="34" charset="0"/>
                <a:cs typeface="Calibri" pitchFamily="34" charset="0"/>
              </a:rPr>
              <a:t>QlikView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0" y="3415688"/>
            <a:ext cx="4541230" cy="947750"/>
          </a:xfrm>
        </p:spPr>
        <p:txBody>
          <a:bodyPr/>
          <a:lstStyle/>
          <a:p>
            <a:r>
              <a:rPr lang="en-US" b="1" dirty="0" smtClean="0">
                <a:latin typeface="Calibri" pitchFamily="34" charset="0"/>
                <a:cs typeface="Calibri" pitchFamily="34" charset="0"/>
              </a:rPr>
              <a:t>BIM India – QlikView </a:t>
            </a:r>
            <a:r>
              <a:rPr lang="en-US" b="1" dirty="0" err="1" smtClean="0"/>
              <a:t>CoE</a:t>
            </a:r>
            <a:r>
              <a:rPr lang="en-US" b="1" smtClean="0"/>
              <a:t/>
            </a:r>
            <a:br>
              <a:rPr lang="en-US" b="1" smtClean="0"/>
            </a:br>
            <a:r>
              <a:rPr lang="en-US" b="1"/>
              <a:t>Dhananjay Jadhav</a:t>
            </a:r>
            <a:endParaRPr 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Hierarchy Function</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Transform Hierarchy Tables into QlikView usable format</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Prefixed before a load / select statement</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Hierarchy and </a:t>
            </a:r>
            <a:r>
              <a:rPr lang="en-US" sz="2000" dirty="0" err="1" smtClean="0">
                <a:latin typeface="Calibri" pitchFamily="34" charset="0"/>
                <a:cs typeface="Calibri" pitchFamily="34" charset="0"/>
                <a:sym typeface="Wingdings" pitchFamily="2" charset="2"/>
              </a:rPr>
              <a:t>HierarchyBelongsTo</a:t>
            </a:r>
            <a:r>
              <a:rPr lang="en-US" sz="2000" dirty="0" smtClean="0">
                <a:latin typeface="Calibri" pitchFamily="34" charset="0"/>
                <a:cs typeface="Calibri" pitchFamily="34" charset="0"/>
                <a:sym typeface="Wingdings" pitchFamily="2" charset="2"/>
              </a:rPr>
              <a:t> Functions</a:t>
            </a:r>
          </a:p>
          <a:p>
            <a:pPr marL="541338" lvl="1" indent="-541338" algn="just">
              <a:lnSpc>
                <a:spcPct val="150000"/>
              </a:lnSpc>
              <a:buClr>
                <a:srgbClr val="00A0D6"/>
              </a:buClr>
              <a:buNone/>
            </a:pPr>
            <a:endParaRPr lang="en-US" sz="2000" b="1" i="1" dirty="0" smtClean="0"/>
          </a:p>
          <a:p>
            <a:pPr marL="541338" lvl="1" indent="-541338" algn="just">
              <a:lnSpc>
                <a:spcPct val="150000"/>
              </a:lnSpc>
              <a:buClr>
                <a:srgbClr val="00A0D6"/>
              </a:buClr>
              <a:buNone/>
            </a:pPr>
            <a:r>
              <a:rPr lang="en-US" sz="2000" b="1" i="1" dirty="0" smtClean="0"/>
              <a:t>	Hierarchy (</a:t>
            </a:r>
            <a:r>
              <a:rPr lang="en-US" sz="2000" b="1" i="1" dirty="0" err="1" smtClean="0"/>
              <a:t>NodeID</a:t>
            </a:r>
            <a:r>
              <a:rPr lang="en-US" sz="2000" b="1" i="1" dirty="0" smtClean="0"/>
              <a:t>, </a:t>
            </a:r>
            <a:r>
              <a:rPr lang="en-US" sz="2000" b="1" i="1" dirty="0" err="1" smtClean="0"/>
              <a:t>ParentID</a:t>
            </a:r>
            <a:r>
              <a:rPr lang="en-US" sz="2000" b="1" i="1" dirty="0" smtClean="0"/>
              <a:t>, </a:t>
            </a:r>
            <a:r>
              <a:rPr lang="en-US" sz="2000" b="1" i="1" dirty="0" err="1" smtClean="0"/>
              <a:t>NodeName</a:t>
            </a:r>
            <a:r>
              <a:rPr lang="en-US" sz="2000" b="1" i="1" dirty="0" smtClean="0"/>
              <a:t>, [</a:t>
            </a:r>
            <a:r>
              <a:rPr lang="en-US" sz="2000" b="1" i="1" dirty="0" err="1" smtClean="0"/>
              <a:t>ParentName</a:t>
            </a:r>
            <a:r>
              <a:rPr lang="en-US" sz="2000" b="1" i="1" dirty="0" smtClean="0"/>
              <a:t>], [</a:t>
            </a:r>
            <a:r>
              <a:rPr lang="en-US" sz="2000" b="1" i="1" dirty="0" err="1" smtClean="0"/>
              <a:t>PathSource</a:t>
            </a:r>
            <a:r>
              <a:rPr lang="en-US" sz="2000" b="1" i="1" dirty="0" smtClean="0"/>
              <a:t>], [</a:t>
            </a:r>
            <a:r>
              <a:rPr lang="en-US" sz="2000" b="1" i="1" dirty="0" err="1" smtClean="0"/>
              <a:t>PathName</a:t>
            </a:r>
            <a:r>
              <a:rPr lang="en-US" sz="2000" b="1" i="1" dirty="0" smtClean="0"/>
              <a:t>], [</a:t>
            </a:r>
            <a:r>
              <a:rPr lang="en-US" sz="2000" b="1" i="1" dirty="0" err="1" smtClean="0"/>
              <a:t>PathDelimiter</a:t>
            </a:r>
            <a:r>
              <a:rPr lang="en-US" sz="2000" b="1" i="1" dirty="0" smtClean="0"/>
              <a:t>], [Depth]) (</a:t>
            </a:r>
            <a:r>
              <a:rPr lang="en-US" sz="2000" b="1" i="1" dirty="0" err="1" smtClean="0"/>
              <a:t>loadstatement</a:t>
            </a:r>
            <a:r>
              <a:rPr lang="en-US" sz="2000" b="1" i="1" dirty="0" smtClean="0"/>
              <a:t> | </a:t>
            </a:r>
            <a:r>
              <a:rPr lang="en-US" sz="2000" b="1" i="1" dirty="0" err="1" smtClean="0"/>
              <a:t>selectstatement</a:t>
            </a:r>
            <a:r>
              <a:rPr lang="en-US" sz="2000" b="1" i="1" dirty="0" smtClean="0"/>
              <a:t>)	</a:t>
            </a:r>
          </a:p>
          <a:p>
            <a:pPr marL="541338" lvl="1" indent="-541338" algn="just">
              <a:lnSpc>
                <a:spcPct val="150000"/>
              </a:lnSpc>
              <a:buClr>
                <a:srgbClr val="00A0D6"/>
              </a:buClr>
              <a:buNone/>
            </a:pPr>
            <a:endParaRPr lang="en-US" sz="1100" b="1" i="1" dirty="0" smtClean="0"/>
          </a:p>
          <a:p>
            <a:pPr marL="541338" lvl="1" indent="-541338" algn="just">
              <a:lnSpc>
                <a:spcPct val="150000"/>
              </a:lnSpc>
              <a:buClr>
                <a:srgbClr val="00A0D6"/>
              </a:buClr>
              <a:buNone/>
            </a:pPr>
            <a:r>
              <a:rPr lang="en-US" sz="2000" dirty="0" smtClean="0"/>
              <a:t>	</a:t>
            </a:r>
            <a:r>
              <a:rPr lang="en-US" sz="2000" b="1" i="1" dirty="0" err="1" smtClean="0"/>
              <a:t>HierarchyBelongsTo</a:t>
            </a:r>
            <a:r>
              <a:rPr lang="en-US" sz="2000" b="1" i="1" dirty="0" smtClean="0"/>
              <a:t> (</a:t>
            </a:r>
            <a:r>
              <a:rPr lang="en-US" sz="2000" b="1" i="1" dirty="0" err="1" smtClean="0"/>
              <a:t>NodeID</a:t>
            </a:r>
            <a:r>
              <a:rPr lang="en-US" sz="2000" b="1" i="1" dirty="0" smtClean="0"/>
              <a:t>, </a:t>
            </a:r>
            <a:r>
              <a:rPr lang="en-US" sz="2000" b="1" i="1" dirty="0" err="1" smtClean="0"/>
              <a:t>ParentID</a:t>
            </a:r>
            <a:r>
              <a:rPr lang="en-US" sz="2000" b="1" i="1" dirty="0" smtClean="0"/>
              <a:t>, </a:t>
            </a:r>
            <a:r>
              <a:rPr lang="en-US" sz="2000" b="1" i="1" dirty="0" err="1" smtClean="0"/>
              <a:t>NodeName</a:t>
            </a:r>
            <a:r>
              <a:rPr lang="en-US" sz="2000" b="1" i="1" dirty="0" smtClean="0"/>
              <a:t>, </a:t>
            </a:r>
            <a:r>
              <a:rPr lang="en-US" sz="2000" b="1" i="1" dirty="0" err="1" smtClean="0"/>
              <a:t>AncestorID</a:t>
            </a:r>
            <a:r>
              <a:rPr lang="en-US" sz="2000" b="1" i="1" dirty="0" smtClean="0"/>
              <a:t>, </a:t>
            </a:r>
            <a:r>
              <a:rPr lang="en-US" sz="2000" b="1" i="1" dirty="0" err="1" smtClean="0"/>
              <a:t>AncestorName</a:t>
            </a:r>
            <a:r>
              <a:rPr lang="en-US" sz="2000" b="1" i="1" dirty="0" smtClean="0"/>
              <a:t>, [</a:t>
            </a:r>
            <a:r>
              <a:rPr lang="en-US" sz="2000" b="1" i="1" dirty="0" err="1" smtClean="0"/>
              <a:t>DepthDiff</a:t>
            </a:r>
            <a:r>
              <a:rPr lang="en-US" sz="2000" b="1" i="1" dirty="0" smtClean="0"/>
              <a:t>])(</a:t>
            </a:r>
            <a:r>
              <a:rPr lang="en-US" sz="2000" b="1" i="1" dirty="0" err="1" smtClean="0"/>
              <a:t>loadstatement</a:t>
            </a:r>
            <a:r>
              <a:rPr lang="en-US" sz="2000" b="1" i="1" dirty="0" smtClean="0"/>
              <a:t> | </a:t>
            </a:r>
            <a:r>
              <a:rPr lang="en-US" sz="2000" b="1" i="1" dirty="0" err="1" smtClean="0"/>
              <a:t>selectstatement</a:t>
            </a:r>
            <a:r>
              <a:rPr lang="en-US" sz="2000" b="1" i="1"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Class and Interval Match Functions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91663" cy="4643751"/>
          </a:xfrm>
        </p:spPr>
        <p:txBody>
          <a:bodyPr/>
          <a:lstStyle/>
          <a:p>
            <a:pPr marL="541338" lvl="1" indent="-541338" algn="just">
              <a:lnSpc>
                <a:spcPct val="150000"/>
              </a:lnSpc>
              <a:buClr>
                <a:srgbClr val="00A0D6"/>
              </a:buClr>
              <a:buNone/>
            </a:pPr>
            <a:r>
              <a:rPr lang="en-US" sz="2000" b="1" u="sng" dirty="0" smtClean="0">
                <a:latin typeface="Calibri" pitchFamily="34" charset="0"/>
                <a:cs typeface="Calibri" pitchFamily="34" charset="0"/>
                <a:sym typeface="Wingdings" pitchFamily="2" charset="2"/>
              </a:rPr>
              <a:t>Class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Creates a classification of Expressions</a:t>
            </a:r>
            <a:endParaRPr lang="en-US" sz="2000" b="1" i="1" dirty="0" smtClean="0"/>
          </a:p>
          <a:p>
            <a:pPr marL="541338" lvl="1" indent="-541338" algn="just">
              <a:lnSpc>
                <a:spcPct val="150000"/>
              </a:lnSpc>
              <a:buClr>
                <a:srgbClr val="00A0D6"/>
              </a:buClr>
              <a:buNone/>
            </a:pPr>
            <a:r>
              <a:rPr lang="en-US" sz="2000" dirty="0" smtClean="0"/>
              <a:t>	</a:t>
            </a:r>
            <a:r>
              <a:rPr lang="en-US" sz="2000" b="1" i="1" dirty="0" smtClean="0"/>
              <a:t>class(expression, interval [ , label [ , offset ]]) </a:t>
            </a:r>
          </a:p>
          <a:p>
            <a:pPr marL="541338" lvl="1" indent="-541338" algn="just">
              <a:lnSpc>
                <a:spcPct val="150000"/>
              </a:lnSpc>
              <a:buClr>
                <a:srgbClr val="00A0D6"/>
              </a:buClr>
              <a:buNone/>
            </a:pPr>
            <a:endParaRPr lang="en-US" sz="1200" b="1" u="sng"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None/>
            </a:pPr>
            <a:r>
              <a:rPr lang="en-US" sz="2000" b="1" u="sng" dirty="0" err="1" smtClean="0">
                <a:latin typeface="Calibri" pitchFamily="34" charset="0"/>
                <a:cs typeface="Calibri" pitchFamily="34" charset="0"/>
                <a:sym typeface="Wingdings" pitchFamily="2" charset="2"/>
              </a:rPr>
              <a:t>IntervalMatch</a:t>
            </a:r>
            <a:endParaRPr lang="en-US" sz="2000" b="1" u="sng"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Font typeface="Wingdings" pitchFamily="2" charset="2"/>
              <a:buChar char="v"/>
            </a:pPr>
            <a:r>
              <a:rPr lang="en-US" sz="2000" dirty="0" smtClean="0">
                <a:latin typeface="Calibri" pitchFamily="34" charset="0"/>
                <a:sym typeface="Wingdings" pitchFamily="2" charset="2"/>
              </a:rPr>
              <a:t>Creates a table to match discrete numeric values to one or more numeric intervals</a:t>
            </a:r>
            <a:endParaRPr lang="en-US" sz="2000" b="1" i="1" dirty="0" smtClean="0"/>
          </a:p>
          <a:p>
            <a:pPr marL="541338" lvl="1" indent="-541338" algn="just">
              <a:lnSpc>
                <a:spcPct val="150000"/>
              </a:lnSpc>
              <a:buClr>
                <a:srgbClr val="00A0D6"/>
              </a:buClr>
              <a:buNone/>
            </a:pPr>
            <a:r>
              <a:rPr lang="en-US" sz="2000" dirty="0" smtClean="0"/>
              <a:t>	</a:t>
            </a:r>
            <a:r>
              <a:rPr lang="en-US" sz="2000" b="1" i="1" dirty="0" err="1" smtClean="0"/>
              <a:t>intervalmatch</a:t>
            </a:r>
            <a:r>
              <a:rPr lang="en-US" sz="2000" b="1" i="1" dirty="0" smtClean="0"/>
              <a:t> (</a:t>
            </a:r>
            <a:r>
              <a:rPr lang="en-US" sz="2000" b="1" i="1" dirty="0" err="1" smtClean="0"/>
              <a:t>matchfield</a:t>
            </a:r>
            <a:r>
              <a:rPr lang="en-US" sz="2000" b="1" i="1" dirty="0" smtClean="0"/>
              <a:t>) (</a:t>
            </a:r>
            <a:r>
              <a:rPr lang="en-US" sz="2000" b="1" i="1" dirty="0" err="1" smtClean="0"/>
              <a:t>loadstatement</a:t>
            </a:r>
            <a:r>
              <a:rPr lang="en-US" sz="2000" b="1" i="1" dirty="0" smtClean="0"/>
              <a:t> | </a:t>
            </a:r>
            <a:r>
              <a:rPr lang="en-US" sz="2000" b="1" i="1" dirty="0" err="1" smtClean="0"/>
              <a:t>selectstatement</a:t>
            </a:r>
            <a:r>
              <a:rPr lang="en-US" sz="2000" b="1" i="1" dirty="0" smtClean="0"/>
              <a:t> )</a:t>
            </a:r>
          </a:p>
          <a:p>
            <a:pPr marL="541338" lvl="1" indent="-541338" algn="just">
              <a:buClr>
                <a:srgbClr val="00A0D6"/>
              </a:buClr>
              <a:buNone/>
            </a:pPr>
            <a:r>
              <a:rPr lang="en-US" sz="2000" b="1" i="1" dirty="0" smtClean="0"/>
              <a:t>	</a:t>
            </a:r>
            <a:endParaRPr lang="en-US" sz="500" b="1" i="1" dirty="0" smtClean="0"/>
          </a:p>
          <a:p>
            <a:pPr marL="541338" lvl="1" indent="-541338" algn="just">
              <a:lnSpc>
                <a:spcPct val="150000"/>
              </a:lnSpc>
              <a:buClr>
                <a:srgbClr val="00A0D6"/>
              </a:buClr>
              <a:buNone/>
            </a:pPr>
            <a:r>
              <a:rPr lang="en-US" sz="2000" b="1" i="1" dirty="0" smtClean="0"/>
              <a:t>	</a:t>
            </a:r>
            <a:r>
              <a:rPr lang="en-US" sz="2000" b="1" i="1" dirty="0" err="1" smtClean="0"/>
              <a:t>intervalmatch</a:t>
            </a:r>
            <a:r>
              <a:rPr lang="en-US" sz="2000" b="1" i="1" dirty="0" smtClean="0"/>
              <a:t> (matchfield,keyfield1 [ , keyfield2, ... keyfield5 ] ) (</a:t>
            </a:r>
            <a:r>
              <a:rPr lang="en-US" sz="2000" b="1" i="1" dirty="0" err="1" smtClean="0"/>
              <a:t>loadstatement</a:t>
            </a:r>
            <a:r>
              <a:rPr lang="en-US" sz="2000" b="1" i="1" dirty="0" smtClean="0"/>
              <a:t> | </a:t>
            </a:r>
            <a:r>
              <a:rPr lang="en-US" sz="2000" b="1" i="1" dirty="0" err="1" smtClean="0"/>
              <a:t>selectstatement</a:t>
            </a:r>
            <a:r>
              <a:rPr lang="en-US" sz="2000" b="1" i="1" dirty="0" smtClean="0"/>
              <a:t> ) </a:t>
            </a:r>
          </a:p>
          <a:p>
            <a:pPr marL="541338" lvl="1" indent="-541338" algn="just">
              <a:lnSpc>
                <a:spcPct val="150000"/>
              </a:lnSpc>
              <a:buClr>
                <a:srgbClr val="00A0D6"/>
              </a:buClr>
              <a:buNone/>
            </a:pPr>
            <a:endParaRPr lang="en-US" sz="2000" b="1" i="1" dirty="0" smtClean="0"/>
          </a:p>
          <a:p>
            <a:pPr marL="541338" lvl="1" indent="-541338" algn="just">
              <a:lnSpc>
                <a:spcPct val="150000"/>
              </a:lnSpc>
              <a:buClr>
                <a:srgbClr val="00A0D6"/>
              </a:buClr>
              <a:buNone/>
            </a:pPr>
            <a:endParaRPr lang="en-US" sz="2000" b="1" i="1" dirty="0" smtClean="0"/>
          </a:p>
          <a:p>
            <a:pPr marL="541338" lvl="1" indent="-541338" algn="just">
              <a:lnSpc>
                <a:spcPct val="150000"/>
              </a:lnSpc>
              <a:buClr>
                <a:srgbClr val="00A0D6"/>
              </a:buClr>
              <a:buNone/>
            </a:pPr>
            <a:endParaRPr lang="en-US" sz="2000" b="1" i="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Exists and Peek Functions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91663"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Inter Record Functions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Used when a </a:t>
            </a:r>
            <a:r>
              <a:rPr lang="en-US" sz="2000" dirty="0" smtClean="0"/>
              <a:t>value from previously loaded records of data is needed for the evaluation of the current record</a:t>
            </a:r>
            <a:r>
              <a:rPr lang="en-US" sz="2000" dirty="0" smtClean="0">
                <a:latin typeface="Calibri" pitchFamily="34" charset="0"/>
                <a:cs typeface="Calibri" pitchFamily="34" charset="0"/>
                <a:sym typeface="Wingdings" pitchFamily="2" charset="2"/>
              </a:rPr>
              <a:t>.</a:t>
            </a:r>
            <a:endParaRPr lang="en-US" sz="2000" b="1" i="1" dirty="0" smtClean="0"/>
          </a:p>
          <a:p>
            <a:pPr marL="541338" lvl="1" indent="-541338" algn="just">
              <a:lnSpc>
                <a:spcPct val="150000"/>
              </a:lnSpc>
              <a:buClr>
                <a:srgbClr val="00A0D6"/>
              </a:buClr>
              <a:buNone/>
            </a:pPr>
            <a:r>
              <a:rPr lang="en-US" sz="2000" b="1" dirty="0" smtClean="0"/>
              <a:t>	</a:t>
            </a:r>
            <a:r>
              <a:rPr lang="en-US" sz="2000" b="1" i="1" dirty="0" smtClean="0"/>
              <a:t>exists(field [ , expression ])</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Returns the contents of the field from a specific table.</a:t>
            </a:r>
            <a:endParaRPr lang="en-US" sz="2000" b="1" i="1" dirty="0" smtClean="0"/>
          </a:p>
          <a:p>
            <a:pPr marL="541338" lvl="1" indent="-541338" algn="just">
              <a:lnSpc>
                <a:spcPct val="150000"/>
              </a:lnSpc>
              <a:buClr>
                <a:srgbClr val="00A0D6"/>
              </a:buClr>
              <a:buNone/>
            </a:pPr>
            <a:r>
              <a:rPr lang="en-US" sz="2000" b="1" dirty="0" smtClean="0"/>
              <a:t>	</a:t>
            </a:r>
            <a:r>
              <a:rPr lang="en-US" sz="2000" b="1" i="1" dirty="0" smtClean="0"/>
              <a:t>peek(fieldname [ , row [ , </a:t>
            </a:r>
            <a:r>
              <a:rPr lang="en-US" sz="2000" b="1" i="1" dirty="0" err="1" smtClean="0"/>
              <a:t>tablename</a:t>
            </a:r>
            <a:r>
              <a:rPr lang="en-US" sz="2000" b="1" i="1" dirty="0" smtClean="0"/>
              <a:t> ] ] ) </a:t>
            </a:r>
          </a:p>
          <a:p>
            <a:pPr marL="541338" lvl="1" indent="-541338" algn="just">
              <a:lnSpc>
                <a:spcPct val="150000"/>
              </a:lnSpc>
              <a:buClr>
                <a:srgbClr val="00A0D6"/>
              </a:buClr>
              <a:buNone/>
            </a:pPr>
            <a:endParaRPr lang="en-US" sz="2000" b="1" i="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Nulls in QlikView</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91663"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Null() Function</a:t>
            </a:r>
          </a:p>
          <a:p>
            <a:pPr marL="541338" lvl="1" indent="-541338" algn="just">
              <a:lnSpc>
                <a:spcPct val="150000"/>
              </a:lnSpc>
              <a:buClr>
                <a:srgbClr val="00A0D6"/>
              </a:buClr>
              <a:buFont typeface="Wingdings" pitchFamily="2" charset="2"/>
              <a:buChar char="v"/>
            </a:pPr>
            <a:r>
              <a:rPr lang="en-US" sz="2000" dirty="0" err="1" smtClean="0">
                <a:latin typeface="Calibri" pitchFamily="34" charset="0"/>
                <a:cs typeface="Calibri" pitchFamily="34" charset="0"/>
                <a:sym typeface="Wingdings" pitchFamily="2" charset="2"/>
              </a:rPr>
              <a:t>IsNull</a:t>
            </a:r>
            <a:r>
              <a:rPr lang="en-US" sz="2000" dirty="0" smtClean="0">
                <a:latin typeface="Calibri" pitchFamily="34" charset="0"/>
                <a:cs typeface="Calibri" pitchFamily="34" charset="0"/>
                <a:sym typeface="Wingdings" pitchFamily="2" charset="2"/>
              </a:rPr>
              <a:t>() Function</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Propagation of Nulls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Total Qualifier and AGGR Function</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91663" cy="4643751"/>
          </a:xfrm>
        </p:spPr>
        <p:txBody>
          <a:bodyPr/>
          <a:lstStyle/>
          <a:p>
            <a:pPr marL="541338" lvl="1" indent="-541338" algn="just">
              <a:lnSpc>
                <a:spcPct val="150000"/>
              </a:lnSpc>
              <a:buClr>
                <a:srgbClr val="00A0D6"/>
              </a:buClr>
              <a:buNone/>
            </a:pPr>
            <a:r>
              <a:rPr lang="en-US" sz="2000" b="1" u="sng" dirty="0" smtClean="0">
                <a:latin typeface="Calibri" pitchFamily="34" charset="0"/>
                <a:cs typeface="Calibri" pitchFamily="34" charset="0"/>
                <a:sym typeface="Wingdings" pitchFamily="2" charset="2"/>
              </a:rPr>
              <a:t>Total Qualifier</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Used to sum up an expression based on one or more fields</a:t>
            </a:r>
            <a:endParaRPr lang="en-US" sz="2000" b="1" i="1" dirty="0" smtClean="0"/>
          </a:p>
          <a:p>
            <a:pPr marL="541338" lvl="1" indent="-541338" algn="just">
              <a:lnSpc>
                <a:spcPct val="150000"/>
              </a:lnSpc>
              <a:buClr>
                <a:srgbClr val="00A0D6"/>
              </a:buClr>
              <a:buNone/>
            </a:pPr>
            <a:endParaRPr lang="en-US" sz="2000" b="1" u="sng"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None/>
            </a:pPr>
            <a:r>
              <a:rPr lang="en-US" sz="2000" b="1" u="sng" dirty="0" smtClean="0">
                <a:latin typeface="Calibri" pitchFamily="34" charset="0"/>
                <a:cs typeface="Calibri" pitchFamily="34" charset="0"/>
                <a:sym typeface="Wingdings" pitchFamily="2" charset="2"/>
              </a:rPr>
              <a:t>AGGR Function</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Special function for advanced aggregations</a:t>
            </a:r>
          </a:p>
          <a:p>
            <a:pPr marL="541338" lvl="1" indent="-541338" algn="just">
              <a:lnSpc>
                <a:spcPct val="150000"/>
              </a:lnSpc>
              <a:buClr>
                <a:srgbClr val="00A0D6"/>
              </a:buClr>
              <a:buFont typeface="Wingdings" pitchFamily="2" charset="2"/>
              <a:buChar char="v"/>
            </a:pPr>
            <a:r>
              <a:rPr lang="en-US" sz="2000" dirty="0" smtClean="0">
                <a:latin typeface="Calibri" pitchFamily="34" charset="0"/>
                <a:sym typeface="Wingdings" pitchFamily="2" charset="2"/>
              </a:rPr>
              <a:t>Returns a set of expressions, calculated over dimensions</a:t>
            </a:r>
            <a:endParaRPr lang="en-US" sz="2000" dirty="0" smtClean="0"/>
          </a:p>
          <a:p>
            <a:pPr marL="541338" lvl="1" indent="-541338" algn="just">
              <a:lnSpc>
                <a:spcPct val="150000"/>
              </a:lnSpc>
              <a:buClr>
                <a:srgbClr val="00A0D6"/>
              </a:buClr>
              <a:buNone/>
            </a:pPr>
            <a:r>
              <a:rPr lang="en-US" sz="2000" b="1" i="1" dirty="0" smtClean="0"/>
              <a:t>	</a:t>
            </a:r>
            <a:r>
              <a:rPr lang="en-US" sz="2000" b="1" i="1" dirty="0" err="1" smtClean="0"/>
              <a:t>aggr</a:t>
            </a:r>
            <a:r>
              <a:rPr lang="en-US" sz="2000" b="1" i="1" dirty="0" smtClean="0"/>
              <a:t> ([ distinct | </a:t>
            </a:r>
            <a:r>
              <a:rPr lang="en-US" sz="2000" b="1" i="1" dirty="0" err="1" smtClean="0"/>
              <a:t>nodistinct</a:t>
            </a:r>
            <a:r>
              <a:rPr lang="en-US" sz="2000" b="1" i="1" dirty="0" smtClean="0"/>
              <a:t> ] [{</a:t>
            </a:r>
            <a:r>
              <a:rPr lang="en-US" sz="2000" b="1" i="1" dirty="0" err="1" smtClean="0"/>
              <a:t>set_expression</a:t>
            </a:r>
            <a:r>
              <a:rPr lang="en-US" sz="2000" b="1" i="1" dirty="0" smtClean="0"/>
              <a:t>}]expression {, dimension})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 Session 09</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RECAP</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numCol="1"/>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Security</a:t>
            </a:r>
            <a:endParaRPr lang="en-IN" sz="2000" dirty="0" smtClean="0">
              <a:latin typeface="Calibri" pitchFamily="34" charset="0"/>
              <a:cs typeface="Calibri" pitchFamily="34" charset="0"/>
            </a:endParaRP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Alternate States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Comparison Analysis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sv-SE" u="sng" dirty="0" smtClean="0">
                <a:latin typeface="Calibri" pitchFamily="34" charset="0"/>
                <a:cs typeface="Calibri" pitchFamily="34" charset="0"/>
              </a:rPr>
              <a:t>Session 09</a:t>
            </a:r>
            <a:endParaRPr lang="en-US" dirty="0"/>
          </a:p>
        </p:txBody>
      </p:sp>
      <p:sp>
        <p:nvSpPr>
          <p:cNvPr id="3" name="Content Placeholder 2"/>
          <p:cNvSpPr>
            <a:spLocks noGrp="1"/>
          </p:cNvSpPr>
          <p:nvPr>
            <p:ph idx="4294967295"/>
          </p:nvPr>
        </p:nvSpPr>
        <p:spPr>
          <a:xfrm>
            <a:off x="323850" y="1495425"/>
            <a:ext cx="9582150" cy="4643438"/>
          </a:xfrm>
          <a:prstGeom prst="rect">
            <a:avLst/>
          </a:prstGeom>
        </p:spPr>
        <p:txBody>
          <a:bodyPr/>
          <a:lstStyle/>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Session Agenda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numCol="1"/>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Debugger</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Edit Module</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Reports Editor</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Advanced Script Functions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Debugger</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Enable the developer to monitor every script statement and examine the variable values while script execution</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Breakpoints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Limited Load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Edit Module</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Used to define macros and custom defined functions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Supports VB Script and </a:t>
            </a:r>
            <a:r>
              <a:rPr lang="en-US" sz="2000" dirty="0" err="1" smtClean="0">
                <a:latin typeface="Calibri" pitchFamily="34" charset="0"/>
                <a:cs typeface="Calibri" pitchFamily="34" charset="0"/>
                <a:sym typeface="Wingdings" pitchFamily="2" charset="2"/>
              </a:rPr>
              <a:t>JScript</a:t>
            </a:r>
            <a:endParaRPr lang="en-US" sz="2000"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Script Security</a:t>
            </a:r>
          </a:p>
          <a:p>
            <a:pPr marL="908704" lvl="2" indent="-541338" algn="just">
              <a:lnSpc>
                <a:spcPct val="150000"/>
              </a:lnSpc>
              <a:buClr>
                <a:srgbClr val="00A0D6"/>
              </a:buClr>
              <a:buFont typeface="Wingdings" pitchFamily="2" charset="2"/>
              <a:buChar char="v"/>
            </a:pPr>
            <a:r>
              <a:rPr lang="en-US" sz="1600" dirty="0" smtClean="0">
                <a:latin typeface="Calibri" pitchFamily="34" charset="0"/>
                <a:cs typeface="Calibri" pitchFamily="34" charset="0"/>
                <a:sym typeface="Wingdings" pitchFamily="2" charset="2"/>
              </a:rPr>
              <a:t>Safe Mode</a:t>
            </a:r>
          </a:p>
          <a:p>
            <a:pPr marL="908704" lvl="2" indent="-541338" algn="just">
              <a:lnSpc>
                <a:spcPct val="150000"/>
              </a:lnSpc>
              <a:buClr>
                <a:srgbClr val="00A0D6"/>
              </a:buClr>
              <a:buFont typeface="Wingdings" pitchFamily="2" charset="2"/>
              <a:buChar char="v"/>
            </a:pPr>
            <a:r>
              <a:rPr lang="en-US" sz="1600" dirty="0" smtClean="0">
                <a:latin typeface="Calibri" pitchFamily="34" charset="0"/>
                <a:cs typeface="Calibri" pitchFamily="34" charset="0"/>
                <a:sym typeface="Wingdings" pitchFamily="2" charset="2"/>
              </a:rPr>
              <a:t>System Access</a:t>
            </a:r>
          </a:p>
          <a:p>
            <a:pPr marL="908704" lvl="2" indent="-541338" algn="just">
              <a:lnSpc>
                <a:spcPct val="150000"/>
              </a:lnSpc>
              <a:buClr>
                <a:srgbClr val="00A0D6"/>
              </a:buClr>
              <a:buFont typeface="Wingdings" pitchFamily="2" charset="2"/>
              <a:buChar char="v"/>
            </a:pPr>
            <a:endParaRPr lang="en-US" sz="1600"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Font typeface="Wingdings" pitchFamily="2" charset="2"/>
              <a:buChar char="v"/>
            </a:pPr>
            <a:endParaRPr lang="en-US" sz="2000" dirty="0" smtClean="0">
              <a:latin typeface="Calibri" pitchFamily="34" charset="0"/>
              <a:cs typeface="Calibri" pitchFamily="34" charset="0"/>
              <a:sym typeface="Wingdings" pitchFamily="2" charset="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Report Editor</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Meant for creating Reports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Page Editor</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Adding Contents to Report Editor</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Single </a:t>
            </a:r>
            <a:r>
              <a:rPr lang="en-US" sz="2000" dirty="0" err="1" smtClean="0">
                <a:latin typeface="Calibri" pitchFamily="34" charset="0"/>
                <a:cs typeface="Calibri" pitchFamily="34" charset="0"/>
                <a:sym typeface="Wingdings" pitchFamily="2" charset="2"/>
              </a:rPr>
              <a:t>vs</a:t>
            </a:r>
            <a:r>
              <a:rPr lang="en-US" sz="2000" dirty="0" smtClean="0">
                <a:latin typeface="Calibri" pitchFamily="34" charset="0"/>
                <a:cs typeface="Calibri" pitchFamily="34" charset="0"/>
                <a:sym typeface="Wingdings" pitchFamily="2" charset="2"/>
              </a:rPr>
              <a:t> Multi Page Reports</a:t>
            </a:r>
          </a:p>
          <a:p>
            <a:pPr marL="541338" lvl="1" indent="-541338" algn="just">
              <a:lnSpc>
                <a:spcPct val="150000"/>
              </a:lnSpc>
              <a:buClr>
                <a:srgbClr val="00A0D6"/>
              </a:buClr>
              <a:buFont typeface="Wingdings" pitchFamily="2" charset="2"/>
              <a:buChar char="v"/>
            </a:pPr>
            <a:endParaRPr lang="en-US" sz="2000" dirty="0" smtClean="0">
              <a:latin typeface="Calibri" pitchFamily="34" charset="0"/>
              <a:cs typeface="Calibri" pitchFamily="34" charset="0"/>
              <a:sym typeface="Wingdings" pitchFamily="2" charset="2"/>
            </a:endParaRPr>
          </a:p>
          <a:p>
            <a:pPr marL="908704" lvl="2" indent="-541338" algn="just">
              <a:lnSpc>
                <a:spcPct val="150000"/>
              </a:lnSpc>
              <a:buClr>
                <a:srgbClr val="00A0D6"/>
              </a:buClr>
              <a:buFont typeface="Wingdings" pitchFamily="2" charset="2"/>
              <a:buChar char="v"/>
            </a:pPr>
            <a:endParaRPr lang="en-US" sz="1600"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Font typeface="Wingdings" pitchFamily="2" charset="2"/>
              <a:buChar char="v"/>
            </a:pPr>
            <a:endParaRPr lang="en-US" sz="2000" dirty="0" smtClean="0">
              <a:latin typeface="Calibri" pitchFamily="34" charset="0"/>
              <a:cs typeface="Calibri" pitchFamily="34" charset="0"/>
              <a:sym typeface="Wingdings" pitchFamily="2" charset="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Advanced Scripting Functions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Cross Tab</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Hierarchy Function</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Class and Interval Match Functions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Exists() and Peek Functions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Nulls in QlikView</a:t>
            </a:r>
            <a:endParaRPr lang="en-US" sz="1600"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TOTAL Qualifier</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AGGR Function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Cross Tab</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Sometimes data comes as Reports from another systems – in most cases, it is not in a relational format</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Cross Tab Functions enables us to read such data.</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Prefixed before a load / select statement</a:t>
            </a:r>
          </a:p>
          <a:p>
            <a:pPr marL="541338" lvl="1" indent="-541338" algn="just">
              <a:lnSpc>
                <a:spcPct val="150000"/>
              </a:lnSpc>
              <a:buClr>
                <a:srgbClr val="00A0D6"/>
              </a:buClr>
              <a:buNone/>
            </a:pPr>
            <a:r>
              <a:rPr lang="en-US" sz="2000" b="1" i="1" dirty="0" smtClean="0"/>
              <a:t>	</a:t>
            </a:r>
            <a:r>
              <a:rPr lang="en-US" sz="2000" b="1" i="1" dirty="0" err="1" smtClean="0"/>
              <a:t>crosstable</a:t>
            </a:r>
            <a:r>
              <a:rPr lang="en-US" sz="2000" b="1" i="1" dirty="0" smtClean="0"/>
              <a:t> (attribute field name, data field name [,n]) (load | select statement )</a:t>
            </a:r>
            <a:endParaRPr lang="en-US" sz="2000" b="1" i="1" dirty="0" smtClean="0">
              <a:latin typeface="Calibri" pitchFamily="34" charset="0"/>
              <a:cs typeface="Calibri" pitchFamily="34" charset="0"/>
              <a:sym typeface="Wingdings" pitchFamily="2" charset="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2527</TotalTime>
  <Words>260</Words>
  <Application>Microsoft Office PowerPoint</Application>
  <PresentationFormat>A4 Paper (210x297 mm)</PresentationFormat>
  <Paragraphs>84</Paragraphs>
  <Slides>16</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16</vt:i4>
      </vt:variant>
    </vt:vector>
  </HeadingPairs>
  <TitlesOfParts>
    <vt:vector size="22" baseType="lpstr">
      <vt:lpstr>CG PPT template_2013</vt:lpstr>
      <vt:lpstr>Closing slides</vt:lpstr>
      <vt:lpstr>Section break</vt:lpstr>
      <vt:lpstr>1_CG PPT template_2013</vt:lpstr>
      <vt:lpstr>Capgemini template</vt:lpstr>
      <vt:lpstr>think-cell Slide</vt:lpstr>
      <vt:lpstr>QlikView Training </vt:lpstr>
      <vt:lpstr>RECAP</vt:lpstr>
      <vt:lpstr>Session 09</vt:lpstr>
      <vt:lpstr>Session Agenda</vt:lpstr>
      <vt:lpstr>QlikView Debugger</vt:lpstr>
      <vt:lpstr>Edit Module</vt:lpstr>
      <vt:lpstr>Report Editor</vt:lpstr>
      <vt:lpstr>Advanced Scripting Functions</vt:lpstr>
      <vt:lpstr>Cross Tab</vt:lpstr>
      <vt:lpstr>Hierarchy Function</vt:lpstr>
      <vt:lpstr>Class and Interval Match Functions</vt:lpstr>
      <vt:lpstr>Exists and Peek Functions</vt:lpstr>
      <vt:lpstr>Nulls in QlikView</vt:lpstr>
      <vt:lpstr>Total Qualifier and AGGR Function</vt:lpstr>
      <vt:lpstr>QlikView Training – Session 09</vt:lpstr>
      <vt:lpstr>PowerPoint Presentation</vt:lpstr>
    </vt:vector>
  </TitlesOfParts>
  <Company>Capgemini India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dhajadha</cp:lastModifiedBy>
  <cp:revision>442</cp:revision>
  <dcterms:created xsi:type="dcterms:W3CDTF">2013-09-16T09:55:48Z</dcterms:created>
  <dcterms:modified xsi:type="dcterms:W3CDTF">2017-08-10T13:15:48Z</dcterms:modified>
</cp:coreProperties>
</file>