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slideLayouts/slideLayout6.xml" ContentType="application/vnd.openxmlformats-officedocument.presentationml.slideLayout+xml"/>
  <Override PartName="/ppt/theme/theme2.xml" ContentType="application/vnd.openxmlformats-officedocument.them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5.xml" ContentType="application/vnd.openxmlformats-officedocument.them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66" r:id="rId4"/>
    <p:sldMasterId id="2147483972" r:id="rId5"/>
  </p:sldMasterIdLst>
  <p:notesMasterIdLst>
    <p:notesMasterId r:id="rId20"/>
  </p:notesMasterIdLst>
  <p:handoutMasterIdLst>
    <p:handoutMasterId r:id="rId21"/>
  </p:handoutMasterIdLst>
  <p:sldIdLst>
    <p:sldId id="490" r:id="rId6"/>
    <p:sldId id="532" r:id="rId7"/>
    <p:sldId id="421" r:id="rId8"/>
    <p:sldId id="509" r:id="rId9"/>
    <p:sldId id="560" r:id="rId10"/>
    <p:sldId id="561" r:id="rId11"/>
    <p:sldId id="562" r:id="rId12"/>
    <p:sldId id="576" r:id="rId13"/>
    <p:sldId id="565" r:id="rId14"/>
    <p:sldId id="577" r:id="rId15"/>
    <p:sldId id="578" r:id="rId16"/>
    <p:sldId id="580" r:id="rId17"/>
    <p:sldId id="581" r:id="rId18"/>
    <p:sldId id="373" r:id="rId19"/>
  </p:sldIdLst>
  <p:sldSz cx="9906000" cy="6858000" type="A4"/>
  <p:notesSz cx="6797675" cy="9874250"/>
  <p:custDataLst>
    <p:tags r:id="rId22"/>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A2BFAF"/>
    <a:srgbClr val="ACB7B2"/>
    <a:srgbClr val="AF1C63"/>
    <a:srgbClr val="6A9529"/>
    <a:srgbClr val="00A0D6"/>
    <a:srgbClr val="0085B3"/>
    <a:srgbClr val="005B7C"/>
    <a:srgbClr val="909090"/>
    <a:srgbClr val="FFC7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86943" autoAdjust="0"/>
  </p:normalViewPr>
  <p:slideViewPr>
    <p:cSldViewPr snapToGrid="0" snapToObjects="1">
      <p:cViewPr varScale="1">
        <p:scale>
          <a:sx n="88" d="100"/>
          <a:sy n="88" d="100"/>
        </p:scale>
        <p:origin x="-1022" y="-77"/>
      </p:cViewPr>
      <p:guideLst>
        <p:guide orient="horz" pos="909"/>
        <p:guide pos="3120"/>
        <p:guide pos="2976"/>
        <p:guide pos="3264"/>
        <p:guide pos="194"/>
        <p:guide pos="604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1" d="100"/>
          <a:sy n="71" d="100"/>
        </p:scale>
        <p:origin x="-3372" y="-120"/>
      </p:cViewPr>
      <p:guideLst>
        <p:guide orient="horz" pos="3110"/>
        <p:guide pos="2141"/>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12154033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8/10/2017</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1254505941"/>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image" Target="../media/image4.emf"/><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oleObject" Target="../embeddings/oleObject2.bin"/><Relationship Id="rId5" Type="http://schemas.openxmlformats.org/officeDocument/2006/relationships/tags" Target="../tags/tag14.xml"/><Relationship Id="rId10" Type="http://schemas.openxmlformats.org/officeDocument/2006/relationships/image" Target="../media/image3.jpeg"/><Relationship Id="rId4" Type="http://schemas.openxmlformats.org/officeDocument/2006/relationships/tags" Target="../tags/tag13.xml"/><Relationship Id="rId9" Type="http://schemas.openxmlformats.org/officeDocument/2006/relationships/slideMaster" Target="../slideMasters/slideMaster1.xml"/><Relationship Id="rId1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tags" Target="../tags/tag68.xml"/><Relationship Id="rId7" Type="http://schemas.openxmlformats.org/officeDocument/2006/relationships/image" Target="../media/image6.jpeg"/><Relationship Id="rId2" Type="http://schemas.openxmlformats.org/officeDocument/2006/relationships/tags" Target="../tags/tag67.xml"/><Relationship Id="rId1" Type="http://schemas.openxmlformats.org/officeDocument/2006/relationships/vmlDrawing" Target="../drawings/vmlDrawing14.vml"/><Relationship Id="rId6" Type="http://schemas.openxmlformats.org/officeDocument/2006/relationships/slideMaster" Target="../slideMasters/slideMaster4.xml"/><Relationship Id="rId5" Type="http://schemas.openxmlformats.org/officeDocument/2006/relationships/tags" Target="../tags/tag70.xml"/><Relationship Id="rId4" Type="http://schemas.openxmlformats.org/officeDocument/2006/relationships/tags" Target="../tags/tag69.xml"/><Relationship Id="rId9"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1.emf"/><Relationship Id="rId2" Type="http://schemas.openxmlformats.org/officeDocument/2006/relationships/tags" Target="../tags/tag71.xml"/><Relationship Id="rId1" Type="http://schemas.openxmlformats.org/officeDocument/2006/relationships/vmlDrawing" Target="../drawings/vmlDrawing15.vml"/><Relationship Id="rId6" Type="http://schemas.openxmlformats.org/officeDocument/2006/relationships/oleObject" Target="../embeddings/oleObject15.bin"/><Relationship Id="rId5" Type="http://schemas.openxmlformats.org/officeDocument/2006/relationships/slideMaster" Target="../slideMasters/slideMaster4.xml"/><Relationship Id="rId4" Type="http://schemas.openxmlformats.org/officeDocument/2006/relationships/tags" Target="../tags/tag73.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76.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image" Target="../media/image4.emf"/><Relationship Id="rId3" Type="http://schemas.openxmlformats.org/officeDocument/2006/relationships/tags" Target="../tags/tag87.xml"/><Relationship Id="rId7" Type="http://schemas.openxmlformats.org/officeDocument/2006/relationships/tags" Target="../tags/tag91.xml"/><Relationship Id="rId12" Type="http://schemas.openxmlformats.org/officeDocument/2006/relationships/image" Target="../media/image1.emf"/><Relationship Id="rId2" Type="http://schemas.openxmlformats.org/officeDocument/2006/relationships/tags" Target="../tags/tag86.xml"/><Relationship Id="rId1" Type="http://schemas.openxmlformats.org/officeDocument/2006/relationships/vmlDrawing" Target="../drawings/vmlDrawing19.vml"/><Relationship Id="rId6" Type="http://schemas.openxmlformats.org/officeDocument/2006/relationships/tags" Target="../tags/tag90.xml"/><Relationship Id="rId11" Type="http://schemas.openxmlformats.org/officeDocument/2006/relationships/oleObject" Target="../embeddings/oleObject19.bin"/><Relationship Id="rId5" Type="http://schemas.openxmlformats.org/officeDocument/2006/relationships/tags" Target="../tags/tag89.xml"/><Relationship Id="rId10" Type="http://schemas.openxmlformats.org/officeDocument/2006/relationships/image" Target="../media/image15.jpeg"/><Relationship Id="rId4" Type="http://schemas.openxmlformats.org/officeDocument/2006/relationships/tags" Target="../tags/tag88.xml"/><Relationship Id="rId9" Type="http://schemas.openxmlformats.org/officeDocument/2006/relationships/slideMaster" Target="../slideMasters/slideMaster5.xml"/><Relationship Id="rId1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vmlDrawing" Target="../drawings/vmlDrawing20.vml"/><Relationship Id="rId6" Type="http://schemas.openxmlformats.org/officeDocument/2006/relationships/image" Target="../media/image1.emf"/><Relationship Id="rId5" Type="http://schemas.openxmlformats.org/officeDocument/2006/relationships/oleObject" Target="../embeddings/oleObject20.bin"/><Relationship Id="rId4"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9.xml"/><Relationship Id="rId7" Type="http://schemas.openxmlformats.org/officeDocument/2006/relationships/image" Target="../media/image6.jpeg"/><Relationship Id="rId2" Type="http://schemas.openxmlformats.org/officeDocument/2006/relationships/tags" Target="../tags/tag18.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 Id="rId9"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1.emf"/><Relationship Id="rId2" Type="http://schemas.openxmlformats.org/officeDocument/2006/relationships/tags" Target="../tags/tag22.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24.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tags" Target="../tags/tag40.xml"/><Relationship Id="rId7" Type="http://schemas.openxmlformats.org/officeDocument/2006/relationships/slideMaster" Target="../slideMasters/slideMaster2.xml"/><Relationship Id="rId2" Type="http://schemas.openxmlformats.org/officeDocument/2006/relationships/tags" Target="../tags/tag39.xml"/><Relationship Id="rId1" Type="http://schemas.openxmlformats.org/officeDocument/2006/relationships/vmlDrawing" Target="../drawings/vmlDrawing8.v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image" Target="../media/image13.png"/><Relationship Id="rId4" Type="http://schemas.openxmlformats.org/officeDocument/2006/relationships/tags" Target="../tags/tag41.xml"/><Relationship Id="rId9"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6.xml"/><Relationship Id="rId7" Type="http://schemas.openxmlformats.org/officeDocument/2006/relationships/oleObject" Target="../embeddings/oleObject10.bin"/><Relationship Id="rId2" Type="http://schemas.openxmlformats.org/officeDocument/2006/relationships/tags" Target="../tags/tag45.xml"/><Relationship Id="rId1" Type="http://schemas.openxmlformats.org/officeDocument/2006/relationships/vmlDrawing" Target="../drawings/vmlDrawing10.vml"/><Relationship Id="rId6" Type="http://schemas.openxmlformats.org/officeDocument/2006/relationships/image" Target="../media/image14.jpeg"/><Relationship Id="rId5" Type="http://schemas.openxmlformats.org/officeDocument/2006/relationships/slideMaster" Target="../slideMasters/slideMaster3.xml"/><Relationship Id="rId4" Type="http://schemas.openxmlformats.org/officeDocument/2006/relationships/tags" Target="../tags/tag47.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1.emf"/><Relationship Id="rId2" Type="http://schemas.openxmlformats.org/officeDocument/2006/relationships/tags" Target="../tags/tag48.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3.xml"/><Relationship Id="rId4" Type="http://schemas.openxmlformats.org/officeDocument/2006/relationships/tags" Target="../tags/tag50.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6.xml"/><Relationship Id="rId13" Type="http://schemas.openxmlformats.org/officeDocument/2006/relationships/image" Target="../media/image4.emf"/><Relationship Id="rId3" Type="http://schemas.openxmlformats.org/officeDocument/2006/relationships/tags" Target="../tags/tag61.xml"/><Relationship Id="rId7" Type="http://schemas.openxmlformats.org/officeDocument/2006/relationships/tags" Target="../tags/tag65.xml"/><Relationship Id="rId12" Type="http://schemas.openxmlformats.org/officeDocument/2006/relationships/image" Target="../media/image1.emf"/><Relationship Id="rId2" Type="http://schemas.openxmlformats.org/officeDocument/2006/relationships/tags" Target="../tags/tag60.xml"/><Relationship Id="rId1" Type="http://schemas.openxmlformats.org/officeDocument/2006/relationships/vmlDrawing" Target="../drawings/vmlDrawing13.vml"/><Relationship Id="rId6" Type="http://schemas.openxmlformats.org/officeDocument/2006/relationships/tags" Target="../tags/tag64.xml"/><Relationship Id="rId11" Type="http://schemas.openxmlformats.org/officeDocument/2006/relationships/oleObject" Target="../embeddings/oleObject13.bin"/><Relationship Id="rId5" Type="http://schemas.openxmlformats.org/officeDocument/2006/relationships/tags" Target="../tags/tag63.xml"/><Relationship Id="rId10" Type="http://schemas.openxmlformats.org/officeDocument/2006/relationships/image" Target="../media/image3.jpeg"/><Relationship Id="rId4" Type="http://schemas.openxmlformats.org/officeDocument/2006/relationships/tags" Target="../tags/tag62.xml"/><Relationship Id="rId9" Type="http://schemas.openxmlformats.org/officeDocument/2006/relationships/slideMaster" Target="../slideMasters/slideMaster4.xml"/><Relationship Id="rId1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10"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027"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6"/>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print">
            <a:lum bright="20000" contrast="-20000"/>
          </a:blip>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8723" name="think-cell Slide" r:id="rId8" imgW="360" imgH="360" progId="">
                  <p:embed/>
                </p:oleObj>
              </mc:Choice>
              <mc:Fallback>
                <p:oleObj name="think-cell Slide" r:id="rId8" imgW="360" imgH="360" progId="">
                  <p:embed/>
                  <p:pic>
                    <p:nvPicPr>
                      <p:cNvPr id="0" name="Picture 2"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5"/>
            </p:custDataLst>
          </p:nvPr>
        </p:nvSpPr>
        <p:spPr>
          <a:xfrm>
            <a:off x="323487" y="1501977"/>
            <a:ext cx="6807651" cy="2950251"/>
          </a:xfrm>
        </p:spPr>
        <p:txBody>
          <a:bodyPr/>
          <a:lstStyle/>
          <a:p>
            <a:pPr lvl="0"/>
            <a:r>
              <a:rPr lang="en-US" noProof="0" dirty="0" smtClean="0"/>
              <a:t>Click to edit Master text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59747"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0771" name="think-cell Slide" r:id="rId5" imgW="360" imgH="360" progId="">
                  <p:embed/>
                </p:oleObj>
              </mc:Choice>
              <mc:Fallback>
                <p:oleObj name="think-cell Slide" r:id="rId5" imgW="360" imgH="360" progId="">
                  <p:embed/>
                  <p:pic>
                    <p:nvPicPr>
                      <p:cNvPr id="0" name="Picture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61795" name="think-cell Slide" r:id="rId4" imgW="360" imgH="360" progId="">
                  <p:embed/>
                </p:oleObj>
              </mc:Choice>
              <mc:Fallback>
                <p:oleObj name="think-cell Slide" r:id="rId4" imgW="360" imgH="360" progId="">
                  <p:embed/>
                  <p:pic>
                    <p:nvPicPr>
                      <p:cNvPr id="0" name="Picture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1" name="Picture 10" descr="shutterstock_69309946.jpg"/>
          <p:cNvPicPr>
            <a:picLocks noChangeAspect="1"/>
          </p:cNvPicPr>
          <p:nvPr userDrawn="1"/>
        </p:nvPicPr>
        <p:blipFill>
          <a:blip r:embed="rId10" cstate="print"/>
          <a:srcRect b="15828"/>
          <a:stretch>
            <a:fillRect/>
          </a:stretch>
        </p:blipFill>
        <p:spPr>
          <a:xfrm>
            <a:off x="-3048" y="1268761"/>
            <a:ext cx="9912096" cy="5564899"/>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63843"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6"/>
            </p:custDataLst>
          </p:nvPr>
        </p:nvSpPr>
        <p:spPr>
          <a:xfrm>
            <a:off x="0" y="3066757"/>
            <a:ext cx="9906000" cy="1451488"/>
          </a:xfrm>
          <a:solidFill>
            <a:schemeClr val="bg1">
              <a:alpha val="50000"/>
            </a:schemeClr>
          </a:solidFill>
        </p:spPr>
        <p:txBody>
          <a:bodyPr lIns="231412" tIns="33059" rIns="33059" bIns="33059"/>
          <a:lstStyle>
            <a:lvl1pPr algn="l">
              <a:lnSpc>
                <a:spcPct val="100000"/>
              </a:lnSpc>
              <a:defRPr sz="30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65866"/>
            <a:ext cx="9906000" cy="498504"/>
          </a:xfrm>
          <a:solidFill>
            <a:schemeClr val="bg1">
              <a:alpha val="50000"/>
            </a:schemeClr>
          </a:solidFill>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4867" name="think-cell Slide" r:id="rId5" imgW="360" imgH="360" progId="">
                  <p:embed/>
                </p:oleObj>
              </mc:Choice>
              <mc:Fallback>
                <p:oleObj name="think-cell Slide" r:id="rId5" imgW="360" imgH="360" progId="">
                  <p:embed/>
                  <p:pic>
                    <p:nvPicPr>
                      <p:cNvPr id="0" name="Picture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7462" y="0"/>
            <a:ext cx="9400794" cy="905256"/>
          </a:xfrm>
        </p:spPr>
        <p:txBody>
          <a:bodyPr lIns="0" tIns="0" rIns="0" anchor="b" anchorCtr="0">
            <a:noAutofit/>
          </a:bodyPr>
          <a:lstStyle>
            <a:lvl1pPr algn="l">
              <a:defRPr lang="en-US" sz="2200" b="1" dirty="0" smtClean="0">
                <a:solidFill>
                  <a:schemeClr val="accent1"/>
                </a:solidFill>
                <a:latin typeface="+mj-lt"/>
                <a:ea typeface="+mj-ea"/>
                <a:cs typeface="+mj-cs"/>
              </a:defRPr>
            </a:lvl1pPr>
          </a:lstStyle>
          <a:p>
            <a:pPr lvl="0" algn="l" rtl="0" eaLnBrk="0" fontAlgn="base" hangingPunct="0">
              <a:spcBef>
                <a:spcPct val="0"/>
              </a:spcBef>
              <a:spcAft>
                <a:spcPct val="0"/>
              </a:spcAft>
            </a:pPr>
            <a:r>
              <a:rPr lang="en-US" smtClean="0"/>
              <a:t>Click to edit Master title style</a:t>
            </a:r>
            <a:endParaRPr lang="en-US" dirty="0"/>
          </a:p>
        </p:txBody>
      </p:sp>
      <p:sp>
        <p:nvSpPr>
          <p:cNvPr id="3" name="Content Placeholder 2"/>
          <p:cNvSpPr>
            <a:spLocks noGrp="1"/>
          </p:cNvSpPr>
          <p:nvPr>
            <p:ph idx="1"/>
          </p:nvPr>
        </p:nvSpPr>
        <p:spPr>
          <a:xfrm>
            <a:off x="277368" y="1001000"/>
            <a:ext cx="9400794" cy="1384995"/>
          </a:xfrm>
        </p:spPr>
        <p:txBody>
          <a:bodyPr lIns="0" tIns="0" rIns="0" bIns="0">
            <a:spAutoFit/>
          </a:bodyPr>
          <a:lstStyle>
            <a:lvl1pPr marL="0" indent="0" algn="l" rtl="0" eaLnBrk="0" fontAlgn="base" hangingPunct="0">
              <a:spcBef>
                <a:spcPct val="0"/>
              </a:spcBef>
              <a:spcAft>
                <a:spcPts val="600"/>
              </a:spcAft>
              <a:buClr>
                <a:schemeClr val="accent2"/>
              </a:buClr>
              <a:defRPr lang="en-US" sz="1600" dirty="0" smtClean="0">
                <a:solidFill>
                  <a:schemeClr val="tx1"/>
                </a:solidFill>
                <a:latin typeface="+mn-lt"/>
                <a:ea typeface="+mn-ea"/>
                <a:cs typeface="+mn-cs"/>
              </a:defRPr>
            </a:lvl1pPr>
            <a:lvl2pPr marL="228600" indent="-228600" algn="l" rtl="0" eaLnBrk="0" fontAlgn="base" hangingPunct="0">
              <a:spcBef>
                <a:spcPct val="0"/>
              </a:spcBef>
              <a:spcAft>
                <a:spcPts val="600"/>
              </a:spcAft>
              <a:buClr>
                <a:schemeClr val="accent2"/>
              </a:buClr>
              <a:defRPr lang="en-US" sz="1600" b="0" dirty="0" smtClean="0">
                <a:solidFill>
                  <a:schemeClr val="tx1"/>
                </a:solidFill>
                <a:latin typeface="+mn-lt"/>
                <a:ea typeface="+mn-ea"/>
                <a:cs typeface="+mn-cs"/>
              </a:defRPr>
            </a:lvl2pPr>
            <a:lvl3pPr marL="457200" indent="-228600" algn="l" rtl="0" eaLnBrk="0" fontAlgn="base" hangingPunct="0">
              <a:spcBef>
                <a:spcPct val="0"/>
              </a:spcBef>
              <a:spcAft>
                <a:spcPts val="600"/>
              </a:spcAft>
              <a:buClr>
                <a:schemeClr val="accent2"/>
              </a:buClr>
              <a:defRPr lang="en-US" sz="1400" b="0" dirty="0" smtClean="0">
                <a:solidFill>
                  <a:schemeClr val="tx1"/>
                </a:solidFill>
                <a:latin typeface="+mn-lt"/>
                <a:ea typeface="+mn-ea"/>
                <a:cs typeface="+mn-cs"/>
              </a:defRPr>
            </a:lvl3pPr>
            <a:lvl4pPr marL="685800" indent="-228600" algn="l" rtl="0" eaLnBrk="0" fontAlgn="base" hangingPunct="0">
              <a:spcBef>
                <a:spcPct val="0"/>
              </a:spcBef>
              <a:spcAft>
                <a:spcPts val="600"/>
              </a:spcAft>
              <a:buClr>
                <a:schemeClr val="accent2"/>
              </a:buClr>
              <a:defRPr lang="en-US" sz="1200" b="0" dirty="0" smtClean="0">
                <a:solidFill>
                  <a:schemeClr val="tx1"/>
                </a:solidFill>
                <a:latin typeface="+mn-lt"/>
                <a:ea typeface="+mn-ea"/>
                <a:cs typeface="+mn-cs"/>
              </a:defRPr>
            </a:lvl4pPr>
            <a:lvl5pPr marL="914400" indent="-228600" algn="l" rtl="0" eaLnBrk="0" fontAlgn="base" hangingPunct="0">
              <a:spcBef>
                <a:spcPct val="0"/>
              </a:spcBef>
              <a:spcAft>
                <a:spcPts val="600"/>
              </a:spcAft>
              <a:buClr>
                <a:schemeClr val="accent2"/>
              </a:buClr>
              <a:defRPr lang="en-US" sz="1200" b="0" dirty="0" smtClean="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4" descr="capgemini_rgb-[Converted]"/>
          <p:cNvPicPr>
            <a:picLocks noChangeAspect="1" noChangeArrowheads="1"/>
          </p:cNvPicPr>
          <p:nvPr userDrawn="1"/>
        </p:nvPicPr>
        <p:blipFill>
          <a:blip r:embed="rId2" cstate="print"/>
          <a:srcRect/>
          <a:stretch>
            <a:fillRect/>
          </a:stretch>
        </p:blipFill>
        <p:spPr bwMode="gray">
          <a:xfrm>
            <a:off x="295804" y="6451601"/>
            <a:ext cx="1396471" cy="301625"/>
          </a:xfrm>
          <a:prstGeom prst="rect">
            <a:avLst/>
          </a:prstGeom>
          <a:noFill/>
          <a:ln w="9525">
            <a:noFill/>
            <a:miter lim="800000"/>
            <a:headEnd/>
            <a:tailEnd/>
          </a:ln>
        </p:spPr>
      </p:pic>
      <p:sp>
        <p:nvSpPr>
          <p:cNvPr id="13" name="Line 7"/>
          <p:cNvSpPr>
            <a:spLocks noChangeShapeType="1"/>
          </p:cNvSpPr>
          <p:nvPr userDrawn="1"/>
        </p:nvSpPr>
        <p:spPr bwMode="gray">
          <a:xfrm>
            <a:off x="9415860" y="6500813"/>
            <a:ext cx="0" cy="239712"/>
          </a:xfrm>
          <a:prstGeom prst="line">
            <a:avLst/>
          </a:prstGeom>
          <a:noFill/>
          <a:ln w="9525">
            <a:solidFill>
              <a:srgbClr val="969696"/>
            </a:solidFill>
            <a:round/>
            <a:headEnd/>
            <a:tailEnd/>
          </a:ln>
          <a:effectLst/>
        </p:spPr>
        <p:txBody>
          <a:bodyPr wrap="none" anchor="ctr"/>
          <a:lstStyle/>
          <a:p>
            <a:endParaRPr lang="en-US" dirty="0">
              <a:solidFill>
                <a:srgbClr val="263147"/>
              </a:solidFill>
            </a:endParaRPr>
          </a:p>
        </p:txBody>
      </p:sp>
      <p:sp>
        <p:nvSpPr>
          <p:cNvPr id="14" name="Text Box 8"/>
          <p:cNvSpPr txBox="1">
            <a:spLocks noChangeArrowheads="1"/>
          </p:cNvSpPr>
          <p:nvPr userDrawn="1"/>
        </p:nvSpPr>
        <p:spPr bwMode="gray">
          <a:xfrm>
            <a:off x="9415861" y="6499225"/>
            <a:ext cx="490140" cy="242888"/>
          </a:xfrm>
          <a:prstGeom prst="rect">
            <a:avLst/>
          </a:prstGeom>
          <a:noFill/>
          <a:ln w="12700" algn="ctr">
            <a:noFill/>
            <a:miter lim="800000"/>
            <a:headEnd/>
            <a:tailEnd type="none" w="lg" len="lg"/>
          </a:ln>
          <a:effectLst/>
        </p:spPr>
        <p:txBody>
          <a:bodyPr anchor="ctr" anchorCtr="1"/>
          <a:lstStyle/>
          <a:p>
            <a:pPr algn="ctr" eaLnBrk="0" hangingPunct="0">
              <a:lnSpc>
                <a:spcPct val="85000"/>
              </a:lnSpc>
              <a:spcAft>
                <a:spcPct val="0"/>
              </a:spcAft>
            </a:pPr>
            <a:fld id="{5579F809-3EC2-4584-8049-7064FC9B973F}" type="slidenum">
              <a:rPr lang="en-US" sz="800">
                <a:solidFill>
                  <a:srgbClr val="969696"/>
                </a:solidFill>
                <a:latin typeface="Arial Narrow" pitchFamily="34" charset="0"/>
              </a:rPr>
              <a:pPr algn="ctr" eaLnBrk="0" hangingPunct="0">
                <a:lnSpc>
                  <a:spcPct val="85000"/>
                </a:lnSpc>
                <a:spcAft>
                  <a:spcPct val="0"/>
                </a:spcAft>
              </a:pPr>
              <a:t>‹#›</a:t>
            </a:fld>
            <a:endParaRPr lang="en-US" sz="800" dirty="0">
              <a:solidFill>
                <a:srgbClr val="969696"/>
              </a:solidFill>
              <a:latin typeface="Arial Narrow"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print">
            <a:lum bright="20000" contrast="-20000"/>
          </a:blip>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0834" name="think-cell Slide" r:id="rId8" imgW="360" imgH="360" progId="">
                  <p:embed/>
                </p:oleObj>
              </mc:Choice>
              <mc:Fallback>
                <p:oleObj name="think-cell Slide" r:id="rId8" imgW="360" imgH="360" progId="">
                  <p:embed/>
                  <p:pic>
                    <p:nvPicPr>
                      <p:cNvPr id="0" name="Picture 1"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6" name="Espace réservé du contenu 5"/>
          <p:cNvSpPr>
            <a:spLocks noGrp="1"/>
          </p:cNvSpPr>
          <p:nvPr>
            <p:ph sz="quarter" idx="10" hasCustomPrompt="1"/>
            <p:custDataLst>
              <p:tags r:id="rId5"/>
            </p:custDataLst>
          </p:nvPr>
        </p:nvSpPr>
        <p:spPr>
          <a:xfrm>
            <a:off x="323487" y="1501977"/>
            <a:ext cx="6807651" cy="2950251"/>
          </a:xfrm>
        </p:spPr>
        <p:txBody>
          <a:bodyPr/>
          <a:lstStyle/>
          <a:p>
            <a:pPr lvl="0"/>
            <a:r>
              <a:rPr lang="en-US" noProof="0" dirty="0" smtClean="0"/>
              <a:t>Click to edit Master text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8787"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1858"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76802" name="think-cell Slide" r:id="rId4" imgW="360" imgH="360" progId="">
                  <p:embed/>
                </p:oleObj>
              </mc:Choice>
              <mc:Fallback>
                <p:oleObj name="think-cell Slide" r:id="rId4" imgW="360" imgH="360" progId="">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32098" name="think-cell Slide" r:id="rId8" imgW="360" imgH="360" progId="">
                  <p:embed/>
                </p:oleObj>
              </mc:Choice>
              <mc:Fallback>
                <p:oleObj name="think-cell Slide" r:id="rId8" imgW="360" imgH="360" progId="">
                  <p:embed/>
                  <p:pic>
                    <p:nvPicPr>
                      <p:cNvPr id="0" name="Picture 1"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351"/>
          <p:cNvGrpSpPr/>
          <p:nvPr userDrawn="1">
            <p:custDataLst>
              <p:tags r:id="rId3"/>
            </p:custDataLst>
          </p:nvPr>
        </p:nvGrpSpPr>
        <p:grpSpPr>
          <a:xfrm>
            <a:off x="5781928" y="3258545"/>
            <a:ext cx="3701555" cy="2118522"/>
            <a:chOff x="5511798" y="3584333"/>
            <a:chExt cx="4818106" cy="2816468"/>
          </a:xfrm>
        </p:grpSpPr>
        <p:grpSp>
          <p:nvGrpSpPr>
            <p:cNvPr id="6" name="Group 54"/>
            <p:cNvGrpSpPr/>
            <p:nvPr userDrawn="1">
              <p:custDataLst>
                <p:tags r:id="rId5"/>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4"/>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smtClean="0">
                <a:solidFill>
                  <a:schemeClr val="bg1"/>
                </a:solidFill>
                <a:latin typeface="Arial" pitchFamily="34" charset="0"/>
                <a:cs typeface="Arial" pitchFamily="34" charset="0"/>
              </a:rPr>
              <a:t>TM</a:t>
            </a:r>
            <a:r>
              <a:rPr lang="en-US" sz="1000" dirty="0" smtClean="0">
                <a:solidFill>
                  <a:schemeClr val="bg1"/>
                </a:solidFill>
                <a:latin typeface="Arial" pitchFamily="34" charset="0"/>
                <a:cs typeface="Arial" pitchFamily="34" charset="0"/>
              </a:rPr>
              <a:t>, and draws on 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0" cstate="print"/>
          <a:stretch>
            <a:fillRect/>
          </a:stretch>
        </p:blipFill>
        <p:spPr>
          <a:xfrm>
            <a:off x="867725" y="3468294"/>
            <a:ext cx="519572" cy="52250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6" cstate="print"/>
          <a:srcRect l="240" t="179" r="380" b="511"/>
          <a:stretch>
            <a:fillRect/>
          </a:stretch>
        </p:blipFill>
        <p:spPr>
          <a:xfrm>
            <a:off x="0" y="1050622"/>
            <a:ext cx="9906000" cy="580737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6978"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906000" cy="1143240"/>
          </a:xfrm>
          <a:prstGeom prst="rect">
            <a:avLst/>
          </a:prstGeom>
        </p:spPr>
        <p:txBody>
          <a:bodyPr lIns="330588" tIns="33059" rIns="33059" bIns="33059" anchor="ctr" anchorCtr="0"/>
          <a:lstStyle>
            <a:lvl1pPr algn="l">
              <a:defRPr sz="3600">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65891"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1" y="0"/>
            <a:ext cx="9905999" cy="1002135"/>
          </a:xfrm>
          <a:prstGeom prst="rect">
            <a:avLst/>
          </a:prstGeom>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5"/>
            <a:ext cx="9582608" cy="4643751"/>
          </a:xfrm>
          <a:prstGeom prst="rect">
            <a:avLst/>
          </a:prstGeo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10"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57699"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6"/>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tags" Target="../tags/tag7.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vmlDrawing" Target="../drawings/vmlDrawing1.vml"/><Relationship Id="rId12" Type="http://schemas.openxmlformats.org/officeDocument/2006/relationships/tags" Target="../tags/tag6.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10.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tags" Target="../tags/tag9.xml"/><Relationship Id="rId10" Type="http://schemas.openxmlformats.org/officeDocument/2006/relationships/tags" Target="../tags/tag4.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ags" Target="../tags/tag3.xml"/><Relationship Id="rId14" Type="http://schemas.openxmlformats.org/officeDocument/2006/relationships/tags" Target="../tags/tag8.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tags" Target="../tags/tag37.xml"/><Relationship Id="rId18" Type="http://schemas.openxmlformats.org/officeDocument/2006/relationships/image" Target="../media/image4.emf"/><Relationship Id="rId26" Type="http://schemas.openxmlformats.org/officeDocument/2006/relationships/image" Target="../media/image11.png"/><Relationship Id="rId3" Type="http://schemas.openxmlformats.org/officeDocument/2006/relationships/vmlDrawing" Target="../drawings/vmlDrawing7.vml"/><Relationship Id="rId21" Type="http://schemas.openxmlformats.org/officeDocument/2006/relationships/hyperlink" Target="http://www.linkedin.com/company/capgemini" TargetMode="External"/><Relationship Id="rId7" Type="http://schemas.openxmlformats.org/officeDocument/2006/relationships/tags" Target="../tags/tag31.xml"/><Relationship Id="rId12" Type="http://schemas.openxmlformats.org/officeDocument/2006/relationships/tags" Target="../tags/tag36.xml"/><Relationship Id="rId17" Type="http://schemas.openxmlformats.org/officeDocument/2006/relationships/image" Target="../media/image7.tiff"/><Relationship Id="rId25" Type="http://schemas.openxmlformats.org/officeDocument/2006/relationships/hyperlink" Target="http://www.youtube.com/capgemini" TargetMode="External"/><Relationship Id="rId2" Type="http://schemas.openxmlformats.org/officeDocument/2006/relationships/theme" Target="../theme/theme2.xml"/><Relationship Id="rId16" Type="http://schemas.openxmlformats.org/officeDocument/2006/relationships/image" Target="../media/image1.emf"/><Relationship Id="rId20"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tags" Target="../tags/tag30.xml"/><Relationship Id="rId11" Type="http://schemas.openxmlformats.org/officeDocument/2006/relationships/tags" Target="../tags/tag35.xml"/><Relationship Id="rId24" Type="http://schemas.openxmlformats.org/officeDocument/2006/relationships/image" Target="../media/image10.png"/><Relationship Id="rId5" Type="http://schemas.openxmlformats.org/officeDocument/2006/relationships/tags" Target="../tags/tag29.xml"/><Relationship Id="rId15" Type="http://schemas.openxmlformats.org/officeDocument/2006/relationships/oleObject" Target="../embeddings/oleObject7.bin"/><Relationship Id="rId23" Type="http://schemas.openxmlformats.org/officeDocument/2006/relationships/hyperlink" Target="http://www.twitter.com/capgemini" TargetMode="External"/><Relationship Id="rId28" Type="http://schemas.openxmlformats.org/officeDocument/2006/relationships/image" Target="../media/image12.gif"/><Relationship Id="rId10" Type="http://schemas.openxmlformats.org/officeDocument/2006/relationships/tags" Target="../tags/tag34.xml"/><Relationship Id="rId19" Type="http://schemas.openxmlformats.org/officeDocument/2006/relationships/hyperlink" Target="http://www.facebook.com/Capgemini" TargetMode="Externa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tags" Target="../tags/tag38.xml"/><Relationship Id="rId22" Type="http://schemas.openxmlformats.org/officeDocument/2006/relationships/image" Target="../media/image9.png"/><Relationship Id="rId27" Type="http://schemas.openxmlformats.org/officeDocument/2006/relationships/hyperlink" Target="http://www.slideshare.net/capgemini" TargetMode="Externa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oleObject" Target="../embeddings/oleObject9.bin"/><Relationship Id="rId5" Type="http://schemas.openxmlformats.org/officeDocument/2006/relationships/tags" Target="../tags/tag44.xml"/><Relationship Id="rId4" Type="http://schemas.openxmlformats.org/officeDocument/2006/relationships/vmlDrawing" Target="../drawings/vmlDrawing9.vml"/></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tags" Target="../tags/tag56.xml"/><Relationship Id="rId18" Type="http://schemas.openxmlformats.org/officeDocument/2006/relationships/image" Target="../media/image1.emf"/><Relationship Id="rId3" Type="http://schemas.openxmlformats.org/officeDocument/2006/relationships/slideLayout" Target="../slideLayouts/slideLayout11.xml"/><Relationship Id="rId7" Type="http://schemas.openxmlformats.org/officeDocument/2006/relationships/vmlDrawing" Target="../drawings/vmlDrawing12.vml"/><Relationship Id="rId12" Type="http://schemas.openxmlformats.org/officeDocument/2006/relationships/tags" Target="../tags/tag55.xml"/><Relationship Id="rId17" Type="http://schemas.openxmlformats.org/officeDocument/2006/relationships/oleObject" Target="../embeddings/oleObject12.bin"/><Relationship Id="rId2" Type="http://schemas.openxmlformats.org/officeDocument/2006/relationships/slideLayout" Target="../slideLayouts/slideLayout10.xml"/><Relationship Id="rId16" Type="http://schemas.openxmlformats.org/officeDocument/2006/relationships/tags" Target="../tags/tag59.xml"/><Relationship Id="rId1" Type="http://schemas.openxmlformats.org/officeDocument/2006/relationships/slideLayout" Target="../slideLayouts/slideLayout9.xml"/><Relationship Id="rId6" Type="http://schemas.openxmlformats.org/officeDocument/2006/relationships/theme" Target="../theme/theme4.xml"/><Relationship Id="rId11" Type="http://schemas.openxmlformats.org/officeDocument/2006/relationships/tags" Target="../tags/tag54.xml"/><Relationship Id="rId5" Type="http://schemas.openxmlformats.org/officeDocument/2006/relationships/slideLayout" Target="../slideLayouts/slideLayout13.xml"/><Relationship Id="rId15" Type="http://schemas.openxmlformats.org/officeDocument/2006/relationships/tags" Target="../tags/tag58.xml"/><Relationship Id="rId10" Type="http://schemas.openxmlformats.org/officeDocument/2006/relationships/tags" Target="../tags/tag53.xml"/><Relationship Id="rId19" Type="http://schemas.openxmlformats.org/officeDocument/2006/relationships/image" Target="../media/image2.png"/><Relationship Id="rId4" Type="http://schemas.openxmlformats.org/officeDocument/2006/relationships/slideLayout" Target="../slideLayouts/slideLayout12.xml"/><Relationship Id="rId9" Type="http://schemas.openxmlformats.org/officeDocument/2006/relationships/tags" Target="../tags/tag52.xml"/><Relationship Id="rId14" Type="http://schemas.openxmlformats.org/officeDocument/2006/relationships/tags" Target="../tags/tag57.xml"/></Relationships>
</file>

<file path=ppt/slideMasters/_rels/slideMaster5.xml.rels><?xml version="1.0" encoding="UTF-8" standalone="yes"?>
<Relationships xmlns="http://schemas.openxmlformats.org/package/2006/relationships"><Relationship Id="rId8" Type="http://schemas.openxmlformats.org/officeDocument/2006/relationships/tags" Target="../tags/tag79.xml"/><Relationship Id="rId13" Type="http://schemas.openxmlformats.org/officeDocument/2006/relationships/tags" Target="../tags/tag84.xml"/><Relationship Id="rId3" Type="http://schemas.openxmlformats.org/officeDocument/2006/relationships/slideLayout" Target="../slideLayouts/slideLayout16.xml"/><Relationship Id="rId7" Type="http://schemas.openxmlformats.org/officeDocument/2006/relationships/tags" Target="../tags/tag78.xml"/><Relationship Id="rId12" Type="http://schemas.openxmlformats.org/officeDocument/2006/relationships/tags" Target="../tags/tag83.xml"/><Relationship Id="rId17" Type="http://schemas.openxmlformats.org/officeDocument/2006/relationships/image" Target="../media/image2.png"/><Relationship Id="rId2" Type="http://schemas.openxmlformats.org/officeDocument/2006/relationships/slideLayout" Target="../slideLayouts/slideLayout15.xml"/><Relationship Id="rId16" Type="http://schemas.openxmlformats.org/officeDocument/2006/relationships/image" Target="../media/image1.emf"/><Relationship Id="rId1" Type="http://schemas.openxmlformats.org/officeDocument/2006/relationships/slideLayout" Target="../slideLayouts/slideLayout14.xml"/><Relationship Id="rId6" Type="http://schemas.openxmlformats.org/officeDocument/2006/relationships/tags" Target="../tags/tag77.xml"/><Relationship Id="rId11" Type="http://schemas.openxmlformats.org/officeDocument/2006/relationships/tags" Target="../tags/tag82.xml"/><Relationship Id="rId5" Type="http://schemas.openxmlformats.org/officeDocument/2006/relationships/vmlDrawing" Target="../drawings/vmlDrawing18.vml"/><Relationship Id="rId15" Type="http://schemas.openxmlformats.org/officeDocument/2006/relationships/oleObject" Target="../embeddings/oleObject18.bin"/><Relationship Id="rId10" Type="http://schemas.openxmlformats.org/officeDocument/2006/relationships/tags" Target="../tags/tag81.xml"/><Relationship Id="rId4" Type="http://schemas.openxmlformats.org/officeDocument/2006/relationships/theme" Target="../theme/theme5.xml"/><Relationship Id="rId9" Type="http://schemas.openxmlformats.org/officeDocument/2006/relationships/tags" Target="../tags/tag80.xml"/><Relationship Id="rId14" Type="http://schemas.openxmlformats.org/officeDocument/2006/relationships/tags" Target="../tags/tag8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8"/>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050" name="think-cell Slide" r:id="rId17" imgW="360" imgH="360" progId="">
                  <p:embed/>
                </p:oleObj>
              </mc:Choice>
              <mc:Fallback>
                <p:oleObj name="think-cell Slide" r:id="rId17" imgW="360" imgH="360" progId="">
                  <p:embed/>
                  <p:pic>
                    <p:nvPicPr>
                      <p:cNvPr id="0" name="Picture 1" hidden="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9"/>
            </p:custDataLst>
          </p:nvPr>
        </p:nvSpPr>
        <p:spPr>
          <a:xfrm>
            <a:off x="1" y="0"/>
            <a:ext cx="9905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0"/>
            </p:custDataLst>
          </p:nvPr>
        </p:nvSpPr>
        <p:spPr>
          <a:xfrm>
            <a:off x="323392" y="1501977"/>
            <a:ext cx="9582608"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1"/>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2"/>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3"/>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j-lt"/>
                <a:cs typeface="Helvetica Light"/>
              </a:rPr>
              <a:t>Copyright © Capgemini 2013. All Rights Reserved</a:t>
            </a:r>
          </a:p>
        </p:txBody>
      </p:sp>
      <p:sp>
        <p:nvSpPr>
          <p:cNvPr id="13" name="Rectangle 12"/>
          <p:cNvSpPr/>
          <p:nvPr>
            <p:custDataLst>
              <p:tags r:id="rId14"/>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j-lt"/>
              </a:rPr>
              <a:t>Business Information Management (BIM) | September 2013</a:t>
            </a:r>
            <a:endParaRPr lang="en-US" sz="700" dirty="0">
              <a:solidFill>
                <a:schemeClr val="tx2"/>
              </a:solidFill>
              <a:latin typeface="+mj-lt"/>
            </a:endParaRPr>
          </a:p>
        </p:txBody>
      </p:sp>
      <p:pic>
        <p:nvPicPr>
          <p:cNvPr id="14" name="Picture 103" descr="C:\Users\UserSim\Desktop\Capgemini\Capgemini_logo_cmyk.png"/>
          <p:cNvPicPr>
            <a:picLocks noChangeAspect="1" noChangeArrowheads="1"/>
          </p:cNvPicPr>
          <p:nvPr>
            <p:custDataLst>
              <p:tags r:id="rId15"/>
            </p:custDataLst>
          </p:nvPr>
        </p:nvPicPr>
        <p:blipFill>
          <a:blip r:embed="rId19"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6"/>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8" r:id="rId1"/>
    <p:sldLayoutId id="2147483958" r:id="rId2"/>
    <p:sldLayoutId id="2147483965" r:id="rId3"/>
    <p:sldLayoutId id="2147483964" r:id="rId4"/>
    <p:sldLayoutId id="2147483934" r:id="rId5"/>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122" name="think-cell Slide" r:id="rId15" imgW="360" imgH="360" progId="">
                  <p:embed/>
                </p:oleObj>
              </mc:Choice>
              <mc:Fallback>
                <p:oleObj name="think-cell Slide" r:id="rId15" imgW="360" imgH="360" progId="">
                  <p:embed/>
                  <p:pic>
                    <p:nvPicPr>
                      <p:cNvPr id="0" name="Picture 1"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5"/>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6"/>
            </p:custDataLst>
          </p:nvPr>
        </p:nvPicPr>
        <p:blipFill>
          <a:blip r:embed="rId17" cstate="email"/>
          <a:stretch>
            <a:fillRect/>
          </a:stretch>
        </p:blipFill>
        <p:spPr>
          <a:xfrm>
            <a:off x="690569" y="930776"/>
            <a:ext cx="3154765" cy="776000"/>
          </a:xfrm>
          <a:prstGeom prst="rect">
            <a:avLst/>
          </a:prstGeom>
        </p:spPr>
      </p:pic>
      <p:pic>
        <p:nvPicPr>
          <p:cNvPr id="9" name="Picture 104" descr="C:\Users\UserSim\Desktop\Capgemini\moto.emf"/>
          <p:cNvPicPr>
            <a:picLocks noChangeAspect="1" noChangeArrowheads="1"/>
          </p:cNvPicPr>
          <p:nvPr>
            <p:custDataLst>
              <p:tags r:id="rId7"/>
            </p:custDataLst>
          </p:nvPr>
        </p:nvPicPr>
        <p:blipFill>
          <a:blip r:embed="rId18" cstate="email"/>
          <a:srcRect/>
          <a:stretch>
            <a:fillRect/>
          </a:stretch>
        </p:blipFill>
        <p:spPr bwMode="auto">
          <a:xfrm>
            <a:off x="5491631" y="1173628"/>
            <a:ext cx="3645293" cy="290298"/>
          </a:xfrm>
          <a:prstGeom prst="rect">
            <a:avLst/>
          </a:prstGeom>
          <a:noFill/>
        </p:spPr>
      </p:pic>
      <p:sp>
        <p:nvSpPr>
          <p:cNvPr id="13" name="Rectangle 12"/>
          <p:cNvSpPr/>
          <p:nvPr>
            <p:custDataLst>
              <p:tags r:id="rId8"/>
            </p:custDataLst>
          </p:nvPr>
        </p:nvSpPr>
        <p:spPr>
          <a:xfrm>
            <a:off x="5523917" y="6379668"/>
            <a:ext cx="4382083"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2013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9"/>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9"/>
          </p:cNvPr>
          <p:cNvPicPr>
            <a:picLocks noChangeAspect="1" noChangeArrowheads="1"/>
          </p:cNvPicPr>
          <p:nvPr>
            <p:custDataLst>
              <p:tags r:id="rId10"/>
            </p:custDataLst>
          </p:nvPr>
        </p:nvPicPr>
        <p:blipFill>
          <a:blip r:embed="rId20" cstate="email"/>
          <a:srcRect/>
          <a:stretch>
            <a:fillRect/>
          </a:stretch>
        </p:blipFill>
        <p:spPr bwMode="auto">
          <a:xfrm>
            <a:off x="7939252" y="5932547"/>
            <a:ext cx="278223" cy="263770"/>
          </a:xfrm>
          <a:prstGeom prst="rect">
            <a:avLst/>
          </a:prstGeom>
          <a:noFill/>
        </p:spPr>
      </p:pic>
      <p:pic>
        <p:nvPicPr>
          <p:cNvPr id="17" name="Picture 4" descr="C:\Users\UserSim\Desktop\DS_icons\128x128 shadows\linkedin.png">
            <a:hlinkClick r:id="rId21"/>
          </p:cNvPr>
          <p:cNvPicPr>
            <a:picLocks noChangeAspect="1" noChangeArrowheads="1"/>
          </p:cNvPicPr>
          <p:nvPr>
            <p:custDataLst>
              <p:tags r:id="rId11"/>
            </p:custDataLst>
          </p:nvPr>
        </p:nvPicPr>
        <p:blipFill>
          <a:blip r:embed="rId22" cstate="email"/>
          <a:srcRect/>
          <a:stretch>
            <a:fillRect/>
          </a:stretch>
        </p:blipFill>
        <p:spPr bwMode="auto">
          <a:xfrm>
            <a:off x="8274665" y="5932547"/>
            <a:ext cx="281313" cy="266700"/>
          </a:xfrm>
          <a:prstGeom prst="rect">
            <a:avLst/>
          </a:prstGeom>
          <a:noFill/>
        </p:spPr>
      </p:pic>
      <p:pic>
        <p:nvPicPr>
          <p:cNvPr id="18" name="Picture 5" descr="C:\Users\UserSim\Desktop\DS_icons\128x128 shadows\twitter.png">
            <a:hlinkClick r:id="rId23"/>
          </p:cNvPr>
          <p:cNvPicPr>
            <a:picLocks noChangeAspect="1" noChangeArrowheads="1"/>
          </p:cNvPicPr>
          <p:nvPr>
            <p:custDataLst>
              <p:tags r:id="rId12"/>
            </p:custDataLst>
          </p:nvPr>
        </p:nvPicPr>
        <p:blipFill>
          <a:blip r:embed="rId24" cstate="email"/>
          <a:srcRect/>
          <a:stretch>
            <a:fillRect/>
          </a:stretch>
        </p:blipFill>
        <p:spPr bwMode="auto">
          <a:xfrm>
            <a:off x="8903720" y="5932547"/>
            <a:ext cx="281313" cy="266700"/>
          </a:xfrm>
          <a:prstGeom prst="rect">
            <a:avLst/>
          </a:prstGeom>
          <a:noFill/>
        </p:spPr>
      </p:pic>
      <p:pic>
        <p:nvPicPr>
          <p:cNvPr id="19" name="Picture 6" descr="C:\Users\UserSim\Desktop\DS_icons\128x128 shadows\youtube.png">
            <a:hlinkClick r:id="rId25"/>
          </p:cNvPr>
          <p:cNvPicPr>
            <a:picLocks noChangeAspect="1" noChangeArrowheads="1"/>
          </p:cNvPicPr>
          <p:nvPr>
            <p:custDataLst>
              <p:tags r:id="rId13"/>
            </p:custDataLst>
          </p:nvPr>
        </p:nvPicPr>
        <p:blipFill>
          <a:blip r:embed="rId26" cstate="email"/>
          <a:srcRect/>
          <a:stretch>
            <a:fillRect/>
          </a:stretch>
        </p:blipFill>
        <p:spPr bwMode="auto">
          <a:xfrm>
            <a:off x="9242223" y="5932547"/>
            <a:ext cx="281313" cy="266700"/>
          </a:xfrm>
          <a:prstGeom prst="rect">
            <a:avLst/>
          </a:prstGeom>
          <a:noFill/>
        </p:spPr>
      </p:pic>
      <p:pic>
        <p:nvPicPr>
          <p:cNvPr id="20" name="Image 22" descr="Picto_Slideshare.gif">
            <a:hlinkClick r:id="rId27"/>
          </p:cNvPr>
          <p:cNvPicPr preferRelativeResize="0">
            <a:picLocks/>
          </p:cNvPicPr>
          <p:nvPr>
            <p:custDataLst>
              <p:tags r:id="rId14"/>
            </p:custDataLst>
          </p:nvPr>
        </p:nvPicPr>
        <p:blipFill>
          <a:blip r:embed="rId28"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40"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9026" name="think-cell Slide" r:id="rId6" imgW="360" imgH="360" progId="">
                  <p:embed/>
                </p:oleObj>
              </mc:Choice>
              <mc:Fallback>
                <p:oleObj name="think-cell Slide" r:id="rId6" imgW="360" imgH="360" progId="">
                  <p:embed/>
                  <p:pic>
                    <p:nvPicPr>
                      <p:cNvPr id="0" name="Picture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57" r:id="rId1"/>
    <p:sldLayoutId id="2147483976" r:id="rId2"/>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8"/>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56675" name="think-cell Slide" r:id="rId17" imgW="360" imgH="360" progId="">
                  <p:embed/>
                </p:oleObj>
              </mc:Choice>
              <mc:Fallback>
                <p:oleObj name="think-cell Slide" r:id="rId17" imgW="360" imgH="360" progId="">
                  <p:embed/>
                  <p:pic>
                    <p:nvPicPr>
                      <p:cNvPr id="0" name="Picture 2" hidden="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9"/>
            </p:custDataLst>
          </p:nvPr>
        </p:nvSpPr>
        <p:spPr>
          <a:xfrm>
            <a:off x="1" y="0"/>
            <a:ext cx="9905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0"/>
            </p:custDataLst>
          </p:nvPr>
        </p:nvSpPr>
        <p:spPr>
          <a:xfrm>
            <a:off x="323392" y="1501977"/>
            <a:ext cx="9582608"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1"/>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2"/>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3"/>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2013. All Rights Reserved</a:t>
            </a:r>
          </a:p>
        </p:txBody>
      </p:sp>
      <p:sp>
        <p:nvSpPr>
          <p:cNvPr id="13" name="Rectangle 12"/>
          <p:cNvSpPr/>
          <p:nvPr>
            <p:custDataLst>
              <p:tags r:id="rId14"/>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rgbClr val="998C85"/>
                </a:solidFill>
              </a:rPr>
              <a:t>CG BIM Cognos CoE Deck | September 2013</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5"/>
            </p:custDataLst>
          </p:nvPr>
        </p:nvPicPr>
        <p:blipFill>
          <a:blip r:embed="rId19"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6"/>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6"/>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62819" name="think-cell Slide" r:id="rId15" imgW="360" imgH="360" progId="">
                  <p:embed/>
                </p:oleObj>
              </mc:Choice>
              <mc:Fallback>
                <p:oleObj name="think-cell Slide" r:id="rId15" imgW="360" imgH="360" progId="">
                  <p:embed/>
                  <p:pic>
                    <p:nvPicPr>
                      <p:cNvPr id="0" name="Picture 2"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7"/>
            </p:custDataLst>
          </p:nvPr>
        </p:nvSpPr>
        <p:spPr>
          <a:xfrm>
            <a:off x="1" y="0"/>
            <a:ext cx="9905999" cy="1002135"/>
          </a:xfrm>
          <a:prstGeom prst="rect">
            <a:avLst/>
          </a:prstGeom>
        </p:spPr>
        <p:txBody>
          <a:bodyPr vert="horz" lIns="297529" tIns="33059" rIns="165294" bIns="33059" rtlCol="0" anchor="ctr">
            <a:noAutofit/>
          </a:bodyPr>
          <a:lstStyle/>
          <a:p>
            <a:r>
              <a:rPr lang="en-US" noProof="0" dirty="0" smtClean="0"/>
              <a:t>Click to edit Master title style</a:t>
            </a:r>
            <a:endParaRPr lang="en-US" noProof="0" dirty="0"/>
          </a:p>
        </p:txBody>
      </p:sp>
      <p:sp>
        <p:nvSpPr>
          <p:cNvPr id="3" name="Text Placeholder 2"/>
          <p:cNvSpPr>
            <a:spLocks noGrp="1"/>
          </p:cNvSpPr>
          <p:nvPr>
            <p:ph type="body" idx="1"/>
            <p:custDataLst>
              <p:tags r:id="rId8"/>
            </p:custDataLst>
          </p:nvPr>
        </p:nvSpPr>
        <p:spPr>
          <a:xfrm>
            <a:off x="323392" y="1501977"/>
            <a:ext cx="9582608"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9"/>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0"/>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1"/>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2013. All Rights Reserved</a:t>
            </a:r>
          </a:p>
        </p:txBody>
      </p:sp>
      <p:sp>
        <p:nvSpPr>
          <p:cNvPr id="13" name="Rectangle 12"/>
          <p:cNvSpPr/>
          <p:nvPr>
            <p:custDataLst>
              <p:tags r:id="rId12"/>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rgbClr val="998C85"/>
                </a:solidFill>
              </a:rPr>
              <a:t>MicroStrategy Capabilities | January 2013</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3"/>
            </p:custDataLst>
          </p:nvPr>
        </p:nvPicPr>
        <p:blipFill>
          <a:blip r:embed="rId17"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4"/>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2290166"/>
            <a:ext cx="5818909" cy="2261632"/>
          </a:xfrm>
        </p:spPr>
        <p:txBody>
          <a:bodyPr/>
          <a:lstStyle/>
          <a:p>
            <a:r>
              <a:rPr lang="sv-SE" b="1" u="sng" dirty="0" smtClean="0">
                <a:latin typeface="Calibri" pitchFamily="34" charset="0"/>
                <a:cs typeface="Calibri" pitchFamily="34" charset="0"/>
              </a:rPr>
              <a:t>QlikView Training</a:t>
            </a:r>
            <a:br>
              <a:rPr lang="sv-SE" b="1" u="sng" dirty="0" smtClean="0">
                <a:latin typeface="Calibri" pitchFamily="34" charset="0"/>
                <a:cs typeface="Calibri" pitchFamily="34" charset="0"/>
              </a:rPr>
            </a:br>
            <a:endParaRPr lang="en-US" dirty="0">
              <a:latin typeface="Calibri" pitchFamily="34" charset="0"/>
              <a:cs typeface="Calibri" pitchFamily="34" charset="0"/>
            </a:endParaRPr>
          </a:p>
        </p:txBody>
      </p:sp>
      <p:sp>
        <p:nvSpPr>
          <p:cNvPr id="4" name="Subtitle 3"/>
          <p:cNvSpPr>
            <a:spLocks noGrp="1"/>
          </p:cNvSpPr>
          <p:nvPr>
            <p:ph type="subTitle" idx="1"/>
          </p:nvPr>
        </p:nvSpPr>
        <p:spPr>
          <a:xfrm>
            <a:off x="0" y="3415688"/>
            <a:ext cx="4541230" cy="947750"/>
          </a:xfrm>
        </p:spPr>
        <p:txBody>
          <a:bodyPr/>
          <a:lstStyle/>
          <a:p>
            <a:r>
              <a:rPr lang="en-US" b="1" dirty="0" smtClean="0">
                <a:latin typeface="Calibri" pitchFamily="34" charset="0"/>
                <a:cs typeface="Calibri" pitchFamily="34" charset="0"/>
              </a:rPr>
              <a:t>BIM India – QlikView </a:t>
            </a:r>
            <a:r>
              <a:rPr lang="en-US" b="1" dirty="0" err="1" smtClean="0"/>
              <a:t>CoE</a:t>
            </a:r>
            <a:r>
              <a:rPr lang="en-US" b="1" smtClean="0"/>
              <a:t/>
            </a:r>
            <a:br>
              <a:rPr lang="en-US" b="1" smtClean="0"/>
            </a:br>
            <a:r>
              <a:rPr lang="en-US" b="1"/>
              <a:t>Dhananjay Jadhav</a:t>
            </a:r>
            <a:endParaRPr lang="en-US"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Database Supported</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067351" cy="4643751"/>
          </a:xfrm>
        </p:spPr>
        <p:txBody>
          <a:bodyPr/>
          <a:lstStyle/>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ODBC / OLEDB Data Sources</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Custom Connectors (SQL Complaint only)</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SAP HANA via ODBC, </a:t>
            </a:r>
            <a:r>
              <a:rPr lang="en-US" sz="2000" dirty="0" err="1" smtClean="0">
                <a:latin typeface="Calibri" pitchFamily="34" charset="0"/>
                <a:cs typeface="Calibri" pitchFamily="34" charset="0"/>
                <a:sym typeface="Wingdings" pitchFamily="2" charset="2"/>
              </a:rPr>
              <a:t>Cloudera</a:t>
            </a:r>
            <a:r>
              <a:rPr lang="en-US" sz="2000" dirty="0" smtClean="0">
                <a:latin typeface="Calibri" pitchFamily="34" charset="0"/>
                <a:cs typeface="Calibri" pitchFamily="34" charset="0"/>
                <a:sym typeface="Wingdings" pitchFamily="2" charset="2"/>
              </a:rPr>
              <a:t> / </a:t>
            </a:r>
            <a:r>
              <a:rPr lang="en-US" sz="2000" dirty="0" err="1" smtClean="0">
                <a:latin typeface="Calibri" pitchFamily="34" charset="0"/>
                <a:cs typeface="Calibri" pitchFamily="34" charset="0"/>
                <a:sym typeface="Wingdings" pitchFamily="2" charset="2"/>
              </a:rPr>
              <a:t>MapR</a:t>
            </a:r>
            <a:r>
              <a:rPr lang="en-US" sz="2000" dirty="0" smtClean="0">
                <a:latin typeface="Calibri" pitchFamily="34" charset="0"/>
                <a:cs typeface="Calibri" pitchFamily="34" charset="0"/>
                <a:sym typeface="Wingdings" pitchFamily="2" charset="2"/>
              </a:rPr>
              <a:t> / Horton Works </a:t>
            </a:r>
            <a:r>
              <a:rPr lang="en-US" sz="2000" dirty="0" err="1" smtClean="0">
                <a:latin typeface="Calibri" pitchFamily="34" charset="0"/>
                <a:cs typeface="Calibri" pitchFamily="34" charset="0"/>
                <a:sym typeface="Wingdings" pitchFamily="2" charset="2"/>
              </a:rPr>
              <a:t>Hadoop</a:t>
            </a:r>
            <a:r>
              <a:rPr lang="en-US" sz="2000" dirty="0" smtClean="0">
                <a:latin typeface="Calibri" pitchFamily="34" charset="0"/>
                <a:cs typeface="Calibri" pitchFamily="34" charset="0"/>
                <a:sym typeface="Wingdings" pitchFamily="2" charset="2"/>
              </a:rPr>
              <a:t>, HP </a:t>
            </a:r>
            <a:r>
              <a:rPr lang="en-US" sz="2000" dirty="0" err="1" smtClean="0">
                <a:latin typeface="Calibri" pitchFamily="34" charset="0"/>
                <a:cs typeface="Calibri" pitchFamily="34" charset="0"/>
                <a:sym typeface="Wingdings" pitchFamily="2" charset="2"/>
              </a:rPr>
              <a:t>Vertica</a:t>
            </a:r>
            <a:r>
              <a:rPr lang="en-US" sz="2000" dirty="0" smtClean="0">
                <a:latin typeface="Calibri" pitchFamily="34" charset="0"/>
                <a:cs typeface="Calibri" pitchFamily="34" charset="0"/>
                <a:sym typeface="Wingdings" pitchFamily="2" charset="2"/>
              </a:rPr>
              <a:t> via ODBC</a:t>
            </a:r>
          </a:p>
          <a:p>
            <a:pPr marL="541338" lvl="1" indent="-541338" algn="just">
              <a:lnSpc>
                <a:spcPct val="150000"/>
              </a:lnSpc>
              <a:buClr>
                <a:srgbClr val="00A0D6"/>
              </a:buClr>
              <a:buNone/>
            </a:pPr>
            <a:endParaRPr lang="en-US" sz="2000" dirty="0" smtClean="0">
              <a:latin typeface="Calibri" pitchFamily="34" charset="0"/>
              <a:cs typeface="Calibri" pitchFamily="34" charset="0"/>
              <a:sym typeface="Wingdings" pitchFamily="2" charset="2"/>
            </a:endParaRPr>
          </a:p>
          <a:p>
            <a:pPr marL="541338" lvl="1" indent="-541338" algn="just">
              <a:lnSpc>
                <a:spcPct val="150000"/>
              </a:lnSpc>
              <a:buClr>
                <a:srgbClr val="00A0D6"/>
              </a:buClr>
              <a:buNone/>
            </a:pPr>
            <a:r>
              <a:rPr lang="en-US" sz="2000" dirty="0" smtClean="0">
                <a:latin typeface="Calibri" pitchFamily="34" charset="0"/>
                <a:cs typeface="Calibri" pitchFamily="34" charset="0"/>
                <a:sym typeface="Wingdings" pitchFamily="2" charset="2"/>
              </a:rPr>
              <a:t>Both 32 and 64 bit connections supported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QlikView Features Not Supported</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067351" cy="4643751"/>
          </a:xfrm>
        </p:spPr>
        <p:txBody>
          <a:bodyPr/>
          <a:lstStyle/>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Set Analysis</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Calculated Dimensions</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Direct Discovery Measure and Detail Fields do not support Global Search</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Section Access</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Synthetic Keys on Direct Discovery Table</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Table Naming in Script does not apply to Direct Table</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Most Data Types are supported except few (like Long in Oracle for ex)</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Logging Capabilities</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067351" cy="4643751"/>
          </a:xfrm>
        </p:spPr>
        <p:txBody>
          <a:bodyPr/>
          <a:lstStyle/>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From the data sources</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An Example – using Tracing tab in ODBC Data Source Administrator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QlikView Training – Day 10</a:t>
            </a:r>
            <a:endParaRPr lang="en-US" dirty="0">
              <a:latin typeface="Calibri" pitchFamily="34" charset="0"/>
              <a:cs typeface="Calibri" pitchFamily="34" charset="0"/>
            </a:endParaRPr>
          </a:p>
        </p:txBody>
      </p:sp>
      <p:sp>
        <p:nvSpPr>
          <p:cNvPr id="4" name="Content Placeholder 2"/>
          <p:cNvSpPr>
            <a:spLocks noGrp="1"/>
          </p:cNvSpPr>
          <p:nvPr>
            <p:ph idx="1"/>
          </p:nvPr>
        </p:nvSpPr>
        <p:spPr>
          <a:xfrm>
            <a:off x="323392" y="1494765"/>
            <a:ext cx="9250099" cy="4643751"/>
          </a:xfrm>
        </p:spPr>
        <p:txBody>
          <a:bodyPr/>
          <a:lstStyle/>
          <a:p>
            <a:pPr lvl="0">
              <a:buNone/>
            </a:pPr>
            <a:endParaRPr lang="sv-SE" sz="3600" b="1" dirty="0" smtClean="0">
              <a:solidFill>
                <a:schemeClr val="tx1"/>
              </a:solidFill>
              <a:latin typeface="Calibri" pitchFamily="34" charset="0"/>
              <a:cs typeface="Calibri" pitchFamily="34" charset="0"/>
            </a:endParaRPr>
          </a:p>
          <a:p>
            <a:pPr lvl="0">
              <a:buNone/>
            </a:pPr>
            <a:endParaRPr lang="sv-SE" sz="3600" b="1" dirty="0" smtClean="0">
              <a:solidFill>
                <a:schemeClr val="tx1"/>
              </a:solidFill>
              <a:latin typeface="Calibri" pitchFamily="34" charset="0"/>
              <a:cs typeface="Calibri" pitchFamily="34" charset="0"/>
            </a:endParaRPr>
          </a:p>
          <a:p>
            <a:pPr lvl="0">
              <a:buNone/>
            </a:pPr>
            <a:endParaRPr lang="sv-SE" sz="3600" b="1" dirty="0" smtClean="0">
              <a:solidFill>
                <a:schemeClr val="tx1"/>
              </a:solidFill>
              <a:latin typeface="Calibri" pitchFamily="34" charset="0"/>
              <a:cs typeface="Calibri" pitchFamily="34" charset="0"/>
            </a:endParaRPr>
          </a:p>
          <a:p>
            <a:pPr lvl="0" algn="ctr">
              <a:buNone/>
            </a:pPr>
            <a:r>
              <a:rPr lang="sv-SE" sz="3600" b="1" dirty="0" smtClean="0">
                <a:solidFill>
                  <a:schemeClr val="tx1"/>
                </a:solidFill>
                <a:latin typeface="Calibri" pitchFamily="34" charset="0"/>
                <a:cs typeface="Calibri" pitchFamily="34" charset="0"/>
              </a:rPr>
              <a:t>Thank You</a:t>
            </a:r>
            <a:endParaRPr lang="sv-SE" sz="3600" dirty="0" smtClean="0">
              <a:solidFill>
                <a:schemeClr val="tx1"/>
              </a:solidFill>
              <a:latin typeface="Calibri" pitchFamily="34" charset="0"/>
              <a:cs typeface="Calibri" pitchFamily="34" charset="0"/>
            </a:endParaRPr>
          </a:p>
          <a:p>
            <a:endParaRPr lang="en-US" sz="3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RECAP</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numCol="1"/>
          <a:lstStyle/>
          <a:p>
            <a:pPr marL="541338" indent="-541338" algn="just">
              <a:lnSpc>
                <a:spcPct val="150000"/>
              </a:lnSpc>
              <a:buNone/>
            </a:pPr>
            <a:r>
              <a:rPr lang="en-US" sz="2000" b="1" u="sng" dirty="0" smtClean="0">
                <a:latin typeface="Calibri" pitchFamily="34" charset="0"/>
                <a:cs typeface="Calibri" pitchFamily="34" charset="0"/>
              </a:rPr>
              <a:t>Advanced Script Functions</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Cross Tab</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Hierarchy Function</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Class and Interval Match Functions</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Exists() and Peek Functions</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Nulls in QlikView</a:t>
            </a:r>
            <a:endParaRPr lang="en-US" sz="1600" dirty="0" smtClean="0">
              <a:latin typeface="Calibri" pitchFamily="34" charset="0"/>
              <a:cs typeface="Calibri" pitchFamily="34" charset="0"/>
              <a:sym typeface="Wingdings" pitchFamily="2" charset="2"/>
            </a:endParaRP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TOTAL Qualifier</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AGGR Function</a:t>
            </a:r>
            <a:endParaRPr lang="en-US" sz="2000"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sv-SE" u="sng" dirty="0" smtClean="0">
                <a:latin typeface="Calibri" pitchFamily="34" charset="0"/>
                <a:cs typeface="Calibri" pitchFamily="34" charset="0"/>
              </a:rPr>
              <a:t>Day 10</a:t>
            </a:r>
            <a:endParaRPr lang="en-US" dirty="0"/>
          </a:p>
        </p:txBody>
      </p:sp>
      <p:sp>
        <p:nvSpPr>
          <p:cNvPr id="3" name="Content Placeholder 2"/>
          <p:cNvSpPr>
            <a:spLocks noGrp="1"/>
          </p:cNvSpPr>
          <p:nvPr>
            <p:ph idx="4294967295"/>
          </p:nvPr>
        </p:nvSpPr>
        <p:spPr>
          <a:xfrm>
            <a:off x="323850" y="1495425"/>
            <a:ext cx="9582150" cy="4643438"/>
          </a:xfrm>
          <a:prstGeom prst="rect">
            <a:avLst/>
          </a:prstGeom>
        </p:spPr>
        <p:txBody>
          <a:bodyPr/>
          <a:lstStyle/>
          <a:p>
            <a:pPr>
              <a:buNone/>
            </a:pPr>
            <a:endParaRPr lang="sv-SE" sz="3600" u="sng" dirty="0" smtClean="0">
              <a:latin typeface="Calibri" pitchFamily="34" charset="0"/>
              <a:cs typeface="Calibri" pitchFamily="34" charset="0"/>
            </a:endParaRPr>
          </a:p>
          <a:p>
            <a:pPr>
              <a:buNone/>
            </a:pPr>
            <a:endParaRPr lang="sv-SE" sz="3600" u="sng" dirty="0" smtClean="0">
              <a:latin typeface="Calibri" pitchFamily="34" charset="0"/>
              <a:cs typeface="Calibri" pitchFamily="34" charset="0"/>
            </a:endParaRPr>
          </a:p>
          <a:p>
            <a:pPr>
              <a:buNone/>
            </a:pPr>
            <a:endParaRPr lang="sv-SE" sz="3600" u="sng"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Session Agenda</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numCol="1"/>
          <a:lstStyle/>
          <a:p>
            <a:pPr marL="541338" indent="-541338" algn="just">
              <a:lnSpc>
                <a:spcPct val="150000"/>
              </a:lnSpc>
              <a:buFont typeface="Wingdings" pitchFamily="2" charset="2"/>
              <a:buChar char="v"/>
            </a:pPr>
            <a:r>
              <a:rPr lang="en-US" sz="2000" dirty="0" smtClean="0">
                <a:latin typeface="Calibri" pitchFamily="34" charset="0"/>
                <a:cs typeface="Calibri" pitchFamily="34" charset="0"/>
              </a:rPr>
              <a:t>Master Calendar DEMO</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QlikView Direct Discovery</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Case Study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QlikView Direct Discovery</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067351" cy="4643751"/>
          </a:xfrm>
        </p:spPr>
        <p:txBody>
          <a:bodyPr/>
          <a:lstStyle/>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Direct Discovery – ability to connect to data sources directly during runtime</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Data model – a combination of QlikView Dataset (in-memory) and Aggregated Source Dataset (direct discovery data)</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Allows in-memory data and direct discovery data to be associated and analyzed together</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Only one database table or view can be direct</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Can use Native Functions using </a:t>
            </a:r>
            <a:r>
              <a:rPr lang="en-US" sz="2000" b="1" dirty="0" smtClean="0">
                <a:latin typeface="Calibri" pitchFamily="34" charset="0"/>
                <a:cs typeface="Calibri" pitchFamily="34" charset="0"/>
                <a:sym typeface="Wingdings" pitchFamily="2" charset="2"/>
              </a:rPr>
              <a:t>NATIVE </a:t>
            </a:r>
            <a:r>
              <a:rPr lang="en-US" sz="2000" dirty="0" smtClean="0">
                <a:latin typeface="Calibri" pitchFamily="34" charset="0"/>
                <a:cs typeface="Calibri" pitchFamily="34" charset="0"/>
                <a:sym typeface="Wingdings" pitchFamily="2" charset="2"/>
              </a:rPr>
              <a:t>Keyword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Benefits</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067351" cy="4643751"/>
          </a:xfrm>
        </p:spPr>
        <p:txBody>
          <a:bodyPr/>
          <a:lstStyle/>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Drill down to details</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Associative Data Discovery on larger data sets</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Extend QlikView’s user experience beyond in-memory</a:t>
            </a:r>
          </a:p>
          <a:p>
            <a:pPr marL="541338" lvl="1" indent="-541338" algn="just">
              <a:lnSpc>
                <a:spcPct val="150000"/>
              </a:lnSpc>
              <a:buClr>
                <a:srgbClr val="00A0D6"/>
              </a:buClr>
              <a:buFont typeface="Wingdings" pitchFamily="2" charset="2"/>
              <a:buChar char="v"/>
            </a:pPr>
            <a:endParaRPr lang="en-US" sz="2000" dirty="0" smtClean="0">
              <a:latin typeface="Calibri" pitchFamily="34" charset="0"/>
              <a:cs typeface="Calibri" pitchFamily="34" charset="0"/>
              <a:sym typeface="Wingdings" pitchFamily="2" charset="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Types of Direct Discovery Fields</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067351" cy="4643751"/>
          </a:xfrm>
        </p:spPr>
        <p:txBody>
          <a:bodyPr/>
          <a:lstStyle/>
          <a:p>
            <a:pPr marL="541338" lvl="1" indent="-541338" algn="just">
              <a:lnSpc>
                <a:spcPct val="150000"/>
              </a:lnSpc>
              <a:buClr>
                <a:srgbClr val="00A0D6"/>
              </a:buClr>
              <a:buFont typeface="Wingdings" pitchFamily="2" charset="2"/>
              <a:buChar char="v"/>
            </a:pPr>
            <a:r>
              <a:rPr lang="en-US" sz="2000" b="1" u="sng" dirty="0" smtClean="0">
                <a:latin typeface="Calibri" pitchFamily="34" charset="0"/>
                <a:cs typeface="Calibri" pitchFamily="34" charset="0"/>
                <a:sym typeface="Wingdings" pitchFamily="2" charset="2"/>
              </a:rPr>
              <a:t>Dimensions</a:t>
            </a:r>
          </a:p>
          <a:p>
            <a:pPr marL="908704" lvl="2" indent="-541338" algn="just">
              <a:lnSpc>
                <a:spcPct val="150000"/>
              </a:lnSpc>
              <a:buClr>
                <a:srgbClr val="00A0D6"/>
              </a:buClr>
              <a:buFont typeface="Wingdings" pitchFamily="2" charset="2"/>
              <a:buChar char="v"/>
            </a:pPr>
            <a:r>
              <a:rPr lang="en-US" sz="1600" dirty="0" smtClean="0">
                <a:latin typeface="Calibri" pitchFamily="34" charset="0"/>
                <a:cs typeface="Calibri" pitchFamily="34" charset="0"/>
                <a:sym typeface="Wingdings" pitchFamily="2" charset="2"/>
              </a:rPr>
              <a:t>Defined by Keyword - </a:t>
            </a:r>
            <a:r>
              <a:rPr lang="en-US" sz="1600" b="1" i="1" dirty="0" smtClean="0">
                <a:latin typeface="Calibri" pitchFamily="34" charset="0"/>
                <a:cs typeface="Calibri" pitchFamily="34" charset="0"/>
                <a:sym typeface="Wingdings" pitchFamily="2" charset="2"/>
              </a:rPr>
              <a:t>DIMENSION</a:t>
            </a:r>
            <a:endParaRPr lang="en-US" sz="1600" dirty="0" smtClean="0">
              <a:latin typeface="Calibri" pitchFamily="34" charset="0"/>
              <a:cs typeface="Calibri" pitchFamily="34" charset="0"/>
              <a:sym typeface="Wingdings" pitchFamily="2" charset="2"/>
            </a:endParaRPr>
          </a:p>
          <a:p>
            <a:pPr marL="908704" lvl="2" indent="-541338" algn="just">
              <a:lnSpc>
                <a:spcPct val="150000"/>
              </a:lnSpc>
              <a:buClr>
                <a:srgbClr val="00A0D6"/>
              </a:buClr>
              <a:buFont typeface="Wingdings" pitchFamily="2" charset="2"/>
              <a:buChar char="v"/>
            </a:pPr>
            <a:r>
              <a:rPr lang="en-US" sz="1600" dirty="0" smtClean="0">
                <a:latin typeface="Calibri" pitchFamily="34" charset="0"/>
                <a:cs typeface="Calibri" pitchFamily="34" charset="0"/>
                <a:sym typeface="Wingdings" pitchFamily="2" charset="2"/>
              </a:rPr>
              <a:t>Data and Metadata loaded in-memory</a:t>
            </a:r>
          </a:p>
          <a:p>
            <a:pPr marL="908704" lvl="2" indent="-541338" algn="just">
              <a:lnSpc>
                <a:spcPct val="150000"/>
              </a:lnSpc>
              <a:buClr>
                <a:srgbClr val="00A0D6"/>
              </a:buClr>
              <a:buFont typeface="Wingdings" pitchFamily="2" charset="2"/>
              <a:buChar char="v"/>
            </a:pPr>
            <a:r>
              <a:rPr lang="en-US" sz="1600" dirty="0" smtClean="0">
                <a:latin typeface="Calibri" pitchFamily="34" charset="0"/>
                <a:cs typeface="Calibri" pitchFamily="34" charset="0"/>
                <a:sym typeface="Wingdings" pitchFamily="2" charset="2"/>
              </a:rPr>
              <a:t>Used to associated with direct data with in-memory data</a:t>
            </a:r>
          </a:p>
          <a:p>
            <a:pPr marL="541338" lvl="1" indent="-541338" algn="just">
              <a:lnSpc>
                <a:spcPct val="150000"/>
              </a:lnSpc>
              <a:buClr>
                <a:srgbClr val="00A0D6"/>
              </a:buClr>
              <a:buFont typeface="Wingdings" pitchFamily="2" charset="2"/>
              <a:buChar char="v"/>
            </a:pPr>
            <a:endParaRPr lang="en-US" sz="2000" dirty="0" smtClean="0">
              <a:latin typeface="Calibri" pitchFamily="34" charset="0"/>
              <a:cs typeface="Calibri" pitchFamily="34" charset="0"/>
              <a:sym typeface="Wingdings" pitchFamily="2" charset="2"/>
            </a:endParaRPr>
          </a:p>
          <a:p>
            <a:pPr marL="541338" lvl="1" indent="-541338" algn="just">
              <a:lnSpc>
                <a:spcPct val="150000"/>
              </a:lnSpc>
              <a:buClr>
                <a:srgbClr val="00A0D6"/>
              </a:buClr>
              <a:buFont typeface="Wingdings" pitchFamily="2" charset="2"/>
              <a:buChar char="v"/>
            </a:pPr>
            <a:r>
              <a:rPr lang="en-US" sz="2000" b="1" u="sng" dirty="0" smtClean="0">
                <a:latin typeface="Calibri" pitchFamily="34" charset="0"/>
                <a:cs typeface="Calibri" pitchFamily="34" charset="0"/>
                <a:sym typeface="Wingdings" pitchFamily="2" charset="2"/>
              </a:rPr>
              <a:t>Measure</a:t>
            </a:r>
          </a:p>
          <a:p>
            <a:pPr marL="908704" lvl="2" indent="-541338" algn="just">
              <a:lnSpc>
                <a:spcPct val="150000"/>
              </a:lnSpc>
              <a:buClr>
                <a:srgbClr val="00A0D6"/>
              </a:buClr>
              <a:buFont typeface="Wingdings" pitchFamily="2" charset="2"/>
              <a:buChar char="v"/>
            </a:pPr>
            <a:r>
              <a:rPr lang="en-US" sz="1600" dirty="0" smtClean="0">
                <a:latin typeface="Calibri" pitchFamily="34" charset="0"/>
                <a:cs typeface="Calibri" pitchFamily="34" charset="0"/>
                <a:sym typeface="Wingdings" pitchFamily="2" charset="2"/>
              </a:rPr>
              <a:t>Defined by Keyword – </a:t>
            </a:r>
            <a:r>
              <a:rPr lang="en-US" sz="1600" b="1" i="1" dirty="0" smtClean="0">
                <a:latin typeface="Calibri" pitchFamily="34" charset="0"/>
                <a:cs typeface="Calibri" pitchFamily="34" charset="0"/>
                <a:sym typeface="Wingdings" pitchFamily="2" charset="2"/>
              </a:rPr>
              <a:t>MEASURE</a:t>
            </a:r>
          </a:p>
          <a:p>
            <a:pPr marL="908704" lvl="2" indent="-541338" algn="just">
              <a:lnSpc>
                <a:spcPct val="150000"/>
              </a:lnSpc>
              <a:buClr>
                <a:srgbClr val="00A0D6"/>
              </a:buClr>
              <a:buFont typeface="Wingdings" pitchFamily="2" charset="2"/>
              <a:buChar char="v"/>
            </a:pPr>
            <a:r>
              <a:rPr lang="en-US" sz="1600" dirty="0" smtClean="0">
                <a:latin typeface="Calibri" pitchFamily="34" charset="0"/>
                <a:cs typeface="Calibri" pitchFamily="34" charset="0"/>
                <a:sym typeface="Wingdings" pitchFamily="2" charset="2"/>
              </a:rPr>
              <a:t>Actual data resides in the database during load process, and is retrieved ad-hoc based on the selections (queries)</a:t>
            </a:r>
          </a:p>
          <a:p>
            <a:pPr marL="908704" lvl="2" indent="-541338" algn="just">
              <a:lnSpc>
                <a:spcPct val="150000"/>
              </a:lnSpc>
              <a:buClr>
                <a:srgbClr val="00A0D6"/>
              </a:buClr>
              <a:buFont typeface="Wingdings" pitchFamily="2" charset="2"/>
              <a:buChar char="v"/>
            </a:pPr>
            <a:r>
              <a:rPr lang="en-US" sz="1600" dirty="0" smtClean="0">
                <a:latin typeface="Calibri" pitchFamily="34" charset="0"/>
                <a:cs typeface="Calibri" pitchFamily="34" charset="0"/>
                <a:sym typeface="Wingdings" pitchFamily="2" charset="2"/>
              </a:rPr>
              <a:t>Supports limited aggregations</a:t>
            </a:r>
            <a:endParaRPr lang="en-US" sz="2000" dirty="0" smtClean="0">
              <a:latin typeface="Calibri" pitchFamily="34" charset="0"/>
              <a:cs typeface="Calibri" pitchFamily="34" charset="0"/>
              <a:sym typeface="Wingdings" pitchFamily="2" charset="2"/>
            </a:endParaRPr>
          </a:p>
          <a:p>
            <a:pPr marL="541338" lvl="1" indent="-541338" algn="just">
              <a:lnSpc>
                <a:spcPct val="150000"/>
              </a:lnSpc>
              <a:buClr>
                <a:srgbClr val="00A0D6"/>
              </a:buClr>
              <a:buFont typeface="Wingdings" pitchFamily="2" charset="2"/>
              <a:buChar char="v"/>
            </a:pPr>
            <a:endParaRPr lang="en-US" sz="2000" dirty="0" smtClean="0">
              <a:latin typeface="Calibri" pitchFamily="34" charset="0"/>
              <a:cs typeface="Calibri" pitchFamily="34" charset="0"/>
              <a:sym typeface="Wingdings" pitchFamily="2" charset="2"/>
            </a:endParaRPr>
          </a:p>
          <a:p>
            <a:pPr marL="908704" lvl="2" indent="-541338" algn="just">
              <a:lnSpc>
                <a:spcPct val="150000"/>
              </a:lnSpc>
              <a:buClr>
                <a:srgbClr val="00A0D6"/>
              </a:buClr>
              <a:buFont typeface="Wingdings" pitchFamily="2" charset="2"/>
              <a:buChar char="v"/>
            </a:pPr>
            <a:endParaRPr lang="en-US" sz="1600" dirty="0" smtClean="0">
              <a:latin typeface="Calibri" pitchFamily="34" charset="0"/>
              <a:cs typeface="Calibri" pitchFamily="34" charset="0"/>
              <a:sym typeface="Wingdings" pitchFamily="2" charset="2"/>
            </a:endParaRPr>
          </a:p>
          <a:p>
            <a:pPr marL="541338" lvl="1" indent="-541338" algn="just">
              <a:lnSpc>
                <a:spcPct val="150000"/>
              </a:lnSpc>
              <a:buClr>
                <a:srgbClr val="00A0D6"/>
              </a:buClr>
              <a:buFont typeface="Wingdings" pitchFamily="2" charset="2"/>
              <a:buChar char="v"/>
            </a:pPr>
            <a:endParaRPr lang="en-US" sz="2000" dirty="0" smtClean="0">
              <a:latin typeface="Calibri" pitchFamily="34" charset="0"/>
              <a:cs typeface="Calibri" pitchFamily="34" charset="0"/>
              <a:sym typeface="Wingdings" pitchFamily="2" charset="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Types of Direct Discovery Fields (contd...)</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067351" cy="4643751"/>
          </a:xfrm>
        </p:spPr>
        <p:txBody>
          <a:bodyPr/>
          <a:lstStyle/>
          <a:p>
            <a:pPr marL="541338" lvl="1" indent="-541338" algn="just">
              <a:lnSpc>
                <a:spcPct val="150000"/>
              </a:lnSpc>
              <a:buClr>
                <a:srgbClr val="00A0D6"/>
              </a:buClr>
              <a:buFont typeface="Wingdings" pitchFamily="2" charset="2"/>
              <a:buChar char="v"/>
            </a:pPr>
            <a:r>
              <a:rPr lang="en-US" sz="2000" b="1" u="sng" dirty="0" smtClean="0">
                <a:latin typeface="Calibri" pitchFamily="34" charset="0"/>
                <a:cs typeface="Calibri" pitchFamily="34" charset="0"/>
                <a:sym typeface="Wingdings" pitchFamily="2" charset="2"/>
              </a:rPr>
              <a:t>Detail</a:t>
            </a:r>
          </a:p>
          <a:p>
            <a:pPr marL="908704" lvl="2" indent="-541338" algn="just">
              <a:lnSpc>
                <a:spcPct val="150000"/>
              </a:lnSpc>
              <a:buClr>
                <a:srgbClr val="00A0D6"/>
              </a:buClr>
              <a:buFont typeface="Wingdings" pitchFamily="2" charset="2"/>
              <a:buChar char="v"/>
            </a:pPr>
            <a:r>
              <a:rPr lang="en-US" sz="1600" dirty="0" smtClean="0">
                <a:latin typeface="Calibri" pitchFamily="34" charset="0"/>
                <a:cs typeface="Calibri" pitchFamily="34" charset="0"/>
                <a:sym typeface="Wingdings" pitchFamily="2" charset="2"/>
              </a:rPr>
              <a:t>Used for Direct Discovery feature Drill to Details – showing drill down (detailed) information in a table box</a:t>
            </a:r>
          </a:p>
          <a:p>
            <a:pPr marL="908704" lvl="2" indent="-541338" algn="just">
              <a:lnSpc>
                <a:spcPct val="150000"/>
              </a:lnSpc>
              <a:buClr>
                <a:srgbClr val="00A0D6"/>
              </a:buClr>
              <a:buFont typeface="Wingdings" pitchFamily="2" charset="2"/>
              <a:buChar char="v"/>
            </a:pPr>
            <a:r>
              <a:rPr lang="en-US" sz="1600" dirty="0" smtClean="0">
                <a:latin typeface="Calibri" pitchFamily="34" charset="0"/>
                <a:cs typeface="Calibri" pitchFamily="34" charset="0"/>
                <a:sym typeface="Wingdings" pitchFamily="2" charset="2"/>
              </a:rPr>
              <a:t>Select Query will be generated  and executed in the data source</a:t>
            </a:r>
          </a:p>
          <a:p>
            <a:pPr marL="908704" lvl="2" indent="-541338" algn="just">
              <a:lnSpc>
                <a:spcPct val="150000"/>
              </a:lnSpc>
              <a:buClr>
                <a:srgbClr val="00A0D6"/>
              </a:buClr>
              <a:buFont typeface="Wingdings" pitchFamily="2" charset="2"/>
              <a:buChar char="v"/>
            </a:pPr>
            <a:r>
              <a:rPr lang="en-US" sz="1600" dirty="0" smtClean="0">
                <a:latin typeface="Calibri" pitchFamily="34" charset="0"/>
                <a:cs typeface="Calibri" pitchFamily="34" charset="0"/>
                <a:sym typeface="Wingdings" pitchFamily="2" charset="2"/>
              </a:rPr>
              <a:t>Similar to “Comments” and should not be involved in any calculations</a:t>
            </a:r>
          </a:p>
          <a:p>
            <a:pPr marL="541338" lvl="1" indent="-541338" algn="just">
              <a:lnSpc>
                <a:spcPct val="150000"/>
              </a:lnSpc>
              <a:buClr>
                <a:srgbClr val="00A0D6"/>
              </a:buClr>
              <a:buFont typeface="Wingdings" pitchFamily="2" charset="2"/>
              <a:buChar char="v"/>
            </a:pPr>
            <a:endParaRPr lang="en-US" sz="2000" dirty="0" smtClean="0">
              <a:latin typeface="Calibri" pitchFamily="34" charset="0"/>
              <a:cs typeface="Calibri" pitchFamily="34" charset="0"/>
              <a:sym typeface="Wingdings" pitchFamily="2" charset="2"/>
            </a:endParaRPr>
          </a:p>
          <a:p>
            <a:pPr marL="541338" lvl="1" indent="-541338" algn="just">
              <a:lnSpc>
                <a:spcPct val="150000"/>
              </a:lnSpc>
              <a:buClr>
                <a:srgbClr val="00A0D6"/>
              </a:buClr>
              <a:buFont typeface="Wingdings" pitchFamily="2" charset="2"/>
              <a:buChar char="v"/>
            </a:pPr>
            <a:r>
              <a:rPr lang="en-US" sz="2000" b="1" u="sng" dirty="0" smtClean="0">
                <a:latin typeface="Calibri" pitchFamily="34" charset="0"/>
                <a:cs typeface="Calibri" pitchFamily="34" charset="0"/>
                <a:sym typeface="Wingdings" pitchFamily="2" charset="2"/>
              </a:rPr>
              <a:t>Detach</a:t>
            </a:r>
          </a:p>
          <a:p>
            <a:pPr marL="908704" lvl="2" indent="-541338" algn="just">
              <a:lnSpc>
                <a:spcPct val="150000"/>
              </a:lnSpc>
              <a:buClr>
                <a:srgbClr val="00A0D6"/>
              </a:buClr>
              <a:buFont typeface="Wingdings" pitchFamily="2" charset="2"/>
              <a:buChar char="v"/>
            </a:pPr>
            <a:r>
              <a:rPr lang="en-US" sz="1600" dirty="0" smtClean="0">
                <a:latin typeface="Calibri" pitchFamily="34" charset="0"/>
                <a:cs typeface="Calibri" pitchFamily="34" charset="0"/>
                <a:sym typeface="Wingdings" pitchFamily="2" charset="2"/>
              </a:rPr>
              <a:t>Act like dimension fields except that association queries are not formulated when a detach field is selected in a List Box or Chart</a:t>
            </a:r>
          </a:p>
          <a:p>
            <a:pPr marL="541338" lvl="1" indent="-541338" algn="just">
              <a:lnSpc>
                <a:spcPct val="150000"/>
              </a:lnSpc>
              <a:buClr>
                <a:srgbClr val="00A0D6"/>
              </a:buClr>
              <a:buNone/>
            </a:pPr>
            <a:endParaRPr lang="en-US" sz="2000" dirty="0" smtClean="0">
              <a:latin typeface="Calibri" pitchFamily="34" charset="0"/>
              <a:cs typeface="Calibri" pitchFamily="34" charset="0"/>
              <a:sym typeface="Wingdings" pitchFamily="2" charset="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Aggregations Supported</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067351" cy="4643751"/>
          </a:xfrm>
        </p:spPr>
        <p:txBody>
          <a:bodyPr/>
          <a:lstStyle/>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Sum</a:t>
            </a:r>
          </a:p>
          <a:p>
            <a:pPr marL="541338" lvl="1" indent="-541338" algn="just">
              <a:lnSpc>
                <a:spcPct val="150000"/>
              </a:lnSpc>
              <a:buClr>
                <a:srgbClr val="00A0D6"/>
              </a:buClr>
              <a:buFont typeface="Wingdings" pitchFamily="2" charset="2"/>
              <a:buChar char="v"/>
            </a:pPr>
            <a:r>
              <a:rPr lang="en-US" sz="2000" dirty="0" err="1" smtClean="0">
                <a:latin typeface="Calibri" pitchFamily="34" charset="0"/>
                <a:cs typeface="Calibri" pitchFamily="34" charset="0"/>
                <a:sym typeface="Wingdings" pitchFamily="2" charset="2"/>
              </a:rPr>
              <a:t>Avg</a:t>
            </a:r>
            <a:endParaRPr lang="en-US" sz="2000" dirty="0" smtClean="0">
              <a:latin typeface="Calibri" pitchFamily="34" charset="0"/>
              <a:cs typeface="Calibri" pitchFamily="34" charset="0"/>
              <a:sym typeface="Wingdings" pitchFamily="2" charset="2"/>
            </a:endParaRP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Count</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Min</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sym typeface="Wingdings" pitchFamily="2" charset="2"/>
              </a:rPr>
              <a:t>Max</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heme/theme1.xml><?xml version="1.0" encoding="utf-8"?>
<a:theme xmlns:a="http://schemas.openxmlformats.org/drawingml/2006/main" name="CG PPT template_2013">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G PPT template_2013">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CG PPT template_2013</Template>
  <TotalTime>2888</TotalTime>
  <Words>379</Words>
  <Application>Microsoft Office PowerPoint</Application>
  <PresentationFormat>A4 Paper (210x297 mm)</PresentationFormat>
  <Paragraphs>74</Paragraphs>
  <Slides>14</Slides>
  <Notes>0</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14</vt:i4>
      </vt:variant>
    </vt:vector>
  </HeadingPairs>
  <TitlesOfParts>
    <vt:vector size="20" baseType="lpstr">
      <vt:lpstr>CG PPT template_2013</vt:lpstr>
      <vt:lpstr>Closing slides</vt:lpstr>
      <vt:lpstr>Section break</vt:lpstr>
      <vt:lpstr>1_CG PPT template_2013</vt:lpstr>
      <vt:lpstr>Capgemini template</vt:lpstr>
      <vt:lpstr>think-cell Slide</vt:lpstr>
      <vt:lpstr>QlikView Training </vt:lpstr>
      <vt:lpstr>RECAP</vt:lpstr>
      <vt:lpstr>Day 10</vt:lpstr>
      <vt:lpstr>Session Agenda</vt:lpstr>
      <vt:lpstr>QlikView Direct Discovery</vt:lpstr>
      <vt:lpstr>Benefits</vt:lpstr>
      <vt:lpstr>Types of Direct Discovery Fields</vt:lpstr>
      <vt:lpstr>Types of Direct Discovery Fields (contd...)</vt:lpstr>
      <vt:lpstr>Aggregations Supported</vt:lpstr>
      <vt:lpstr>Database Supported</vt:lpstr>
      <vt:lpstr>QlikView Features Not Supported</vt:lpstr>
      <vt:lpstr>Logging Capabilities</vt:lpstr>
      <vt:lpstr>QlikView Training – Day 10</vt:lpstr>
      <vt:lpstr>PowerPoint Presentation</vt:lpstr>
    </vt:vector>
  </TitlesOfParts>
  <Company>Capgemini India Private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rmansoor</dc:creator>
  <cp:lastModifiedBy>dhajadha</cp:lastModifiedBy>
  <cp:revision>457</cp:revision>
  <dcterms:created xsi:type="dcterms:W3CDTF">2013-09-16T09:55:48Z</dcterms:created>
  <dcterms:modified xsi:type="dcterms:W3CDTF">2017-08-10T13:15:57Z</dcterms:modified>
</cp:coreProperties>
</file>