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slides/slide4.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slideLayouts/slideLayout13.xml" ContentType="application/vnd.openxmlformats-officedocument.presentationml.slideLayout+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tags/tag7.xml" ContentType="application/vnd.openxmlformats-officedocument.presentationml.tags+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slideLayouts/slideLayout14.xml" ContentType="application/vnd.openxmlformats-officedocument.presentationml.slideLayout+xml"/>
  <Override PartName="/ppt/tags/tag66.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tiff" ContentType="image/tiff"/>
  <Default Extension="gif" ContentType="image/gif"/>
  <Override PartName="/ppt/tags/tag33.xml" ContentType="application/vnd.openxmlformats-officedocument.presentationml.tags+xml"/>
  <Override PartName="/ppt/slideLayouts/slideLayout10.xml" ContentType="application/vnd.openxmlformats-officedocument.presentationml.slideLayout+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22"/>
  </p:notesMasterIdLst>
  <p:handoutMasterIdLst>
    <p:handoutMasterId r:id="rId23"/>
  </p:handoutMasterIdLst>
  <p:sldIdLst>
    <p:sldId id="434" r:id="rId6"/>
    <p:sldId id="357" r:id="rId7"/>
    <p:sldId id="380" r:id="rId8"/>
    <p:sldId id="433" r:id="rId9"/>
    <p:sldId id="435" r:id="rId10"/>
    <p:sldId id="381" r:id="rId11"/>
    <p:sldId id="429" r:id="rId12"/>
    <p:sldId id="432" r:id="rId13"/>
    <p:sldId id="382" r:id="rId14"/>
    <p:sldId id="427" r:id="rId15"/>
    <p:sldId id="428" r:id="rId16"/>
    <p:sldId id="383" r:id="rId17"/>
    <p:sldId id="431" r:id="rId18"/>
    <p:sldId id="430" r:id="rId19"/>
    <p:sldId id="425" r:id="rId20"/>
    <p:sldId id="373" r:id="rId21"/>
  </p:sldIdLst>
  <p:sldSz cx="9906000" cy="6858000" type="A4"/>
  <p:notesSz cx="6797675" cy="9874250"/>
  <p:custDataLst>
    <p:tags r:id="rId2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p:scale>
          <a:sx n="100" d="100"/>
          <a:sy n="100" d="100"/>
        </p:scale>
        <p:origin x="-1644" y="-720"/>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48" d="100"/>
          <a:sy n="48" d="100"/>
        </p:scale>
        <p:origin x="-2940" y="-120"/>
      </p:cViewPr>
      <p:guideLst>
        <p:guide orient="horz" pos="3110"/>
        <p:guide pos="2141"/>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2/20/2017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14.vml"/><Relationship Id="rId5" Type="http://schemas.openxmlformats.org/officeDocument/2006/relationships/oleObject" Target="../embeddings/oleObject14.bin"/><Relationship Id="rId4"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4.xml"/><Relationship Id="rId1" Type="http://schemas.openxmlformats.org/officeDocument/2006/relationships/vmlDrawing" Target="../drawings/vmlDrawing16.v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5.png"/><Relationship Id="rId2" Type="http://schemas.openxmlformats.org/officeDocument/2006/relationships/tags" Target="../tags/tag66.xml"/><Relationship Id="rId1" Type="http://schemas.openxmlformats.org/officeDocument/2006/relationships/vmlDrawing" Target="../drawings/vmlDrawing18.vml"/><Relationship Id="rId6" Type="http://schemas.openxmlformats.org/officeDocument/2006/relationships/tags" Target="../tags/tag70.xml"/><Relationship Id="rId11" Type="http://schemas.openxmlformats.org/officeDocument/2006/relationships/image" Target="../media/image4.emf"/><Relationship Id="rId5" Type="http://schemas.openxmlformats.org/officeDocument/2006/relationships/tags" Target="../tags/tag69.xml"/><Relationship Id="rId10" Type="http://schemas.openxmlformats.org/officeDocument/2006/relationships/oleObject" Target="../embeddings/oleObject18.bin"/><Relationship Id="rId4" Type="http://schemas.openxmlformats.org/officeDocument/2006/relationships/tags" Target="../tags/tag68.xml"/><Relationship Id="rId9" Type="http://schemas.openxmlformats.org/officeDocument/2006/relationships/image" Target="../media/image15.jpeg"/></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2.xml"/><Relationship Id="rId1" Type="http://schemas.openxmlformats.org/officeDocument/2006/relationships/vmlDrawing" Target="../drawings/vmlDrawing19.vml"/><Relationship Id="rId4" Type="http://schemas.openxmlformats.org/officeDocument/2006/relationships/oleObject" Target="../embeddings/oleObject19.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oleObject" Target="../embeddings/oleObject3.bin"/><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3.xml"/><Relationship Id="rId7" Type="http://schemas.openxmlformats.org/officeDocument/2006/relationships/oleObject" Target="../embeddings/oleObject8.bin"/><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slideMaster" Target="../slideMasters/slideMaster2.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image" Target="../media/image5.png"/><Relationship Id="rId2" Type="http://schemas.openxmlformats.org/officeDocument/2006/relationships/tags" Target="../tags/tag46.xml"/><Relationship Id="rId1" Type="http://schemas.openxmlformats.org/officeDocument/2006/relationships/vmlDrawing" Target="../drawings/vmlDrawing12.vml"/><Relationship Id="rId6" Type="http://schemas.openxmlformats.org/officeDocument/2006/relationships/tags" Target="../tags/tag50.xml"/><Relationship Id="rId11" Type="http://schemas.openxmlformats.org/officeDocument/2006/relationships/image" Target="../media/image4.emf"/><Relationship Id="rId5" Type="http://schemas.openxmlformats.org/officeDocument/2006/relationships/tags" Target="../tags/tag49.xml"/><Relationship Id="rId10" Type="http://schemas.openxmlformats.org/officeDocument/2006/relationships/oleObject" Target="../embeddings/oleObject12.bin"/><Relationship Id="rId4" Type="http://schemas.openxmlformats.org/officeDocument/2006/relationships/tags" Target="../tags/tag48.xml"/><Relationship Id="rId9"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oleObject" Target="../embeddings/oleObject13.bin"/><Relationship Id="rId2" Type="http://schemas.openxmlformats.org/officeDocument/2006/relationships/tags" Target="../tags/tag52.xml"/><Relationship Id="rId1" Type="http://schemas.openxmlformats.org/officeDocument/2006/relationships/vmlDrawing" Target="../drawings/vmlDrawing13.vml"/><Relationship Id="rId6" Type="http://schemas.openxmlformats.org/officeDocument/2006/relationships/image" Target="../media/image6.jpeg"/><Relationship Id="rId5" Type="http://schemas.openxmlformats.org/officeDocument/2006/relationships/slideMaster" Target="../slideMasters/slideMaster4.xml"/><Relationship Id="rId4" Type="http://schemas.openxmlformats.org/officeDocument/2006/relationships/tags" Target="../tags/tag5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5974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6077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9"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63842"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6486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7"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576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872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image" Target="../media/image8.png"/><Relationship Id="rId26" Type="http://schemas.openxmlformats.org/officeDocument/2006/relationships/image" Target="../media/image12.gif"/><Relationship Id="rId3" Type="http://schemas.openxmlformats.org/officeDocument/2006/relationships/vmlDrawing" Target="../drawings/vmlDrawing7.vml"/><Relationship Id="rId21" Type="http://schemas.openxmlformats.org/officeDocument/2006/relationships/hyperlink" Target="http://www.twitter.com/capgemini" TargetMode="Externa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2.xml"/><Relationship Id="rId16" Type="http://schemas.openxmlformats.org/officeDocument/2006/relationships/image" Target="../media/image4.emf"/><Relationship Id="rId20"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image" Target="../media/image11.png"/><Relationship Id="rId5" Type="http://schemas.openxmlformats.org/officeDocument/2006/relationships/tags" Target="../tags/tag23.xml"/><Relationship Id="rId15" Type="http://schemas.openxmlformats.org/officeDocument/2006/relationships/image" Target="../media/image7.tiff"/><Relationship Id="rId23" Type="http://schemas.openxmlformats.org/officeDocument/2006/relationships/hyperlink" Target="http://www.youtube.com/capgemini" TargetMode="External"/><Relationship Id="rId10" Type="http://schemas.openxmlformats.org/officeDocument/2006/relationships/tags" Target="../tags/tag28.xml"/><Relationship Id="rId19" Type="http://schemas.openxmlformats.org/officeDocument/2006/relationships/hyperlink" Target="http://www.linkedin.com/company/capgemini" TargetMode="Externa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oleObject" Target="../embeddings/oleObject7.bin"/><Relationship Id="rId22"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9.vml"/><Relationship Id="rId2" Type="http://schemas.openxmlformats.org/officeDocument/2006/relationships/theme" Target="../theme/theme3.xml"/><Relationship Id="rId1" Type="http://schemas.openxmlformats.org/officeDocument/2006/relationships/slideLayout" Target="../slideLayouts/slideLayout7.xml"/><Relationship Id="rId4" Type="http://schemas.openxmlformats.org/officeDocument/2006/relationships/oleObject" Target="../embeddings/oleObject9.bin"/></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3" Type="http://schemas.openxmlformats.org/officeDocument/2006/relationships/slideLayout" Target="../slideLayouts/slideLayout10.xml"/><Relationship Id="rId7" Type="http://schemas.openxmlformats.org/officeDocument/2006/relationships/vmlDrawing" Target="../drawings/vmlDrawing11.vml"/><Relationship Id="rId12" Type="http://schemas.openxmlformats.org/officeDocument/2006/relationships/tags" Target="../tags/tag42.xml"/><Relationship Id="rId17" Type="http://schemas.openxmlformats.org/officeDocument/2006/relationships/image" Target="../media/image2.png"/><Relationship Id="rId2" Type="http://schemas.openxmlformats.org/officeDocument/2006/relationships/slideLayout" Target="../slideLayouts/slideLayout9.xml"/><Relationship Id="rId16" Type="http://schemas.openxmlformats.org/officeDocument/2006/relationships/oleObject" Target="../embeddings/oleObject11.bin"/><Relationship Id="rId1" Type="http://schemas.openxmlformats.org/officeDocument/2006/relationships/slideLayout" Target="../slideLayouts/slideLayout8.xml"/><Relationship Id="rId6" Type="http://schemas.openxmlformats.org/officeDocument/2006/relationships/theme" Target="../theme/theme4.xml"/><Relationship Id="rId11" Type="http://schemas.openxmlformats.org/officeDocument/2006/relationships/tags" Target="../tags/tag41.xml"/><Relationship Id="rId5" Type="http://schemas.openxmlformats.org/officeDocument/2006/relationships/slideLayout" Target="../slideLayouts/slideLayout12.xml"/><Relationship Id="rId15" Type="http://schemas.openxmlformats.org/officeDocument/2006/relationships/tags" Target="../tags/tag45.xml"/><Relationship Id="rId10" Type="http://schemas.openxmlformats.org/officeDocument/2006/relationships/tags" Target="../tags/tag40.xml"/><Relationship Id="rId4" Type="http://schemas.openxmlformats.org/officeDocument/2006/relationships/slideLayout" Target="../slideLayouts/slideLayout11.xml"/><Relationship Id="rId9" Type="http://schemas.openxmlformats.org/officeDocument/2006/relationships/tags" Target="../tags/tag39.xml"/><Relationship Id="rId14" Type="http://schemas.openxmlformats.org/officeDocument/2006/relationships/tags" Target="../tags/tag44.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3" Type="http://schemas.openxmlformats.org/officeDocument/2006/relationships/slideLayout" Target="../slideLayouts/slideLayout15.xml"/><Relationship Id="rId7" Type="http://schemas.openxmlformats.org/officeDocument/2006/relationships/tags" Target="../tags/tag59.xml"/><Relationship Id="rId12" Type="http://schemas.openxmlformats.org/officeDocument/2006/relationships/tags" Target="../tags/tag6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vmlDrawing" Target="../drawings/vmlDrawing17.vml"/><Relationship Id="rId15" Type="http://schemas.openxmlformats.org/officeDocument/2006/relationships/image" Target="../media/image2.png"/><Relationship Id="rId10" Type="http://schemas.openxmlformats.org/officeDocument/2006/relationships/tags" Target="../tags/tag62.xml"/><Relationship Id="rId4" Type="http://schemas.openxmlformats.org/officeDocument/2006/relationships/theme" Target="../theme/theme5.xml"/><Relationship Id="rId9" Type="http://schemas.openxmlformats.org/officeDocument/2006/relationships/tags" Target="../tags/tag61.xml"/><Relationship Id="rId14" Type="http://schemas.openxmlformats.org/officeDocument/2006/relationships/oleObject" Target="../embeddings/oleObject17.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16" imgW="360" imgH="360" progId="">
              <p:embed/>
            </p:oleObj>
          </a:graphicData>
        </a:graphic>
      </p:graphicFrame>
      <p:sp>
        <p:nvSpPr>
          <p:cNvPr id="2" name="Title Placeholder 1"/>
          <p:cNvSpPr>
            <a:spLocks noGrp="1"/>
          </p:cNvSpPr>
          <p:nvPr>
            <p:ph type="title"/>
            <p:custDataLst>
              <p:tags r:id="rId8"/>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1"/>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2"/>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3"/>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5"/>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4" imgW="360" imgH="360" progId="">
              <p:embed/>
            </p:oleObj>
          </a:graphicData>
        </a:graphic>
      </p:graphicFrame>
      <p:sp>
        <p:nvSpPr>
          <p:cNvPr id="357" name="Rectangle 7"/>
          <p:cNvSpPr/>
          <p:nvPr>
            <p:custDataLst>
              <p:tags r:id="rId4"/>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5"/>
            </p:custDataLst>
          </p:nvPr>
        </p:nvPicPr>
        <p:blipFill>
          <a:blip r:embed="rId15"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6"/>
            </p:custDataLst>
          </p:nvPr>
        </p:nvPicPr>
        <p:blipFill>
          <a:blip r:embed="rId16" cstate="email"/>
          <a:srcRect/>
          <a:stretch>
            <a:fillRect/>
          </a:stretch>
        </p:blipFill>
        <p:spPr bwMode="auto">
          <a:xfrm>
            <a:off x="5491631" y="1173628"/>
            <a:ext cx="3645293" cy="290298"/>
          </a:xfrm>
          <a:prstGeom prst="rect">
            <a:avLst/>
          </a:prstGeom>
          <a:noFill/>
        </p:spPr>
      </p:pic>
      <p:sp>
        <p:nvSpPr>
          <p:cNvPr id="13" name="Rectangle 12"/>
          <p:cNvSpPr/>
          <p:nvPr>
            <p:custDataLst>
              <p:tags r:id="rId7"/>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9242223" y="5932547"/>
            <a:ext cx="281313"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4"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57"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56674" name="think-cell Slide" r:id="rId16" imgW="360" imgH="360" progId="">
              <p:embed/>
            </p:oleObj>
          </a:graphicData>
        </a:graphic>
      </p:graphicFrame>
      <p:sp>
        <p:nvSpPr>
          <p:cNvPr id="2" name="Title Placeholder 1"/>
          <p:cNvSpPr>
            <a:spLocks noGrp="1"/>
          </p:cNvSpPr>
          <p:nvPr>
            <p:ph type="title"/>
            <p:custDataLst>
              <p:tags r:id="rId8"/>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1"/>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2"/>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3"/>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5"/>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62818" name="think-cell Slide" r:id="rId14" imgW="360" imgH="360" progId="">
              <p:embed/>
            </p:oleObj>
          </a:graphicData>
        </a:graphic>
      </p:graphicFrame>
      <p:sp>
        <p:nvSpPr>
          <p:cNvPr id="2" name="Title Placeholder 1"/>
          <p:cNvSpPr>
            <a:spLocks noGrp="1"/>
          </p:cNvSpPr>
          <p:nvPr>
            <p:ph type="title"/>
            <p:custDataLst>
              <p:tags r:id="rId6"/>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7"/>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8"/>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9"/>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0"/>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1"/>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2"/>
            </p:custDataLst>
          </p:nvPr>
        </p:nvPicPr>
        <p:blipFill>
          <a:blip r:embed="rId15"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3"/>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 y="2290166"/>
            <a:ext cx="4419600" cy="1283614"/>
          </a:xfrm>
        </p:spPr>
        <p:txBody>
          <a:bodyPr/>
          <a:lstStyle/>
          <a:p>
            <a:r>
              <a:rPr lang="sv-SE" b="1" u="sng" dirty="0" smtClean="0">
                <a:latin typeface="Calibri" pitchFamily="34" charset="0"/>
                <a:cs typeface="Calibri" pitchFamily="34" charset="0"/>
              </a:rPr>
              <a:t>QlikSense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1" y="2933700"/>
            <a:ext cx="3764279" cy="967740"/>
          </a:xfrm>
        </p:spPr>
        <p:txBody>
          <a:bodyPr/>
          <a:lstStyle/>
          <a:p>
            <a:r>
              <a:rPr lang="en-US" b="1" dirty="0" smtClean="0">
                <a:latin typeface="Calibri" pitchFamily="34" charset="0"/>
                <a:cs typeface="Calibri" pitchFamily="34" charset="0"/>
              </a:rPr>
              <a:t>I&amp;D India – QlikSense </a:t>
            </a:r>
            <a:r>
              <a:rPr lang="en-US" b="1" dirty="0" smtClean="0"/>
              <a:t>CoE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latin typeface="Calibri" pitchFamily="34" charset="0"/>
                <a:cs typeface="Calibri" pitchFamily="34" charset="0"/>
              </a:rPr>
              <a:t>Understanding Dimensions and Measures</a:t>
            </a:r>
            <a:endParaRPr lang="en-US" dirty="0">
              <a:latin typeface="Calibri" pitchFamily="34" charset="0"/>
              <a:cs typeface="Calibri" pitchFamily="34" charset="0"/>
            </a:endParaRPr>
          </a:p>
        </p:txBody>
      </p:sp>
      <p:sp>
        <p:nvSpPr>
          <p:cNvPr id="9" name="TextBox 8"/>
          <p:cNvSpPr txBox="1"/>
          <p:nvPr/>
        </p:nvSpPr>
        <p:spPr>
          <a:xfrm>
            <a:off x="209550" y="1571625"/>
            <a:ext cx="3352800" cy="307777"/>
          </a:xfrm>
          <a:prstGeom prst="rect">
            <a:avLst/>
          </a:prstGeom>
          <a:noFill/>
        </p:spPr>
        <p:txBody>
          <a:bodyPr wrap="square" rtlCol="0">
            <a:spAutoFit/>
          </a:bodyPr>
          <a:lstStyle/>
          <a:p>
            <a:endParaRPr lang="en-US" sz="1400" dirty="0" err="1" smtClean="0">
              <a:solidFill>
                <a:schemeClr val="tx2">
                  <a:lumMod val="50000"/>
                </a:schemeClr>
              </a:solidFill>
            </a:endParaRPr>
          </a:p>
        </p:txBody>
      </p:sp>
      <p:pic>
        <p:nvPicPr>
          <p:cNvPr id="166915" name="Picture 3"/>
          <p:cNvPicPr>
            <a:picLocks noChangeAspect="1" noChangeArrowheads="1"/>
          </p:cNvPicPr>
          <p:nvPr/>
        </p:nvPicPr>
        <p:blipFill>
          <a:blip r:embed="rId2" cstate="print"/>
          <a:srcRect/>
          <a:stretch>
            <a:fillRect/>
          </a:stretch>
        </p:blipFill>
        <p:spPr bwMode="auto">
          <a:xfrm>
            <a:off x="4185622" y="1670473"/>
            <a:ext cx="4882177" cy="1939502"/>
          </a:xfrm>
          <a:prstGeom prst="rect">
            <a:avLst/>
          </a:prstGeom>
          <a:noFill/>
          <a:ln w="9525">
            <a:noFill/>
            <a:miter lim="800000"/>
            <a:headEnd/>
            <a:tailEnd/>
          </a:ln>
        </p:spPr>
      </p:pic>
      <p:pic>
        <p:nvPicPr>
          <p:cNvPr id="166916" name="Picture 4"/>
          <p:cNvPicPr>
            <a:picLocks noChangeAspect="1" noChangeArrowheads="1"/>
          </p:cNvPicPr>
          <p:nvPr/>
        </p:nvPicPr>
        <p:blipFill>
          <a:blip r:embed="rId3" cstate="print"/>
          <a:srcRect/>
          <a:stretch>
            <a:fillRect/>
          </a:stretch>
        </p:blipFill>
        <p:spPr bwMode="auto">
          <a:xfrm>
            <a:off x="4185622" y="3899135"/>
            <a:ext cx="4882178" cy="2025415"/>
          </a:xfrm>
          <a:prstGeom prst="rect">
            <a:avLst/>
          </a:prstGeom>
          <a:noFill/>
          <a:ln w="9525">
            <a:noFill/>
            <a:miter lim="800000"/>
            <a:headEnd/>
            <a:tailEnd/>
          </a:ln>
        </p:spPr>
      </p:pic>
      <p:sp>
        <p:nvSpPr>
          <p:cNvPr id="11" name="Rectangle 10"/>
          <p:cNvSpPr/>
          <p:nvPr/>
        </p:nvSpPr>
        <p:spPr>
          <a:xfrm>
            <a:off x="209550" y="1540848"/>
            <a:ext cx="3695700" cy="1200329"/>
          </a:xfrm>
          <a:prstGeom prst="rect">
            <a:avLst/>
          </a:prstGeom>
        </p:spPr>
        <p:txBody>
          <a:bodyPr wrap="square">
            <a:spAutoFit/>
          </a:bodyPr>
          <a:lstStyle/>
          <a:p>
            <a:pPr marL="166189" indent="-166189" defTabSz="914342">
              <a:buClr>
                <a:schemeClr val="accent5"/>
              </a:buClr>
              <a:buFont typeface="Wingdings" pitchFamily="2" charset="2"/>
              <a:buChar char="§"/>
            </a:pPr>
            <a:r>
              <a:rPr lang="en-US" sz="1200" dirty="0" smtClean="0">
                <a:solidFill>
                  <a:schemeClr val="tx2">
                    <a:lumMod val="50000"/>
                  </a:schemeClr>
                </a:solidFill>
              </a:rPr>
              <a:t>To create the visualization first we need to understand the data.</a:t>
            </a:r>
          </a:p>
          <a:p>
            <a:pPr marL="166189" indent="-166189" defTabSz="914342">
              <a:buClr>
                <a:schemeClr val="accent5"/>
              </a:buClr>
              <a:buFont typeface="Wingdings" pitchFamily="2" charset="2"/>
              <a:buChar char="§"/>
            </a:pPr>
            <a:endParaRPr lang="en-US" sz="1200" dirty="0" smtClean="0">
              <a:solidFill>
                <a:schemeClr val="tx2">
                  <a:lumMod val="50000"/>
                </a:schemeClr>
              </a:solidFill>
            </a:endParaRPr>
          </a:p>
          <a:p>
            <a:pPr marL="166189" indent="-166189" defTabSz="914342">
              <a:buClr>
                <a:schemeClr val="accent5"/>
              </a:buClr>
              <a:buFont typeface="Wingdings" pitchFamily="2" charset="2"/>
              <a:buChar char="§"/>
            </a:pPr>
            <a:r>
              <a:rPr lang="en-US" sz="1200" dirty="0" smtClean="0">
                <a:solidFill>
                  <a:schemeClr val="tx2">
                    <a:lumMod val="50000"/>
                  </a:schemeClr>
                </a:solidFill>
              </a:rPr>
              <a:t>Understanding how your data to be classified will help to determine which chart type is best suited for  representing your data.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Visualizations Preview</a:t>
            </a:r>
            <a:endParaRPr lang="en-US" dirty="0">
              <a:latin typeface="Calibri" pitchFamily="34" charset="0"/>
              <a:cs typeface="Calibri" pitchFamily="34" charset="0"/>
            </a:endParaRPr>
          </a:p>
        </p:txBody>
      </p:sp>
      <p:sp>
        <p:nvSpPr>
          <p:cNvPr id="9" name="TextBox 8"/>
          <p:cNvSpPr txBox="1"/>
          <p:nvPr/>
        </p:nvSpPr>
        <p:spPr>
          <a:xfrm>
            <a:off x="209550" y="1571625"/>
            <a:ext cx="3352800" cy="307777"/>
          </a:xfrm>
          <a:prstGeom prst="rect">
            <a:avLst/>
          </a:prstGeom>
          <a:noFill/>
        </p:spPr>
        <p:txBody>
          <a:bodyPr wrap="square" rtlCol="0">
            <a:spAutoFit/>
          </a:bodyPr>
          <a:lstStyle/>
          <a:p>
            <a:endParaRPr lang="en-US" sz="1400" dirty="0" err="1" smtClean="0">
              <a:solidFill>
                <a:schemeClr val="tx2">
                  <a:lumMod val="50000"/>
                </a:schemeClr>
              </a:solidFill>
            </a:endParaRPr>
          </a:p>
        </p:txBody>
      </p:sp>
      <p:sp>
        <p:nvSpPr>
          <p:cNvPr id="8" name="Content Placeholder 7"/>
          <p:cNvSpPr>
            <a:spLocks noGrp="1"/>
          </p:cNvSpPr>
          <p:nvPr>
            <p:ph idx="1"/>
          </p:nvPr>
        </p:nvSpPr>
        <p:spPr/>
        <p:txBody>
          <a:bodyPr/>
          <a:lstStyle/>
          <a:p>
            <a:endParaRPr lang="en-US" dirty="0"/>
          </a:p>
        </p:txBody>
      </p:sp>
      <p:pic>
        <p:nvPicPr>
          <p:cNvPr id="167938" name="Picture 2"/>
          <p:cNvPicPr>
            <a:picLocks noChangeAspect="1" noChangeArrowheads="1"/>
          </p:cNvPicPr>
          <p:nvPr/>
        </p:nvPicPr>
        <p:blipFill>
          <a:blip r:embed="rId2" cstate="print"/>
          <a:srcRect/>
          <a:stretch>
            <a:fillRect/>
          </a:stretch>
        </p:blipFill>
        <p:spPr bwMode="auto">
          <a:xfrm>
            <a:off x="209550" y="1002135"/>
            <a:ext cx="9029701" cy="5351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QlikSense App Navigation</a:t>
            </a:r>
            <a:endParaRPr lang="en-US" dirty="0">
              <a:latin typeface="Calibri" pitchFamily="34" charset="0"/>
              <a:cs typeface="Calibri" pitchFamily="34" charset="0"/>
            </a:endParaRPr>
          </a:p>
        </p:txBody>
      </p:sp>
      <p:pic>
        <p:nvPicPr>
          <p:cNvPr id="169987" name="Picture 3"/>
          <p:cNvPicPr>
            <a:picLocks noChangeAspect="1" noChangeArrowheads="1"/>
          </p:cNvPicPr>
          <p:nvPr/>
        </p:nvPicPr>
        <p:blipFill>
          <a:blip r:embed="rId2" cstate="print"/>
          <a:srcRect/>
          <a:stretch>
            <a:fillRect/>
          </a:stretch>
        </p:blipFill>
        <p:spPr bwMode="auto">
          <a:xfrm>
            <a:off x="708545" y="1494765"/>
            <a:ext cx="8749779" cy="45440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Create a Simple App</a:t>
            </a:r>
            <a:endParaRPr lang="en-US" dirty="0">
              <a:latin typeface="Calibri" pitchFamily="34" charset="0"/>
              <a:cs typeface="Calibri" pitchFamily="34" charset="0"/>
            </a:endParaRPr>
          </a:p>
        </p:txBody>
      </p:sp>
      <p:pic>
        <p:nvPicPr>
          <p:cNvPr id="169988" name="Picture 4"/>
          <p:cNvPicPr>
            <a:picLocks noGrp="1" noChangeAspect="1" noChangeArrowheads="1"/>
          </p:cNvPicPr>
          <p:nvPr>
            <p:ph idx="1"/>
          </p:nvPr>
        </p:nvPicPr>
        <p:blipFill>
          <a:blip r:embed="rId2" cstate="print"/>
          <a:srcRect/>
          <a:stretch>
            <a:fillRect/>
          </a:stretch>
        </p:blipFill>
        <p:spPr bwMode="auto">
          <a:xfrm>
            <a:off x="738538" y="1314450"/>
            <a:ext cx="8691211" cy="48291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Select Data</a:t>
            </a:r>
            <a:endParaRPr lang="en-US" dirty="0">
              <a:latin typeface="Calibri" pitchFamily="34" charset="0"/>
              <a:cs typeface="Calibri" pitchFamily="34" charset="0"/>
            </a:endParaRPr>
          </a:p>
        </p:txBody>
      </p:sp>
      <p:pic>
        <p:nvPicPr>
          <p:cNvPr id="169986" name="Picture 2"/>
          <p:cNvPicPr>
            <a:picLocks noGrp="1" noChangeAspect="1" noChangeArrowheads="1"/>
          </p:cNvPicPr>
          <p:nvPr>
            <p:ph idx="1"/>
          </p:nvPr>
        </p:nvPicPr>
        <p:blipFill>
          <a:blip r:embed="rId2" cstate="print"/>
          <a:srcRect/>
          <a:stretch>
            <a:fillRect/>
          </a:stretch>
        </p:blipFill>
        <p:spPr bwMode="auto">
          <a:xfrm>
            <a:off x="285751" y="2990850"/>
            <a:ext cx="4577814" cy="3333749"/>
          </a:xfrm>
          <a:prstGeom prst="rect">
            <a:avLst/>
          </a:prstGeom>
          <a:noFill/>
          <a:ln w="9525">
            <a:noFill/>
            <a:miter lim="800000"/>
            <a:headEnd/>
            <a:tailEnd/>
          </a:ln>
        </p:spPr>
      </p:pic>
      <p:pic>
        <p:nvPicPr>
          <p:cNvPr id="171010" name="Picture 2"/>
          <p:cNvPicPr>
            <a:picLocks noChangeAspect="1" noChangeArrowheads="1"/>
          </p:cNvPicPr>
          <p:nvPr/>
        </p:nvPicPr>
        <p:blipFill>
          <a:blip r:embed="rId3" cstate="print"/>
          <a:srcRect/>
          <a:stretch>
            <a:fillRect/>
          </a:stretch>
        </p:blipFill>
        <p:spPr bwMode="auto">
          <a:xfrm>
            <a:off x="5079130" y="1495424"/>
            <a:ext cx="4364924" cy="4410075"/>
          </a:xfrm>
          <a:prstGeom prst="rect">
            <a:avLst/>
          </a:prstGeom>
          <a:noFill/>
          <a:ln w="9525">
            <a:noFill/>
            <a:miter lim="800000"/>
            <a:headEnd/>
            <a:tailEnd/>
          </a:ln>
        </p:spPr>
      </p:pic>
      <p:sp>
        <p:nvSpPr>
          <p:cNvPr id="5" name="Rectangle 4"/>
          <p:cNvSpPr/>
          <p:nvPr/>
        </p:nvSpPr>
        <p:spPr>
          <a:xfrm>
            <a:off x="126130" y="1536171"/>
            <a:ext cx="4953000" cy="646331"/>
          </a:xfrm>
          <a:prstGeom prst="rect">
            <a:avLst/>
          </a:prstGeom>
        </p:spPr>
        <p:txBody>
          <a:bodyPr wrap="square">
            <a:spAutoFit/>
          </a:bodyPr>
          <a:lstStyle/>
          <a:p>
            <a:pPr marL="166189" indent="-166189" defTabSz="914342">
              <a:buClr>
                <a:schemeClr val="accent5"/>
              </a:buClr>
              <a:buFont typeface="Wingdings" pitchFamily="2" charset="2"/>
              <a:buChar char="§"/>
            </a:pPr>
            <a:r>
              <a:rPr lang="en-US" sz="1200" dirty="0" smtClean="0">
                <a:solidFill>
                  <a:schemeClr val="tx2">
                    <a:lumMod val="50000"/>
                  </a:schemeClr>
                </a:solidFill>
              </a:rPr>
              <a:t>Understand the associative selection model</a:t>
            </a:r>
          </a:p>
          <a:p>
            <a:pPr marL="166189" indent="-166189" defTabSz="914342">
              <a:buClr>
                <a:schemeClr val="accent5"/>
              </a:buClr>
              <a:buFont typeface="Wingdings" pitchFamily="2" charset="2"/>
              <a:buChar char="§"/>
            </a:pPr>
            <a:r>
              <a:rPr lang="en-US" sz="1200" dirty="0" smtClean="0">
                <a:solidFill>
                  <a:schemeClr val="tx2">
                    <a:lumMod val="50000"/>
                  </a:schemeClr>
                </a:solidFill>
              </a:rPr>
              <a:t>Know how to select data in visualizations</a:t>
            </a:r>
          </a:p>
          <a:p>
            <a:pPr marL="166189" indent="-166189" defTabSz="914342">
              <a:buClr>
                <a:schemeClr val="accent5"/>
              </a:buClr>
              <a:buFont typeface="Wingdings" pitchFamily="2" charset="2"/>
              <a:buChar char="§"/>
            </a:pPr>
            <a:r>
              <a:rPr lang="en-US" sz="1200" dirty="0" smtClean="0">
                <a:solidFill>
                  <a:schemeClr val="tx2">
                    <a:lumMod val="50000"/>
                  </a:schemeClr>
                </a:solidFill>
              </a:rPr>
              <a:t>Appreciate the value of the selections bar and selections tool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latin typeface="Calibri" pitchFamily="34" charset="0"/>
                <a:cs typeface="Calibri" pitchFamily="34" charset="0"/>
              </a:rPr>
              <a:t> </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defTabSz="914342">
              <a:defRPr/>
            </a:pPr>
            <a:r>
              <a:rPr lang="sv-SE" u="sng" smtClean="0">
                <a:latin typeface="Calibri" pitchFamily="34" charset="0"/>
                <a:cs typeface="Calibri" pitchFamily="34" charset="0"/>
              </a:rPr>
              <a:t>Session </a:t>
            </a:r>
            <a:r>
              <a:rPr lang="sv-SE" u="sng" dirty="0" smtClean="0">
                <a:latin typeface="Calibri" pitchFamily="34" charset="0"/>
                <a:cs typeface="Calibri" pitchFamily="34" charset="0"/>
              </a:rPr>
              <a:t>01</a:t>
            </a:r>
            <a:endParaRPr lang="sv-SE" sz="6000" dirty="0" smtClean="0">
              <a:latin typeface="Calibri" pitchFamily="34" charset="0"/>
              <a:cs typeface="Calibri" pitchFamily="34" charset="0"/>
            </a:endParaRPr>
          </a:p>
        </p:txBody>
      </p:sp>
      <p:sp>
        <p:nvSpPr>
          <p:cNvPr id="16" name="Rectangle 9"/>
          <p:cNvSpPr txBox="1">
            <a:spLocks noChangeArrowheads="1"/>
          </p:cNvSpPr>
          <p:nvPr/>
        </p:nvSpPr>
        <p:spPr>
          <a:xfrm>
            <a:off x="1165241" y="2667000"/>
            <a:ext cx="7493000" cy="1066800"/>
          </a:xfrm>
          <a:prstGeom prst="rect">
            <a:avLst/>
          </a:prstGeom>
        </p:spPr>
        <p:txBody>
          <a:bodyPr vert="horz" lIns="297529" tIns="33059" rIns="165294" bIns="33059" rtlCol="0" anchor="ctr">
            <a:normAutofit/>
          </a:bodyPr>
          <a:lstStyle/>
          <a:p>
            <a:pPr marL="0" marR="0" lvl="0" indent="0" algn="ctr" defTabSz="914342" rtl="0" eaLnBrk="1" fontAlgn="auto" latinLnBrk="0" hangingPunct="1">
              <a:lnSpc>
                <a:spcPct val="100000"/>
              </a:lnSpc>
              <a:spcBef>
                <a:spcPct val="0"/>
              </a:spcBef>
              <a:spcAft>
                <a:spcPts val="0"/>
              </a:spcAft>
              <a:buClrTx/>
              <a:buSzTx/>
              <a:buFontTx/>
              <a:buNone/>
              <a:tabLst/>
              <a:defRPr/>
            </a:pPr>
            <a:endParaRPr kumimoji="0" lang="sv-SE" sz="54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sz="3200" dirty="0" smtClean="0">
                <a:latin typeface="Calibri" pitchFamily="34" charset="0"/>
                <a:cs typeface="Calibri" pitchFamily="34" charset="0"/>
              </a:rPr>
              <a:t>Session Agenda</a:t>
            </a:r>
            <a:endParaRPr lang="en-US" sz="3200"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285750" indent="-285750">
              <a:lnSpc>
                <a:spcPct val="150000"/>
              </a:lnSpc>
              <a:buFont typeface="Wingdings" pitchFamily="2" charset="2"/>
              <a:buChar char="v"/>
            </a:pPr>
            <a:r>
              <a:rPr lang="en-US" sz="2000" dirty="0" smtClean="0"/>
              <a:t>Introduction to QlikSense</a:t>
            </a:r>
          </a:p>
          <a:p>
            <a:pPr marL="285750" lvl="0" indent="-285750">
              <a:lnSpc>
                <a:spcPct val="150000"/>
              </a:lnSpc>
              <a:buFont typeface="Wingdings" pitchFamily="2" charset="2"/>
              <a:buChar char="v"/>
            </a:pPr>
            <a:r>
              <a:rPr lang="en-US" sz="2000" dirty="0" smtClean="0"/>
              <a:t>Why Analytics? </a:t>
            </a:r>
          </a:p>
          <a:p>
            <a:pPr marL="285750" lvl="0" indent="-285750">
              <a:lnSpc>
                <a:spcPct val="150000"/>
              </a:lnSpc>
              <a:buFont typeface="Wingdings" pitchFamily="2" charset="2"/>
              <a:buChar char="v"/>
            </a:pPr>
            <a:r>
              <a:rPr lang="en-US" sz="2000" dirty="0" smtClean="0"/>
              <a:t>Understanding Signal and Noise </a:t>
            </a:r>
          </a:p>
          <a:p>
            <a:pPr marL="285750" lvl="0" indent="-285750">
              <a:lnSpc>
                <a:spcPct val="150000"/>
              </a:lnSpc>
              <a:buFont typeface="Wingdings" pitchFamily="2" charset="2"/>
              <a:buChar char="v"/>
            </a:pPr>
            <a:r>
              <a:rPr lang="en-US" sz="2000" dirty="0" smtClean="0"/>
              <a:t>Understanding Data </a:t>
            </a:r>
          </a:p>
          <a:p>
            <a:pPr marL="285750" lvl="0" indent="-285750">
              <a:lnSpc>
                <a:spcPct val="150000"/>
              </a:lnSpc>
              <a:buFont typeface="Wingdings" pitchFamily="2" charset="2"/>
              <a:buChar char="v"/>
            </a:pPr>
            <a:endParaRPr lang="en-US" sz="2000"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Introduction to QlikSense</a:t>
            </a:r>
          </a:p>
        </p:txBody>
      </p:sp>
      <p:sp>
        <p:nvSpPr>
          <p:cNvPr id="4" name="Content Placeholder 3"/>
          <p:cNvSpPr>
            <a:spLocks noGrp="1"/>
          </p:cNvSpPr>
          <p:nvPr>
            <p:ph idx="1"/>
          </p:nvPr>
        </p:nvSpPr>
        <p:spPr>
          <a:xfrm>
            <a:off x="190500" y="1551915"/>
            <a:ext cx="3752850" cy="2600985"/>
          </a:xfrm>
        </p:spPr>
        <p:txBody>
          <a:bodyPr/>
          <a:lstStyle/>
          <a:p>
            <a:r>
              <a:rPr lang="en-US" sz="1200" dirty="0" smtClean="0"/>
              <a:t>Qlik Sense is a platform for data analysis. With Qlik Sense you can analyze data and make data discoveries on your own. You can share knowledge and analyze data in groups and across organizations. Qlik Sense lets you ask and answer your own questions and follow your own paths to insight. Qlik Sense enables you and your colleagues to reach decisions collaboratively.</a:t>
            </a:r>
          </a:p>
          <a:p>
            <a:endParaRPr lang="en-US" sz="1200" dirty="0" smtClean="0"/>
          </a:p>
          <a:p>
            <a:r>
              <a:rPr lang="en-US" sz="1200" dirty="0" smtClean="0"/>
              <a:t>Next-generation self-service Data visualization application.</a:t>
            </a:r>
          </a:p>
          <a:p>
            <a:endParaRPr lang="en-US" sz="1200" dirty="0" smtClean="0"/>
          </a:p>
          <a:p>
            <a:r>
              <a:rPr lang="en-US" sz="1200" dirty="0" smtClean="0"/>
              <a:t>Empowers everyone to create interactive visualizations using their intuition.</a:t>
            </a:r>
            <a:endParaRPr lang="en-US" sz="1200" dirty="0"/>
          </a:p>
        </p:txBody>
      </p:sp>
      <p:pic>
        <p:nvPicPr>
          <p:cNvPr id="173060" name="Picture 4"/>
          <p:cNvPicPr>
            <a:picLocks noChangeAspect="1" noChangeArrowheads="1"/>
          </p:cNvPicPr>
          <p:nvPr/>
        </p:nvPicPr>
        <p:blipFill>
          <a:blip r:embed="rId2" cstate="print"/>
          <a:srcRect/>
          <a:stretch>
            <a:fillRect/>
          </a:stretch>
        </p:blipFill>
        <p:spPr bwMode="auto">
          <a:xfrm>
            <a:off x="3943350" y="1162049"/>
            <a:ext cx="5767388" cy="446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1" y="152400"/>
            <a:ext cx="9905999" cy="1002135"/>
          </a:xfrm>
          <a:prstGeom prst="rect">
            <a:avLst/>
          </a:prstGeom>
        </p:spPr>
        <p:txBody>
          <a:bodyPr vert="horz" lIns="297529" tIns="33059" rIns="165294" bIns="33059" rtlCol="0" anchor="ctr">
            <a:noAutofit/>
          </a:bodyPr>
          <a:lstStyle/>
          <a:p>
            <a:pPr marL="285750" marR="0" lvl="0" indent="-285750" algn="r" defTabSz="914342" rtl="0" eaLnBrk="1" fontAlgn="auto" latinLnBrk="0" hangingPunct="1">
              <a:lnSpc>
                <a:spcPct val="15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j-lt"/>
                <a:ea typeface="+mj-ea"/>
                <a:cs typeface="+mj-cs"/>
              </a:rPr>
              <a:t>Introduction to QlikSense</a:t>
            </a:r>
            <a:endParaRPr kumimoji="0" lang="en-U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65890" name="Picture 2"/>
          <p:cNvPicPr>
            <a:picLocks noChangeAspect="1" noChangeArrowheads="1"/>
          </p:cNvPicPr>
          <p:nvPr/>
        </p:nvPicPr>
        <p:blipFill>
          <a:blip r:embed="rId2" cstate="print"/>
          <a:srcRect/>
          <a:stretch>
            <a:fillRect/>
          </a:stretch>
        </p:blipFill>
        <p:spPr bwMode="auto">
          <a:xfrm>
            <a:off x="308401" y="1438275"/>
            <a:ext cx="9178499" cy="481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rgbClr val="998C85">
                    <a:lumMod val="50000"/>
                  </a:srgbClr>
                </a:solidFill>
                <a:ea typeface="+mn-ea"/>
                <a:cs typeface="+mn-cs"/>
              </a:rPr>
              <a:t>Why Analytics?</a:t>
            </a:r>
            <a:endParaRPr lang="en-US" dirty="0">
              <a:latin typeface="Calibri" pitchFamily="34" charset="0"/>
              <a:cs typeface="Calibri" pitchFamily="34" charset="0"/>
            </a:endParaRPr>
          </a:p>
        </p:txBody>
      </p:sp>
      <p:sp>
        <p:nvSpPr>
          <p:cNvPr id="5" name="Oval Callout 4"/>
          <p:cNvSpPr/>
          <p:nvPr/>
        </p:nvSpPr>
        <p:spPr>
          <a:xfrm>
            <a:off x="5915024" y="1238252"/>
            <a:ext cx="1924051" cy="1238248"/>
          </a:xfrm>
          <a:prstGeom prst="wedgeEllipseCallout">
            <a:avLst>
              <a:gd name="adj1" fmla="val -45709"/>
              <a:gd name="adj2" fmla="val 76200"/>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rPr>
              <a:t>Using Data and Information to make informed decisions</a:t>
            </a:r>
          </a:p>
        </p:txBody>
      </p:sp>
      <p:sp>
        <p:nvSpPr>
          <p:cNvPr id="6" name="Rectangle 5"/>
          <p:cNvSpPr/>
          <p:nvPr/>
        </p:nvSpPr>
        <p:spPr>
          <a:xfrm>
            <a:off x="171450" y="1484293"/>
            <a:ext cx="5219700" cy="830997"/>
          </a:xfrm>
          <a:prstGeom prst="rect">
            <a:avLst/>
          </a:prstGeom>
        </p:spPr>
        <p:txBody>
          <a:bodyPr wrap="square">
            <a:spAutoFit/>
          </a:bodyPr>
          <a:lstStyle/>
          <a:p>
            <a:pPr marL="166189" indent="-166189" defTabSz="914342">
              <a:buClr>
                <a:schemeClr val="accent5"/>
              </a:buClr>
              <a:buFont typeface="Wingdings" pitchFamily="2" charset="2"/>
              <a:buChar char="§"/>
            </a:pPr>
            <a:r>
              <a:rPr lang="en-US" sz="1200" dirty="0" smtClean="0">
                <a:solidFill>
                  <a:schemeClr val="tx2">
                    <a:lumMod val="50000"/>
                  </a:schemeClr>
                </a:solidFill>
              </a:rPr>
              <a:t>To measure and track your results across time</a:t>
            </a:r>
          </a:p>
          <a:p>
            <a:pPr marL="166189" indent="-166189" defTabSz="914342">
              <a:buClr>
                <a:schemeClr val="accent5"/>
              </a:buClr>
              <a:buFont typeface="Wingdings" pitchFamily="2" charset="2"/>
              <a:buChar char="§"/>
            </a:pPr>
            <a:r>
              <a:rPr lang="en-US" sz="1200" dirty="0" smtClean="0">
                <a:solidFill>
                  <a:schemeClr val="tx2">
                    <a:lumMod val="50000"/>
                  </a:schemeClr>
                </a:solidFill>
              </a:rPr>
              <a:t>To understand your visitors, leads, prospect</a:t>
            </a:r>
          </a:p>
          <a:p>
            <a:pPr marL="166189" indent="-166189" defTabSz="914342">
              <a:buClr>
                <a:schemeClr val="accent5"/>
              </a:buClr>
              <a:buFont typeface="Wingdings" pitchFamily="2" charset="2"/>
              <a:buChar char="§"/>
            </a:pPr>
            <a:r>
              <a:rPr lang="en-US" sz="1200" dirty="0" smtClean="0">
                <a:solidFill>
                  <a:schemeClr val="tx2">
                    <a:lumMod val="50000"/>
                  </a:schemeClr>
                </a:solidFill>
              </a:rPr>
              <a:t>To understand, track and improve the mechanisms used to convert your first visitor into a valuable customers.</a:t>
            </a:r>
          </a:p>
        </p:txBody>
      </p:sp>
      <p:sp>
        <p:nvSpPr>
          <p:cNvPr id="8" name="Content Placeholder 7"/>
          <p:cNvSpPr>
            <a:spLocks noGrp="1"/>
          </p:cNvSpPr>
          <p:nvPr>
            <p:ph idx="1"/>
          </p:nvPr>
        </p:nvSpPr>
        <p:spPr>
          <a:xfrm>
            <a:off x="171450" y="2838450"/>
            <a:ext cx="9277350" cy="3185766"/>
          </a:xfrm>
        </p:spPr>
        <p:txBody>
          <a:bodyPr/>
          <a:lstStyle/>
          <a:p>
            <a:endParaRPr lang="en-US" sz="1100" dirty="0" smtClean="0"/>
          </a:p>
          <a:p>
            <a:pPr algn="ctr"/>
            <a:endParaRPr lang="en-US" dirty="0" smtClean="0"/>
          </a:p>
          <a:p>
            <a:r>
              <a:rPr lang="en-US" dirty="0" smtClean="0"/>
              <a:t>  </a:t>
            </a:r>
          </a:p>
          <a:p>
            <a:endParaRPr lang="en-US" dirty="0"/>
          </a:p>
        </p:txBody>
      </p:sp>
      <p:pic>
        <p:nvPicPr>
          <p:cNvPr id="9" name="Picture 8"/>
          <p:cNvPicPr/>
          <p:nvPr/>
        </p:nvPicPr>
        <p:blipFill>
          <a:blip r:embed="rId2" cstate="print"/>
          <a:srcRect/>
          <a:stretch>
            <a:fillRect/>
          </a:stretch>
        </p:blipFill>
        <p:spPr bwMode="auto">
          <a:xfrm>
            <a:off x="4686300" y="3019425"/>
            <a:ext cx="4781550" cy="3119089"/>
          </a:xfrm>
          <a:prstGeom prst="rect">
            <a:avLst/>
          </a:prstGeom>
          <a:noFill/>
          <a:ln w="9525">
            <a:noFill/>
            <a:miter lim="800000"/>
            <a:headEnd/>
            <a:tailEnd/>
          </a:ln>
        </p:spPr>
      </p:pic>
      <p:pic>
        <p:nvPicPr>
          <p:cNvPr id="10" name="Picture 9"/>
          <p:cNvPicPr/>
          <p:nvPr/>
        </p:nvPicPr>
        <p:blipFill>
          <a:blip r:embed="rId3" cstate="print"/>
          <a:srcRect/>
          <a:stretch>
            <a:fillRect/>
          </a:stretch>
        </p:blipFill>
        <p:spPr bwMode="auto">
          <a:xfrm>
            <a:off x="640912" y="2838450"/>
            <a:ext cx="4045387" cy="33000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rgbClr val="998C85">
                    <a:lumMod val="50000"/>
                  </a:srgbClr>
                </a:solidFill>
                <a:ea typeface="+mn-ea"/>
                <a:cs typeface="+mn-cs"/>
              </a:rPr>
              <a:t>Signal and Noise</a:t>
            </a:r>
            <a:endParaRPr lang="en-US" dirty="0">
              <a:latin typeface="Calibri" pitchFamily="34" charset="0"/>
              <a:cs typeface="Calibri" pitchFamily="34" charset="0"/>
            </a:endParaRPr>
          </a:p>
        </p:txBody>
      </p:sp>
      <p:sp>
        <p:nvSpPr>
          <p:cNvPr id="6" name="Rectangle 5"/>
          <p:cNvSpPr/>
          <p:nvPr/>
        </p:nvSpPr>
        <p:spPr>
          <a:xfrm>
            <a:off x="171450" y="1484293"/>
            <a:ext cx="4810124" cy="954107"/>
          </a:xfrm>
          <a:prstGeom prst="rect">
            <a:avLst/>
          </a:prstGeom>
        </p:spPr>
        <p:txBody>
          <a:bodyPr wrap="square">
            <a:spAutoFit/>
          </a:bodyPr>
          <a:lstStyle/>
          <a:p>
            <a:pPr>
              <a:buFont typeface="Wingdings" pitchFamily="2" charset="2"/>
              <a:buChar char="§"/>
            </a:pPr>
            <a:r>
              <a:rPr lang="en-US" sz="1400" dirty="0" smtClean="0"/>
              <a:t>To measure and track your results across time</a:t>
            </a:r>
          </a:p>
          <a:p>
            <a:pPr>
              <a:buFont typeface="Wingdings" pitchFamily="2" charset="2"/>
              <a:buChar char="§"/>
            </a:pPr>
            <a:r>
              <a:rPr lang="en-US" sz="1400" dirty="0" smtClean="0"/>
              <a:t>To understand your visitors, leads, prospect</a:t>
            </a:r>
          </a:p>
          <a:p>
            <a:pPr>
              <a:buFont typeface="Wingdings" pitchFamily="2" charset="2"/>
              <a:buChar char="§"/>
            </a:pPr>
            <a:r>
              <a:rPr lang="en-US" sz="1400" dirty="0" smtClean="0"/>
              <a:t>To understand, track and improve the mechanisms used to convert your first visitor into a valuable customers.</a:t>
            </a:r>
          </a:p>
        </p:txBody>
      </p:sp>
      <p:sp>
        <p:nvSpPr>
          <p:cNvPr id="8" name="Content Placeholder 7"/>
          <p:cNvSpPr>
            <a:spLocks noGrp="1"/>
          </p:cNvSpPr>
          <p:nvPr>
            <p:ph idx="1"/>
          </p:nvPr>
        </p:nvSpPr>
        <p:spPr>
          <a:xfrm>
            <a:off x="171451" y="1484293"/>
            <a:ext cx="8296274" cy="4654223"/>
          </a:xfrm>
        </p:spPr>
        <p:txBody>
          <a:bodyPr/>
          <a:lstStyle/>
          <a:p>
            <a:endParaRPr lang="en-US" dirty="0"/>
          </a:p>
        </p:txBody>
      </p:sp>
      <p:pic>
        <p:nvPicPr>
          <p:cNvPr id="168962" name="Picture 2"/>
          <p:cNvPicPr>
            <a:picLocks noChangeAspect="1" noChangeArrowheads="1"/>
          </p:cNvPicPr>
          <p:nvPr/>
        </p:nvPicPr>
        <p:blipFill>
          <a:blip r:embed="rId2" cstate="print"/>
          <a:srcRect/>
          <a:stretch>
            <a:fillRect/>
          </a:stretch>
        </p:blipFill>
        <p:spPr bwMode="auto">
          <a:xfrm>
            <a:off x="171449" y="1295400"/>
            <a:ext cx="9391651" cy="4843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rgbClr val="998C85">
                    <a:lumMod val="50000"/>
                  </a:srgbClr>
                </a:solidFill>
                <a:ea typeface="+mn-ea"/>
                <a:cs typeface="+mn-cs"/>
              </a:rPr>
              <a:t>Understanding Data?</a:t>
            </a:r>
            <a:endParaRPr lang="en-US" dirty="0">
              <a:latin typeface="Calibri" pitchFamily="34" charset="0"/>
              <a:cs typeface="Calibri" pitchFamily="34" charset="0"/>
            </a:endParaRPr>
          </a:p>
        </p:txBody>
      </p:sp>
      <p:pic>
        <p:nvPicPr>
          <p:cNvPr id="172034" name="Picture 2"/>
          <p:cNvPicPr>
            <a:picLocks noChangeAspect="1" noChangeArrowheads="1"/>
          </p:cNvPicPr>
          <p:nvPr/>
        </p:nvPicPr>
        <p:blipFill>
          <a:blip r:embed="rId2" cstate="print"/>
          <a:srcRect/>
          <a:stretch>
            <a:fillRect/>
          </a:stretch>
        </p:blipFill>
        <p:spPr bwMode="auto">
          <a:xfrm>
            <a:off x="4806315" y="1243014"/>
            <a:ext cx="4528185" cy="2413103"/>
          </a:xfrm>
          <a:prstGeom prst="rect">
            <a:avLst/>
          </a:prstGeom>
          <a:noFill/>
          <a:ln w="9525">
            <a:noFill/>
            <a:miter lim="800000"/>
            <a:headEnd/>
            <a:tailEnd/>
          </a:ln>
        </p:spPr>
      </p:pic>
      <p:sp>
        <p:nvSpPr>
          <p:cNvPr id="7" name="Rectangle 6"/>
          <p:cNvSpPr/>
          <p:nvPr/>
        </p:nvSpPr>
        <p:spPr>
          <a:xfrm>
            <a:off x="133350" y="1483177"/>
            <a:ext cx="4838700" cy="1200329"/>
          </a:xfrm>
          <a:prstGeom prst="rect">
            <a:avLst/>
          </a:prstGeom>
        </p:spPr>
        <p:txBody>
          <a:bodyPr wrap="square">
            <a:spAutoFit/>
          </a:bodyPr>
          <a:lstStyle/>
          <a:p>
            <a:pPr marL="166189" indent="-166189" defTabSz="914342">
              <a:buClr>
                <a:schemeClr val="accent5"/>
              </a:buClr>
              <a:buFont typeface="Wingdings" pitchFamily="2" charset="2"/>
              <a:buChar char="§"/>
            </a:pPr>
            <a:r>
              <a:rPr lang="en-US" sz="1200" dirty="0" smtClean="0">
                <a:solidFill>
                  <a:schemeClr val="tx2">
                    <a:lumMod val="50000"/>
                  </a:schemeClr>
                </a:solidFill>
              </a:rPr>
              <a:t>Gain an understanding of data</a:t>
            </a:r>
            <a:br>
              <a:rPr lang="en-US" sz="1200" dirty="0" smtClean="0">
                <a:solidFill>
                  <a:schemeClr val="tx2">
                    <a:lumMod val="50000"/>
                  </a:schemeClr>
                </a:solidFill>
              </a:rPr>
            </a:br>
            <a:endParaRPr lang="en-US" sz="1200" dirty="0" smtClean="0">
              <a:solidFill>
                <a:schemeClr val="tx2">
                  <a:lumMod val="50000"/>
                </a:schemeClr>
              </a:solidFill>
            </a:endParaRPr>
          </a:p>
          <a:p>
            <a:pPr marL="166189" indent="-166189" defTabSz="914342">
              <a:buClr>
                <a:schemeClr val="accent5"/>
              </a:buClr>
              <a:buFont typeface="Wingdings" pitchFamily="2" charset="2"/>
              <a:buChar char="§"/>
            </a:pPr>
            <a:r>
              <a:rPr lang="en-US" sz="1200" dirty="0" smtClean="0">
                <a:solidFill>
                  <a:schemeClr val="tx2">
                    <a:lumMod val="50000"/>
                  </a:schemeClr>
                </a:solidFill>
              </a:rPr>
              <a:t>Learn about different types and attributes of data</a:t>
            </a:r>
            <a:br>
              <a:rPr lang="en-US" sz="1200" dirty="0" smtClean="0">
                <a:solidFill>
                  <a:schemeClr val="tx2">
                    <a:lumMod val="50000"/>
                  </a:schemeClr>
                </a:solidFill>
              </a:rPr>
            </a:br>
            <a:endParaRPr lang="en-US" sz="1200" dirty="0" smtClean="0">
              <a:solidFill>
                <a:schemeClr val="tx2">
                  <a:lumMod val="50000"/>
                </a:schemeClr>
              </a:solidFill>
            </a:endParaRPr>
          </a:p>
          <a:p>
            <a:pPr marL="166189" indent="-166189" defTabSz="914342">
              <a:buClr>
                <a:schemeClr val="accent5"/>
              </a:buClr>
              <a:buFont typeface="Wingdings" pitchFamily="2" charset="2"/>
              <a:buChar char="§"/>
            </a:pPr>
            <a:r>
              <a:rPr lang="en-US" sz="1200" dirty="0" smtClean="0">
                <a:solidFill>
                  <a:schemeClr val="tx2">
                    <a:lumMod val="50000"/>
                  </a:schemeClr>
                </a:solidFill>
              </a:rPr>
              <a:t>Understand why learning about data is important in the world of analytics today</a:t>
            </a:r>
          </a:p>
        </p:txBody>
      </p:sp>
      <p:pic>
        <p:nvPicPr>
          <p:cNvPr id="11" name="Picture 5"/>
          <p:cNvPicPr>
            <a:picLocks noChangeAspect="1" noChangeArrowheads="1"/>
          </p:cNvPicPr>
          <p:nvPr/>
        </p:nvPicPr>
        <p:blipFill>
          <a:blip r:embed="rId3" cstate="print"/>
          <a:srcRect/>
          <a:stretch>
            <a:fillRect/>
          </a:stretch>
        </p:blipFill>
        <p:spPr bwMode="auto">
          <a:xfrm>
            <a:off x="4791075" y="3713982"/>
            <a:ext cx="1257300" cy="233305"/>
          </a:xfrm>
          <a:prstGeom prst="rect">
            <a:avLst/>
          </a:prstGeom>
          <a:noFill/>
          <a:ln w="9525">
            <a:noFill/>
            <a:miter lim="800000"/>
            <a:headEnd/>
            <a:tailEnd/>
          </a:ln>
        </p:spPr>
      </p:pic>
      <p:pic>
        <p:nvPicPr>
          <p:cNvPr id="14" name="Picture 5"/>
          <p:cNvPicPr>
            <a:picLocks noChangeAspect="1" noChangeArrowheads="1"/>
          </p:cNvPicPr>
          <p:nvPr/>
        </p:nvPicPr>
        <p:blipFill>
          <a:blip r:embed="rId3" cstate="print"/>
          <a:srcRect/>
          <a:stretch>
            <a:fillRect/>
          </a:stretch>
        </p:blipFill>
        <p:spPr bwMode="auto">
          <a:xfrm>
            <a:off x="390525" y="3309554"/>
            <a:ext cx="1257300" cy="404428"/>
          </a:xfrm>
          <a:prstGeom prst="rect">
            <a:avLst/>
          </a:prstGeom>
          <a:noFill/>
          <a:ln w="9525">
            <a:noFill/>
            <a:miter lim="800000"/>
            <a:headEnd/>
            <a:tailEnd/>
          </a:ln>
        </p:spPr>
      </p:pic>
      <p:pic>
        <p:nvPicPr>
          <p:cNvPr id="165891" name="Picture 3"/>
          <p:cNvPicPr>
            <a:picLocks noChangeAspect="1" noChangeArrowheads="1"/>
          </p:cNvPicPr>
          <p:nvPr/>
        </p:nvPicPr>
        <p:blipFill>
          <a:blip r:embed="rId4" cstate="print"/>
          <a:srcRect/>
          <a:stretch>
            <a:fillRect/>
          </a:stretch>
        </p:blipFill>
        <p:spPr bwMode="auto">
          <a:xfrm>
            <a:off x="400050" y="3656117"/>
            <a:ext cx="4391025" cy="2229565"/>
          </a:xfrm>
          <a:prstGeom prst="rect">
            <a:avLst/>
          </a:prstGeom>
          <a:noFill/>
          <a:ln w="9525">
            <a:noFill/>
            <a:miter lim="800000"/>
            <a:headEnd/>
            <a:tailEnd/>
          </a:ln>
        </p:spPr>
      </p:pic>
      <p:pic>
        <p:nvPicPr>
          <p:cNvPr id="165892" name="Picture 4"/>
          <p:cNvPicPr>
            <a:picLocks noChangeAspect="1" noChangeArrowheads="1"/>
          </p:cNvPicPr>
          <p:nvPr/>
        </p:nvPicPr>
        <p:blipFill>
          <a:blip r:embed="rId5" cstate="print"/>
          <a:srcRect/>
          <a:stretch>
            <a:fillRect/>
          </a:stretch>
        </p:blipFill>
        <p:spPr bwMode="auto">
          <a:xfrm>
            <a:off x="4899660" y="3713982"/>
            <a:ext cx="4419600" cy="217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Foundations of Building Visualizations</a:t>
            </a:r>
            <a:endParaRPr lang="en-US" dirty="0">
              <a:latin typeface="Calibri" pitchFamily="34" charset="0"/>
              <a:cs typeface="Calibri" pitchFamily="34" charset="0"/>
            </a:endParaRPr>
          </a:p>
        </p:txBody>
      </p:sp>
      <p:pic>
        <p:nvPicPr>
          <p:cNvPr id="165890" name="Picture 2"/>
          <p:cNvPicPr>
            <a:picLocks noGrp="1" noChangeAspect="1" noChangeArrowheads="1"/>
          </p:cNvPicPr>
          <p:nvPr>
            <p:ph idx="1"/>
          </p:nvPr>
        </p:nvPicPr>
        <p:blipFill>
          <a:blip r:embed="rId2" cstate="print"/>
          <a:srcRect/>
          <a:stretch>
            <a:fillRect/>
          </a:stretch>
        </p:blipFill>
        <p:spPr bwMode="auto">
          <a:xfrm>
            <a:off x="4818594" y="1247182"/>
            <a:ext cx="4721646" cy="29666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p:cNvSpPr/>
          <p:nvPr/>
        </p:nvSpPr>
        <p:spPr>
          <a:xfrm>
            <a:off x="219075" y="1447620"/>
            <a:ext cx="4400550" cy="3231654"/>
          </a:xfrm>
          <a:prstGeom prst="rect">
            <a:avLst/>
          </a:prstGeom>
        </p:spPr>
        <p:txBody>
          <a:bodyPr wrap="square">
            <a:spAutoFit/>
          </a:bodyPr>
          <a:lstStyle/>
          <a:p>
            <a:pPr marL="166189" indent="-166189" defTabSz="914342">
              <a:buClr>
                <a:schemeClr val="accent5"/>
              </a:buClr>
              <a:buFont typeface="Wingdings" pitchFamily="2" charset="2"/>
              <a:buChar char="§"/>
            </a:pPr>
            <a:endParaRPr lang="en-US" sz="1200" dirty="0" smtClean="0">
              <a:solidFill>
                <a:schemeClr val="tx2">
                  <a:lumMod val="50000"/>
                </a:schemeClr>
              </a:solidFill>
            </a:endParaRPr>
          </a:p>
          <a:p>
            <a:pPr marL="166189" indent="-166189" defTabSz="914342">
              <a:buClr>
                <a:schemeClr val="accent5"/>
              </a:buClr>
              <a:buFont typeface="Wingdings" pitchFamily="2" charset="2"/>
              <a:buChar char="§"/>
            </a:pPr>
            <a:r>
              <a:rPr lang="en-US" sz="1200" dirty="0" smtClean="0">
                <a:solidFill>
                  <a:schemeClr val="tx2">
                    <a:lumMod val="50000"/>
                  </a:schemeClr>
                </a:solidFill>
              </a:rPr>
              <a:t>Data visualization is the presentation of data in a pictorial or graphical format. It enables decision makers to see analytics presented visually, so they can grasp difficult concepts or identify new patterns. With interactive visualization, you can take the concept a step further by using technology to drill down into charts and graphs for more detail, interactively changing what data you see and how it’s processed.</a:t>
            </a:r>
          </a:p>
          <a:p>
            <a:pPr marL="166189" indent="-166189" defTabSz="914342">
              <a:buClr>
                <a:schemeClr val="accent5"/>
              </a:buClr>
              <a:buFont typeface="Wingdings" pitchFamily="2" charset="2"/>
              <a:buChar char="§"/>
            </a:pPr>
            <a:endParaRPr lang="en-US" sz="1200" dirty="0" smtClean="0">
              <a:solidFill>
                <a:schemeClr val="tx2">
                  <a:lumMod val="50000"/>
                </a:schemeClr>
              </a:solidFill>
            </a:endParaRPr>
          </a:p>
          <a:p>
            <a:pPr marL="166189" indent="-166189" defTabSz="914342">
              <a:buClr>
                <a:schemeClr val="accent5"/>
              </a:buClr>
              <a:buFont typeface="Wingdings" pitchFamily="2" charset="2"/>
              <a:buChar char="§"/>
            </a:pPr>
            <a:r>
              <a:rPr lang="en-US" sz="1200" dirty="0" smtClean="0">
                <a:solidFill>
                  <a:schemeClr val="tx2">
                    <a:lumMod val="50000"/>
                  </a:schemeClr>
                </a:solidFill>
              </a:rPr>
              <a:t>Visualization should serve a clear purpose and not over around the user with unnecessary details.</a:t>
            </a:r>
          </a:p>
          <a:p>
            <a:pPr marL="166189" indent="-166189" defTabSz="914342">
              <a:buClr>
                <a:schemeClr val="accent5"/>
              </a:buClr>
              <a:buFont typeface="Wingdings" pitchFamily="2" charset="2"/>
              <a:buChar char="§"/>
            </a:pPr>
            <a:endParaRPr lang="en-US" sz="1200" dirty="0" smtClean="0">
              <a:solidFill>
                <a:schemeClr val="tx2">
                  <a:lumMod val="50000"/>
                </a:schemeClr>
              </a:solidFill>
            </a:endParaRPr>
          </a:p>
          <a:p>
            <a:pPr marL="166189" indent="-166189" defTabSz="914342">
              <a:buClr>
                <a:schemeClr val="accent5"/>
              </a:buClr>
              <a:buFont typeface="Wingdings" pitchFamily="2" charset="2"/>
              <a:buChar char="§"/>
            </a:pPr>
            <a:r>
              <a:rPr lang="en-US" sz="1200" dirty="0" smtClean="0">
                <a:solidFill>
                  <a:schemeClr val="tx2">
                    <a:lumMod val="50000"/>
                  </a:schemeClr>
                </a:solidFill>
              </a:rPr>
              <a:t>If possible visualization should be designed to encourage the user to compare its various elements ,so as to give inside meaning behind of the data.</a:t>
            </a:r>
          </a:p>
          <a:p>
            <a:pPr marL="166189" indent="-166189" defTabSz="914342">
              <a:buClr>
                <a:schemeClr val="accent5"/>
              </a:buClr>
              <a:buFont typeface="Wingdings" pitchFamily="2" charset="2"/>
              <a:buChar char="§"/>
            </a:pPr>
            <a:endParaRPr lang="en-US" sz="1200" dirty="0" smtClean="0">
              <a:solidFill>
                <a:schemeClr val="tx2">
                  <a:lumMod val="50000"/>
                </a:schemeClr>
              </a:solidFill>
            </a:endParaRPr>
          </a:p>
        </p:txBody>
      </p:sp>
      <p:pic>
        <p:nvPicPr>
          <p:cNvPr id="166914" name="Picture 2"/>
          <p:cNvPicPr>
            <a:picLocks noChangeAspect="1" noChangeArrowheads="1"/>
          </p:cNvPicPr>
          <p:nvPr/>
        </p:nvPicPr>
        <p:blipFill>
          <a:blip r:embed="rId3" cstate="print"/>
          <a:srcRect/>
          <a:stretch>
            <a:fillRect/>
          </a:stretch>
        </p:blipFill>
        <p:spPr bwMode="auto">
          <a:xfrm>
            <a:off x="4818594" y="4381500"/>
            <a:ext cx="4599726" cy="1918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12374</TotalTime>
  <Words>317</Words>
  <Application>Microsoft Office PowerPoint</Application>
  <PresentationFormat>A4 Paper (210x297 mm)</PresentationFormat>
  <Paragraphs>54</Paragraphs>
  <Slides>16</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16</vt:i4>
      </vt:variant>
    </vt:vector>
  </HeadingPairs>
  <TitlesOfParts>
    <vt:vector size="22" baseType="lpstr">
      <vt:lpstr>CG PPT template_2013</vt:lpstr>
      <vt:lpstr>Closing slides</vt:lpstr>
      <vt:lpstr>Section break</vt:lpstr>
      <vt:lpstr>1_CG PPT template_2013</vt:lpstr>
      <vt:lpstr>Capgemini template</vt:lpstr>
      <vt:lpstr>think-cell Slide</vt:lpstr>
      <vt:lpstr>QlikSense Training </vt:lpstr>
      <vt:lpstr>Session 01</vt:lpstr>
      <vt:lpstr>Session Agenda</vt:lpstr>
      <vt:lpstr>Introduction to QlikSense</vt:lpstr>
      <vt:lpstr>Slide 5</vt:lpstr>
      <vt:lpstr>Why Analytics?</vt:lpstr>
      <vt:lpstr>Signal and Noise</vt:lpstr>
      <vt:lpstr>Understanding Data?</vt:lpstr>
      <vt:lpstr>Foundations of Building Visualizations</vt:lpstr>
      <vt:lpstr>Understanding Dimensions and Measures</vt:lpstr>
      <vt:lpstr>Visualizations Preview</vt:lpstr>
      <vt:lpstr>QlikSense App Navigation</vt:lpstr>
      <vt:lpstr>Create a Simple App</vt:lpstr>
      <vt:lpstr>Select Data</vt:lpstr>
      <vt:lpstr> </vt:lpstr>
      <vt:lpstr>Slide 16</vt:lpstr>
    </vt:vector>
  </TitlesOfParts>
  <Company>Capgemini India Private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Siddharth</cp:lastModifiedBy>
  <cp:revision>762</cp:revision>
  <dcterms:created xsi:type="dcterms:W3CDTF">2013-09-16T09:55:48Z</dcterms:created>
  <dcterms:modified xsi:type="dcterms:W3CDTF">2017-02-20T08:24:02Z</dcterms:modified>
</cp:coreProperties>
</file>