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slideLayouts/slideLayout14.xml" ContentType="application/vnd.openxmlformats-officedocument.presentationml.slideLayout+xml"/>
  <Override PartName="/ppt/tags/tag66.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33.xml" ContentType="application/vnd.openxmlformats-officedocument.presentationml.tags+xml"/>
  <Override PartName="/ppt/slideLayouts/slideLayout10.xml" ContentType="application/vnd.openxmlformats-officedocument.presentationml.slideLayou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slideLayouts/slideLayout15.xml" ContentType="application/vnd.openxmlformats-officedocument.presentationml.slideLayout+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slideLayouts/slideLayout16.xml" ContentType="application/vnd.openxmlformats-officedocument.presentationml.slideLayout+xml"/>
  <Override PartName="/ppt/tags/tag7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43"/>
  </p:notesMasterIdLst>
  <p:handoutMasterIdLst>
    <p:handoutMasterId r:id="rId44"/>
  </p:handoutMasterIdLst>
  <p:sldIdLst>
    <p:sldId id="472" r:id="rId6"/>
    <p:sldId id="357" r:id="rId7"/>
    <p:sldId id="380" r:id="rId8"/>
    <p:sldId id="433" r:id="rId9"/>
    <p:sldId id="435" r:id="rId10"/>
    <p:sldId id="434" r:id="rId11"/>
    <p:sldId id="432" r:id="rId12"/>
    <p:sldId id="429" r:id="rId13"/>
    <p:sldId id="381" r:id="rId14"/>
    <p:sldId id="436" r:id="rId15"/>
    <p:sldId id="437" r:id="rId16"/>
    <p:sldId id="457" r:id="rId17"/>
    <p:sldId id="458" r:id="rId18"/>
    <p:sldId id="459" r:id="rId19"/>
    <p:sldId id="438" r:id="rId20"/>
    <p:sldId id="439" r:id="rId21"/>
    <p:sldId id="440" r:id="rId22"/>
    <p:sldId id="441" r:id="rId23"/>
    <p:sldId id="442" r:id="rId24"/>
    <p:sldId id="443" r:id="rId25"/>
    <p:sldId id="444" r:id="rId26"/>
    <p:sldId id="448" r:id="rId27"/>
    <p:sldId id="449" r:id="rId28"/>
    <p:sldId id="451" r:id="rId29"/>
    <p:sldId id="460" r:id="rId30"/>
    <p:sldId id="461" r:id="rId31"/>
    <p:sldId id="462" r:id="rId32"/>
    <p:sldId id="463" r:id="rId33"/>
    <p:sldId id="464" r:id="rId34"/>
    <p:sldId id="473" r:id="rId35"/>
    <p:sldId id="465" r:id="rId36"/>
    <p:sldId id="466" r:id="rId37"/>
    <p:sldId id="467" r:id="rId38"/>
    <p:sldId id="469" r:id="rId39"/>
    <p:sldId id="471" r:id="rId40"/>
    <p:sldId id="425" r:id="rId41"/>
    <p:sldId id="373" r:id="rId42"/>
  </p:sldIdLst>
  <p:sldSz cx="9906000" cy="6858000" type="A4"/>
  <p:notesSz cx="6797675" cy="9874250"/>
  <p:custDataLst>
    <p:tags r:id="rId45"/>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p:scale>
          <a:sx n="90" d="100"/>
          <a:sy n="90" d="100"/>
        </p:scale>
        <p:origin x="-1434" y="-678"/>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48" d="100"/>
          <a:sy n="48" d="100"/>
        </p:scale>
        <p:origin x="-2940" y="-120"/>
      </p:cViewPr>
      <p:guideLst>
        <p:guide orient="horz" pos="3110"/>
        <p:guide pos="2141"/>
      </p:guideLst>
    </p:cSldViewPr>
  </p:notesViewPr>
  <p:gridSpacing cx="39327138" cy="3932713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4/19/2017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open the </a:t>
            </a:r>
            <a:r>
              <a:rPr lang="en-US" b="1" dirty="0" smtClean="0"/>
              <a:t>Variables</a:t>
            </a:r>
            <a:r>
              <a:rPr lang="en-US" dirty="0" smtClean="0"/>
              <a:t> overview by clicking Ò in the edit bar when editing a sheet.</a:t>
            </a:r>
          </a:p>
          <a:p>
            <a:r>
              <a:rPr lang="en-US" dirty="0" smtClean="0"/>
              <a:t>The variables overview lists all the variables that you can use in the expressions that are used for making calculations based on the data in the app. When used, the variable is substituted by its value. Variables are case sensitive.</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oleObject" Target="../embeddings/oleObject14.bin"/><Relationship Id="rId2" Type="http://schemas.openxmlformats.org/officeDocument/2006/relationships/tags" Target="../tags/tag58.xml"/><Relationship Id="rId1" Type="http://schemas.openxmlformats.org/officeDocument/2006/relationships/vmlDrawing" Target="../drawings/vmlDrawing14.vml"/><Relationship Id="rId6" Type="http://schemas.openxmlformats.org/officeDocument/2006/relationships/image" Target="../media/image6.jpeg"/><Relationship Id="rId5" Type="http://schemas.openxmlformats.org/officeDocument/2006/relationships/slideMaster" Target="../slideMasters/slideMaster4.xml"/><Relationship Id="rId4" Type="http://schemas.openxmlformats.org/officeDocument/2006/relationships/tags" Target="../tags/tag6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15.vml"/><Relationship Id="rId5" Type="http://schemas.openxmlformats.org/officeDocument/2006/relationships/oleObject" Target="../embeddings/oleObject15.bin"/><Relationship Id="rId4"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3.xml"/><Relationship Id="rId1" Type="http://schemas.openxmlformats.org/officeDocument/2006/relationships/vmlDrawing" Target="../drawings/vmlDrawing16.vml"/><Relationship Id="rId4" Type="http://schemas.openxmlformats.org/officeDocument/2006/relationships/oleObject" Target="../embeddings/oleObject16.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4.xml"/><Relationship Id="rId1" Type="http://schemas.openxmlformats.org/officeDocument/2006/relationships/vmlDrawing" Target="../drawings/vmlDrawing17.v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image" Target="../media/image5.png"/><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tags" Target="../tags/tag76.xml"/><Relationship Id="rId11" Type="http://schemas.openxmlformats.org/officeDocument/2006/relationships/image" Target="../media/image4.emf"/><Relationship Id="rId5" Type="http://schemas.openxmlformats.org/officeDocument/2006/relationships/tags" Target="../tags/tag75.xml"/><Relationship Id="rId10" Type="http://schemas.openxmlformats.org/officeDocument/2006/relationships/oleObject" Target="../embeddings/oleObject19.bin"/><Relationship Id="rId4" Type="http://schemas.openxmlformats.org/officeDocument/2006/relationships/tags" Target="../tags/tag74.xml"/><Relationship Id="rId9" Type="http://schemas.openxmlformats.org/officeDocument/2006/relationships/image" Target="../media/image15.jpe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8.xml"/><Relationship Id="rId1" Type="http://schemas.openxmlformats.org/officeDocument/2006/relationships/vmlDrawing" Target="../drawings/vmlDrawing20.vml"/><Relationship Id="rId4" Type="http://schemas.openxmlformats.org/officeDocument/2006/relationships/oleObject" Target="../embeddings/oleObject20.bin"/></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oleObject" Target="../embeddings/oleObject3.bin"/><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3.xml"/><Relationship Id="rId7" Type="http://schemas.openxmlformats.org/officeDocument/2006/relationships/oleObject" Target="../embeddings/oleObject8.bin"/><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slideMaster" Target="../slideMasters/slideMaster2.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5.png"/><Relationship Id="rId2" Type="http://schemas.openxmlformats.org/officeDocument/2006/relationships/tags" Target="../tags/tag38.xml"/><Relationship Id="rId1" Type="http://schemas.openxmlformats.org/officeDocument/2006/relationships/vmlDrawing" Target="../drawings/vmlDrawing11.vml"/><Relationship Id="rId6" Type="http://schemas.openxmlformats.org/officeDocument/2006/relationships/tags" Target="../tags/tag42.xml"/><Relationship Id="rId11" Type="http://schemas.openxmlformats.org/officeDocument/2006/relationships/image" Target="../media/image4.emf"/><Relationship Id="rId5" Type="http://schemas.openxmlformats.org/officeDocument/2006/relationships/tags" Target="../tags/tag41.xml"/><Relationship Id="rId10" Type="http://schemas.openxmlformats.org/officeDocument/2006/relationships/oleObject" Target="../embeddings/oleObject11.bin"/><Relationship Id="rId4" Type="http://schemas.openxmlformats.org/officeDocument/2006/relationships/tags" Target="../tags/tag40.xml"/><Relationship Id="rId9"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5.png"/><Relationship Id="rId2" Type="http://schemas.openxmlformats.org/officeDocument/2006/relationships/tags" Target="../tags/tag52.xml"/><Relationship Id="rId1" Type="http://schemas.openxmlformats.org/officeDocument/2006/relationships/vmlDrawing" Target="../drawings/vmlDrawing13.vml"/><Relationship Id="rId6" Type="http://schemas.openxmlformats.org/officeDocument/2006/relationships/tags" Target="../tags/tag56.xml"/><Relationship Id="rId11" Type="http://schemas.openxmlformats.org/officeDocument/2006/relationships/image" Target="../media/image4.emf"/><Relationship Id="rId5" Type="http://schemas.openxmlformats.org/officeDocument/2006/relationships/tags" Target="../tags/tag55.xml"/><Relationship Id="rId10" Type="http://schemas.openxmlformats.org/officeDocument/2006/relationships/oleObject" Target="../embeddings/oleObject13.bin"/><Relationship Id="rId4" Type="http://schemas.openxmlformats.org/officeDocument/2006/relationships/tags" Target="../tags/tag54.xml"/><Relationship Id="rId9"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872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5974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6077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9"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6384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6486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7"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6691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a:prstGeom prst="rect">
            <a:avLst/>
          </a:prstGeo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576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image" Target="../media/image8.png"/><Relationship Id="rId26" Type="http://schemas.openxmlformats.org/officeDocument/2006/relationships/image" Target="../media/image12.gif"/><Relationship Id="rId3" Type="http://schemas.openxmlformats.org/officeDocument/2006/relationships/vmlDrawing" Target="../drawings/vmlDrawing7.vml"/><Relationship Id="rId21" Type="http://schemas.openxmlformats.org/officeDocument/2006/relationships/hyperlink" Target="http://www.twitter.com/capgemini" TargetMode="Externa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image" Target="../media/image4.emf"/><Relationship Id="rId20"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image" Target="../media/image11.png"/><Relationship Id="rId5" Type="http://schemas.openxmlformats.org/officeDocument/2006/relationships/tags" Target="../tags/tag23.xml"/><Relationship Id="rId15" Type="http://schemas.openxmlformats.org/officeDocument/2006/relationships/image" Target="../media/image7.tiff"/><Relationship Id="rId23" Type="http://schemas.openxmlformats.org/officeDocument/2006/relationships/hyperlink" Target="http://www.youtube.com/capgemini" TargetMode="External"/><Relationship Id="rId10" Type="http://schemas.openxmlformats.org/officeDocument/2006/relationships/tags" Target="../tags/tag28.xml"/><Relationship Id="rId19" Type="http://schemas.openxmlformats.org/officeDocument/2006/relationships/hyperlink" Target="http://www.linkedin.com/company/capgemini" TargetMode="Externa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oleObject" Target="../embeddings/oleObject7.bin"/><Relationship Id="rId22"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9.bin"/><Relationship Id="rId4" Type="http://schemas.openxmlformats.org/officeDocument/2006/relationships/vmlDrawing" Target="../drawings/vmlDrawing9.v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slideLayout" Target="../slideLayouts/slideLayout11.xml"/><Relationship Id="rId7" Type="http://schemas.openxmlformats.org/officeDocument/2006/relationships/vmlDrawing" Target="../drawings/vmlDrawing12.vml"/><Relationship Id="rId12" Type="http://schemas.openxmlformats.org/officeDocument/2006/relationships/tags" Target="../tags/tag48.xml"/><Relationship Id="rId17" Type="http://schemas.openxmlformats.org/officeDocument/2006/relationships/image" Target="../media/image2.png"/><Relationship Id="rId2" Type="http://schemas.openxmlformats.org/officeDocument/2006/relationships/slideLayout" Target="../slideLayouts/slideLayout10.xml"/><Relationship Id="rId16" Type="http://schemas.openxmlformats.org/officeDocument/2006/relationships/oleObject" Target="../embeddings/oleObject12.bin"/><Relationship Id="rId1" Type="http://schemas.openxmlformats.org/officeDocument/2006/relationships/slideLayout" Target="../slideLayouts/slideLayout9.xml"/><Relationship Id="rId6" Type="http://schemas.openxmlformats.org/officeDocument/2006/relationships/theme" Target="../theme/theme4.xml"/><Relationship Id="rId11" Type="http://schemas.openxmlformats.org/officeDocument/2006/relationships/tags" Target="../tags/tag47.xml"/><Relationship Id="rId5" Type="http://schemas.openxmlformats.org/officeDocument/2006/relationships/slideLayout" Target="../slideLayouts/slideLayout13.xml"/><Relationship Id="rId15" Type="http://schemas.openxmlformats.org/officeDocument/2006/relationships/tags" Target="../tags/tag51.xml"/><Relationship Id="rId10" Type="http://schemas.openxmlformats.org/officeDocument/2006/relationships/tags" Target="../tags/tag46.xml"/><Relationship Id="rId4" Type="http://schemas.openxmlformats.org/officeDocument/2006/relationships/slideLayout" Target="../slideLayouts/slideLayout12.xml"/><Relationship Id="rId9" Type="http://schemas.openxmlformats.org/officeDocument/2006/relationships/tags" Target="../tags/tag45.xml"/><Relationship Id="rId14" Type="http://schemas.openxmlformats.org/officeDocument/2006/relationships/tags" Target="../tags/tag50.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3" Type="http://schemas.openxmlformats.org/officeDocument/2006/relationships/slideLayout" Target="../slideLayouts/slideLayout16.xml"/><Relationship Id="rId7" Type="http://schemas.openxmlformats.org/officeDocument/2006/relationships/tags" Target="../tags/tag65.xml"/><Relationship Id="rId12" Type="http://schemas.openxmlformats.org/officeDocument/2006/relationships/tags" Target="../tags/tag7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vmlDrawing" Target="../drawings/vmlDrawing18.vml"/><Relationship Id="rId15" Type="http://schemas.openxmlformats.org/officeDocument/2006/relationships/image" Target="../media/image2.png"/><Relationship Id="rId10" Type="http://schemas.openxmlformats.org/officeDocument/2006/relationships/tags" Target="../tags/tag68.xml"/><Relationship Id="rId4" Type="http://schemas.openxmlformats.org/officeDocument/2006/relationships/theme" Target="../theme/theme5.xml"/><Relationship Id="rId9" Type="http://schemas.openxmlformats.org/officeDocument/2006/relationships/tags" Target="../tags/tag67.xml"/><Relationship Id="rId14" Type="http://schemas.openxmlformats.org/officeDocument/2006/relationships/oleObject" Target="../embeddings/oleObject1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16" imgW="360" imgH="360" progId="">
              <p:embed/>
            </p:oleObj>
          </a:graphicData>
        </a:graphic>
      </p:graphicFrame>
      <p:sp>
        <p:nvSpPr>
          <p:cNvPr id="2" name="Title Placeholder 1"/>
          <p:cNvSpPr>
            <a:spLocks noGrp="1"/>
          </p:cNvSpPr>
          <p:nvPr>
            <p:ph type="title"/>
            <p:custDataLst>
              <p:tags r:id="rId8"/>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1"/>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2"/>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3"/>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4" imgW="360" imgH="360" progId="">
              <p:embed/>
            </p:oleObj>
          </a:graphicData>
        </a:graphic>
      </p:graphicFrame>
      <p:sp>
        <p:nvSpPr>
          <p:cNvPr id="357" name="Rectangle 7"/>
          <p:cNvSpPr/>
          <p:nvPr>
            <p:custDataLst>
              <p:tags r:id="rId4"/>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5"/>
            </p:custDataLst>
          </p:nvPr>
        </p:nvPicPr>
        <p:blipFill>
          <a:blip r:embed="rId15"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6"/>
            </p:custDataLst>
          </p:nvPr>
        </p:nvPicPr>
        <p:blipFill>
          <a:blip r:embed="rId16" cstate="email"/>
          <a:srcRect/>
          <a:stretch>
            <a:fillRect/>
          </a:stretch>
        </p:blipFill>
        <p:spPr bwMode="auto">
          <a:xfrm>
            <a:off x="5491631" y="1173628"/>
            <a:ext cx="3645293" cy="290298"/>
          </a:xfrm>
          <a:prstGeom prst="rect">
            <a:avLst/>
          </a:prstGeom>
          <a:noFill/>
        </p:spPr>
      </p:pic>
      <p:sp>
        <p:nvSpPr>
          <p:cNvPr id="13" name="Rectangle 12"/>
          <p:cNvSpPr/>
          <p:nvPr>
            <p:custDataLst>
              <p:tags r:id="rId7"/>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9242223"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57" r:id="rId1"/>
    <p:sldLayoutId id="2147483976"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56674" name="think-cell Slide" r:id="rId16" imgW="360" imgH="360" progId="">
              <p:embed/>
            </p:oleObj>
          </a:graphicData>
        </a:graphic>
      </p:graphicFrame>
      <p:sp>
        <p:nvSpPr>
          <p:cNvPr id="2" name="Title Placeholder 1"/>
          <p:cNvSpPr>
            <a:spLocks noGrp="1"/>
          </p:cNvSpPr>
          <p:nvPr>
            <p:ph type="title"/>
            <p:custDataLst>
              <p:tags r:id="rId8"/>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1"/>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2"/>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3"/>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62818" name="think-cell Slide" r:id="rId14" imgW="360" imgH="360" progId="">
              <p:embed/>
            </p:oleObj>
          </a:graphicData>
        </a:graphic>
      </p:graphicFrame>
      <p:sp>
        <p:nvSpPr>
          <p:cNvPr id="2" name="Title Placeholder 1"/>
          <p:cNvSpPr>
            <a:spLocks noGrp="1"/>
          </p:cNvSpPr>
          <p:nvPr>
            <p:ph type="title"/>
            <p:custDataLst>
              <p:tags r:id="rId6"/>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7"/>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9"/>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0"/>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1"/>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2"/>
            </p:custDataLst>
          </p:nvPr>
        </p:nvPicPr>
        <p:blipFill>
          <a:blip r:embed="rId15"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3"/>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90166"/>
            <a:ext cx="5818909" cy="2261632"/>
          </a:xfrm>
        </p:spPr>
        <p:txBody>
          <a:bodyPr/>
          <a:lstStyle/>
          <a:p>
            <a:r>
              <a:rPr lang="sv-SE" b="1" u="sng" dirty="0" smtClean="0">
                <a:latin typeface="Calibri" pitchFamily="34" charset="0"/>
                <a:cs typeface="Calibri" pitchFamily="34" charset="0"/>
              </a:rPr>
              <a:t>QlikSense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0" y="2819400"/>
            <a:ext cx="4541229" cy="1024468"/>
          </a:xfrm>
        </p:spPr>
        <p:txBody>
          <a:bodyPr/>
          <a:lstStyle/>
          <a:p>
            <a:r>
              <a:rPr lang="en-US" b="1" dirty="0" smtClean="0">
                <a:latin typeface="Calibri" pitchFamily="34" charset="0"/>
                <a:cs typeface="Calibri" pitchFamily="34" charset="0"/>
              </a:rPr>
              <a:t>I&amp;D India – QlikSense </a:t>
            </a:r>
            <a:r>
              <a:rPr lang="en-US" b="1" dirty="0" smtClean="0"/>
              <a:t>CoE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Working with Variables</a:t>
            </a:r>
          </a:p>
        </p:txBody>
      </p:sp>
      <p:sp>
        <p:nvSpPr>
          <p:cNvPr id="5" name="Content Placeholder 2"/>
          <p:cNvSpPr>
            <a:spLocks noGrp="1"/>
          </p:cNvSpPr>
          <p:nvPr>
            <p:ph idx="1"/>
          </p:nvPr>
        </p:nvSpPr>
        <p:spPr>
          <a:xfrm>
            <a:off x="323392" y="1494766"/>
            <a:ext cx="5163007" cy="2928378"/>
          </a:xfrm>
        </p:spPr>
        <p:txBody>
          <a:bodyPr/>
          <a:lstStyle/>
          <a:p>
            <a:pPr marL="285750" indent="-285750">
              <a:lnSpc>
                <a:spcPct val="150000"/>
              </a:lnSpc>
              <a:buFont typeface="Wingdings" pitchFamily="2" charset="2"/>
              <a:buChar char="v"/>
            </a:pPr>
            <a:r>
              <a:rPr lang="en-US" sz="1400" dirty="0" smtClean="0"/>
              <a:t>A variable in </a:t>
            </a:r>
            <a:r>
              <a:rPr lang="en-US" sz="1400" dirty="0" err="1" smtClean="0"/>
              <a:t>Qlik</a:t>
            </a:r>
            <a:r>
              <a:rPr lang="en-US" sz="1400" dirty="0" smtClean="0"/>
              <a:t> Sense is a container storing a static value or a calculation, for example a numeric or alphanumeric value. When you use the variable in the app, any change made to the variable is applied everywhere the variable is used. Variables can be defined by SET and LET statements.</a:t>
            </a:r>
          </a:p>
          <a:p>
            <a:pPr marL="285750" indent="-285750">
              <a:lnSpc>
                <a:spcPct val="150000"/>
              </a:lnSpc>
              <a:buFont typeface="Wingdings" pitchFamily="2" charset="2"/>
              <a:buChar char="v"/>
            </a:pPr>
            <a:r>
              <a:rPr lang="en-US" sz="1400" dirty="0" smtClean="0"/>
              <a:t>Variables are defined using the variables overview or in the script using the data load editor.</a:t>
            </a:r>
          </a:p>
          <a:p>
            <a:pPr marL="285750" indent="-285750">
              <a:lnSpc>
                <a:spcPct val="150000"/>
              </a:lnSpc>
              <a:buFont typeface="Wingdings" pitchFamily="2" charset="2"/>
              <a:buChar char="v"/>
            </a:pPr>
            <a:r>
              <a:rPr lang="en-US" sz="1400" dirty="0" smtClean="0"/>
              <a:t>Example: LET vResult1 = 1 + 1; Result :  2</a:t>
            </a:r>
          </a:p>
          <a:p>
            <a:pPr marL="285750" indent="-285750">
              <a:lnSpc>
                <a:spcPct val="150000"/>
              </a:lnSpc>
              <a:buNone/>
            </a:pPr>
            <a:r>
              <a:rPr lang="en-US" sz="1400" dirty="0" smtClean="0"/>
              <a:t>		   SET vResult2 = 1 + 1; Result :  1+1</a:t>
            </a:r>
          </a:p>
          <a:p>
            <a:pPr marL="285750" indent="-285750">
              <a:lnSpc>
                <a:spcPct val="150000"/>
              </a:lnSpc>
              <a:buNone/>
            </a:pPr>
            <a:endParaRPr lang="en-US" sz="1400" dirty="0" smtClean="0"/>
          </a:p>
          <a:p>
            <a:pPr marL="285750" indent="-285750">
              <a:lnSpc>
                <a:spcPct val="150000"/>
              </a:lnSpc>
              <a:buFont typeface="Wingdings" pitchFamily="2" charset="2"/>
              <a:buChar char="v"/>
            </a:pPr>
            <a:endParaRPr lang="en-US" sz="1400" dirty="0" smtClean="0"/>
          </a:p>
          <a:p>
            <a:pPr marL="285750" indent="-285750">
              <a:lnSpc>
                <a:spcPct val="150000"/>
              </a:lnSpc>
              <a:buFont typeface="Wingdings" pitchFamily="2" charset="2"/>
              <a:buChar char="v"/>
            </a:pPr>
            <a:endParaRPr lang="en-US" sz="1400" dirty="0" smtClean="0"/>
          </a:p>
          <a:p>
            <a:pPr marL="285750" indent="-285750">
              <a:lnSpc>
                <a:spcPct val="150000"/>
              </a:lnSpc>
              <a:buFont typeface="Wingdings" pitchFamily="2" charset="2"/>
              <a:buChar char="v"/>
            </a:pPr>
            <a:endParaRPr lang="en-US"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165892" name="Picture 4"/>
          <p:cNvPicPr>
            <a:picLocks noChangeAspect="1" noChangeArrowheads="1"/>
          </p:cNvPicPr>
          <p:nvPr/>
        </p:nvPicPr>
        <p:blipFill>
          <a:blip r:embed="rId3" cstate="print"/>
          <a:srcRect/>
          <a:stretch>
            <a:fillRect/>
          </a:stretch>
        </p:blipFill>
        <p:spPr bwMode="auto">
          <a:xfrm>
            <a:off x="5486399" y="1172574"/>
            <a:ext cx="4274289" cy="3580180"/>
          </a:xfrm>
          <a:prstGeom prst="rect">
            <a:avLst/>
          </a:prstGeom>
          <a:solidFill>
            <a:schemeClr val="tx1"/>
          </a:solidFill>
          <a:ln w="9525">
            <a:solidFill>
              <a:schemeClr val="tx1"/>
            </a:solidFill>
            <a:miter lim="800000"/>
            <a:headEnd/>
            <a:tailEnd/>
          </a:ln>
        </p:spPr>
      </p:pic>
      <p:pic>
        <p:nvPicPr>
          <p:cNvPr id="165894" name="Picture 6"/>
          <p:cNvPicPr>
            <a:picLocks noChangeAspect="1" noChangeArrowheads="1"/>
          </p:cNvPicPr>
          <p:nvPr/>
        </p:nvPicPr>
        <p:blipFill>
          <a:blip r:embed="rId4" cstate="print"/>
          <a:srcRect/>
          <a:stretch>
            <a:fillRect/>
          </a:stretch>
        </p:blipFill>
        <p:spPr bwMode="auto">
          <a:xfrm>
            <a:off x="5092109" y="4784653"/>
            <a:ext cx="4668579" cy="1577826"/>
          </a:xfrm>
          <a:prstGeom prst="rect">
            <a:avLst/>
          </a:prstGeom>
          <a:solidFill>
            <a:schemeClr val="tx1"/>
          </a:solidFill>
          <a:ln w="9525">
            <a:solidFill>
              <a:schemeClr val="tx1"/>
            </a:solidFill>
            <a:miter lim="800000"/>
            <a:headEnd/>
            <a:tailEnd/>
          </a:ln>
        </p:spPr>
      </p:pic>
      <p:pic>
        <p:nvPicPr>
          <p:cNvPr id="165895" name="Picture 7"/>
          <p:cNvPicPr>
            <a:picLocks noChangeAspect="1" noChangeArrowheads="1"/>
          </p:cNvPicPr>
          <p:nvPr/>
        </p:nvPicPr>
        <p:blipFill>
          <a:blip r:embed="rId5" cstate="print"/>
          <a:srcRect/>
          <a:stretch>
            <a:fillRect/>
          </a:stretch>
        </p:blipFill>
        <p:spPr bwMode="auto">
          <a:xfrm>
            <a:off x="323391" y="4784653"/>
            <a:ext cx="4652649" cy="1562100"/>
          </a:xfrm>
          <a:prstGeom prst="rect">
            <a:avLst/>
          </a:prstGeom>
          <a:solidFill>
            <a:schemeClr val="tx1"/>
          </a:solidFill>
          <a:ln w="9525">
            <a:solidFill>
              <a:schemeClr val="tx1"/>
            </a:solidFill>
            <a:miter lim="800000"/>
            <a:headEnd/>
            <a:tailEnd/>
          </a:ln>
        </p:spPr>
      </p:pic>
      <p:sp>
        <p:nvSpPr>
          <p:cNvPr id="13" name="TextBox 12"/>
          <p:cNvSpPr txBox="1"/>
          <p:nvPr/>
        </p:nvSpPr>
        <p:spPr>
          <a:xfrm>
            <a:off x="680484" y="1172574"/>
            <a:ext cx="2223750" cy="369332"/>
          </a:xfrm>
          <a:prstGeom prst="rect">
            <a:avLst/>
          </a:prstGeom>
          <a:noFill/>
        </p:spPr>
        <p:txBody>
          <a:bodyPr wrap="none" rtlCol="0">
            <a:spAutoFit/>
          </a:bodyPr>
          <a:lstStyle/>
          <a:p>
            <a:r>
              <a:rPr lang="en-US" sz="1800" b="1" dirty="0" smtClean="0">
                <a:solidFill>
                  <a:schemeClr val="tx2">
                    <a:lumMod val="50000"/>
                  </a:schemeClr>
                </a:solidFill>
              </a:rPr>
              <a:t>What is Variable ? </a:t>
            </a:r>
            <a:endParaRPr lang="en-US" sz="1800" b="1"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0"/>
            <a:ext cx="9905999" cy="1002135"/>
          </a:xfrm>
        </p:spPr>
        <p:txBody>
          <a:bodyPr/>
          <a:lstStyle/>
          <a:p>
            <a:pPr marL="285750" indent="-285750" algn="r">
              <a:lnSpc>
                <a:spcPct val="150000"/>
              </a:lnSpc>
            </a:pPr>
            <a:r>
              <a:rPr lang="en-US" sz="3200" dirty="0" smtClean="0"/>
              <a:t>Color in Visualizations</a:t>
            </a:r>
          </a:p>
        </p:txBody>
      </p:sp>
      <p:sp>
        <p:nvSpPr>
          <p:cNvPr id="8" name="Content Placeholder 2"/>
          <p:cNvSpPr>
            <a:spLocks noGrp="1"/>
          </p:cNvSpPr>
          <p:nvPr>
            <p:ph idx="1"/>
          </p:nvPr>
        </p:nvSpPr>
        <p:spPr>
          <a:xfrm>
            <a:off x="185168" y="1222745"/>
            <a:ext cx="9187431" cy="809255"/>
          </a:xfrm>
        </p:spPr>
        <p:txBody>
          <a:bodyPr/>
          <a:lstStyle/>
          <a:p>
            <a:pPr marL="285750" indent="-285750">
              <a:buFont typeface="Wingdings" pitchFamily="2" charset="2"/>
              <a:buChar char="v"/>
            </a:pPr>
            <a:r>
              <a:rPr lang="en-US" sz="1400" dirty="0" smtClean="0"/>
              <a:t> You can change the color of a visualization using the chart properties panel. You can also drag and drop any field, dimension or measure from the asset panel onto a visualization to change the color </a:t>
            </a:r>
          </a:p>
          <a:p>
            <a:pPr>
              <a:buFont typeface="Wingdings" pitchFamily="2" charset="2"/>
              <a:buChar char="v"/>
            </a:pPr>
            <a:r>
              <a:rPr lang="en-US" sz="1400" dirty="0" smtClean="0"/>
              <a:t>   Example :</a:t>
            </a:r>
          </a:p>
          <a:p>
            <a:pPr>
              <a:buNone/>
            </a:pPr>
            <a:endParaRPr lang="en-US" sz="1400" dirty="0" smtClean="0"/>
          </a:p>
          <a:p>
            <a:pPr>
              <a:buNone/>
            </a:pPr>
            <a:endParaRPr lang="en-US" sz="1400" dirty="0" smtClean="0"/>
          </a:p>
          <a:p>
            <a:pPr>
              <a:buNone/>
            </a:pPr>
            <a:endParaRPr lang="en-US" sz="1400" dirty="0" smtClean="0"/>
          </a:p>
          <a:p>
            <a:pPr marL="285750" indent="-285750">
              <a:lnSpc>
                <a:spcPct val="150000"/>
              </a:lnSpc>
              <a:buFont typeface="Wingdings" pitchFamily="2" charset="2"/>
              <a:buChar char="v"/>
            </a:pPr>
            <a:endParaRPr lang="en-US"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165891" name="Picture 3"/>
          <p:cNvPicPr>
            <a:picLocks noChangeAspect="1" noChangeArrowheads="1"/>
          </p:cNvPicPr>
          <p:nvPr/>
        </p:nvPicPr>
        <p:blipFill>
          <a:blip r:embed="rId2" cstate="print"/>
          <a:srcRect/>
          <a:stretch>
            <a:fillRect/>
          </a:stretch>
        </p:blipFill>
        <p:spPr bwMode="auto">
          <a:xfrm>
            <a:off x="225825" y="2032000"/>
            <a:ext cx="4631380" cy="1879600"/>
          </a:xfrm>
          <a:prstGeom prst="rect">
            <a:avLst/>
          </a:prstGeom>
          <a:solidFill>
            <a:schemeClr val="tx1"/>
          </a:solidFill>
          <a:ln w="9525">
            <a:solidFill>
              <a:schemeClr val="tx1"/>
            </a:solidFill>
            <a:miter lim="800000"/>
            <a:headEnd/>
            <a:tailEnd/>
          </a:ln>
        </p:spPr>
      </p:pic>
      <p:pic>
        <p:nvPicPr>
          <p:cNvPr id="165893" name="Picture 5"/>
          <p:cNvPicPr>
            <a:picLocks noChangeAspect="1" noChangeArrowheads="1"/>
          </p:cNvPicPr>
          <p:nvPr/>
        </p:nvPicPr>
        <p:blipFill>
          <a:blip r:embed="rId3" cstate="print"/>
          <a:srcRect/>
          <a:stretch>
            <a:fillRect/>
          </a:stretch>
        </p:blipFill>
        <p:spPr bwMode="auto">
          <a:xfrm>
            <a:off x="4986670" y="2032000"/>
            <a:ext cx="4731488" cy="1879600"/>
          </a:xfrm>
          <a:prstGeom prst="rect">
            <a:avLst/>
          </a:prstGeom>
          <a:solidFill>
            <a:schemeClr val="tx1"/>
          </a:solidFill>
          <a:ln w="9525">
            <a:solidFill>
              <a:schemeClr val="tx1"/>
            </a:solidFill>
            <a:miter lim="800000"/>
            <a:headEnd/>
            <a:tailEnd/>
          </a:ln>
        </p:spPr>
      </p:pic>
      <p:pic>
        <p:nvPicPr>
          <p:cNvPr id="165895" name="Picture 7"/>
          <p:cNvPicPr>
            <a:picLocks noChangeAspect="1" noChangeArrowheads="1"/>
          </p:cNvPicPr>
          <p:nvPr/>
        </p:nvPicPr>
        <p:blipFill>
          <a:blip r:embed="rId4" cstate="print"/>
          <a:srcRect/>
          <a:stretch>
            <a:fillRect/>
          </a:stretch>
        </p:blipFill>
        <p:spPr bwMode="auto">
          <a:xfrm>
            <a:off x="2711635" y="4269563"/>
            <a:ext cx="4550070" cy="1851837"/>
          </a:xfrm>
          <a:prstGeom prst="rect">
            <a:avLst/>
          </a:prstGeom>
          <a:solidFill>
            <a:schemeClr val="tx1"/>
          </a:solid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a:t>Spotlight: A Custom Categorical Color Solution</a:t>
            </a:r>
          </a:p>
        </p:txBody>
      </p:sp>
      <p:sp>
        <p:nvSpPr>
          <p:cNvPr id="3" name="Content Placeholder 2"/>
          <p:cNvSpPr>
            <a:spLocks noGrp="1"/>
          </p:cNvSpPr>
          <p:nvPr>
            <p:ph idx="1"/>
          </p:nvPr>
        </p:nvSpPr>
        <p:spPr>
          <a:xfrm>
            <a:off x="323393" y="1494765"/>
            <a:ext cx="3672874" cy="4643751"/>
          </a:xfrm>
        </p:spPr>
        <p:txBody>
          <a:bodyPr/>
          <a:lstStyle/>
          <a:p>
            <a:r>
              <a:rPr lang="en-US" sz="1400" dirty="0" smtClean="0"/>
              <a:t>We can choose and Single color in Custom Color. That way it will put a single color for each of the Bar in the Graph.</a:t>
            </a:r>
          </a:p>
          <a:p>
            <a:r>
              <a:rPr lang="en-US" sz="1400" dirty="0" smtClean="0"/>
              <a:t>For each color in </a:t>
            </a:r>
            <a:r>
              <a:rPr lang="en-US" sz="1400" dirty="0" err="1" smtClean="0"/>
              <a:t>QlikSense</a:t>
            </a:r>
            <a:r>
              <a:rPr lang="en-US" sz="1400" dirty="0" smtClean="0"/>
              <a:t> there is a corresponding Hex Code we can put.</a:t>
            </a:r>
          </a:p>
          <a:p>
            <a:r>
              <a:rPr lang="en-US" sz="1400" dirty="0" smtClean="0"/>
              <a:t>Example:</a:t>
            </a:r>
          </a:p>
          <a:p>
            <a:endParaRPr lang="en-US" dirty="0"/>
          </a:p>
          <a:p>
            <a:pPr>
              <a:buNone/>
            </a:pPr>
            <a:r>
              <a:rPr lang="en-US" sz="1400" dirty="0" smtClean="0"/>
              <a:t>           Hex Code:- #8ca933</a:t>
            </a:r>
          </a:p>
          <a:p>
            <a:pPr>
              <a:buNone/>
            </a:pPr>
            <a:r>
              <a:rPr lang="en-US" sz="1400" dirty="0" smtClean="0"/>
              <a:t>           RGB(140, 169, 51)</a:t>
            </a:r>
          </a:p>
          <a:p>
            <a:endParaRPr lang="en-US" sz="1400" dirty="0" smtClean="0"/>
          </a:p>
        </p:txBody>
      </p:sp>
      <p:pic>
        <p:nvPicPr>
          <p:cNvPr id="6" name="Picture 2"/>
          <p:cNvPicPr>
            <a:picLocks noChangeAspect="1" noChangeArrowheads="1"/>
          </p:cNvPicPr>
          <p:nvPr/>
        </p:nvPicPr>
        <p:blipFill>
          <a:blip r:embed="rId2" cstate="print"/>
          <a:srcRect/>
          <a:stretch>
            <a:fillRect/>
          </a:stretch>
        </p:blipFill>
        <p:spPr bwMode="auto">
          <a:xfrm>
            <a:off x="4309533" y="1494765"/>
            <a:ext cx="5452534" cy="4457485"/>
          </a:xfrm>
          <a:prstGeom prst="rect">
            <a:avLst/>
          </a:prstGeom>
          <a:noFill/>
          <a:ln w="9525">
            <a:noFill/>
            <a:miter lim="800000"/>
            <a:headEnd/>
            <a:tailEnd/>
          </a:ln>
        </p:spPr>
      </p:pic>
    </p:spTree>
    <p:extLst>
      <p:ext uri="{BB962C8B-B14F-4D97-AF65-F5344CB8AC3E}">
        <p14:creationId xmlns="" xmlns:p14="http://schemas.microsoft.com/office/powerpoint/2010/main" val="3618251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a:t>Spotlight: A Custom Categorical Color Solution</a:t>
            </a:r>
          </a:p>
        </p:txBody>
      </p:sp>
      <p:pic>
        <p:nvPicPr>
          <p:cNvPr id="166914" name="Picture 2"/>
          <p:cNvPicPr>
            <a:picLocks noGrp="1" noChangeAspect="1" noChangeArrowheads="1"/>
          </p:cNvPicPr>
          <p:nvPr>
            <p:ph idx="1"/>
          </p:nvPr>
        </p:nvPicPr>
        <p:blipFill>
          <a:blip r:embed="rId2" cstate="print"/>
          <a:srcRect/>
          <a:stretch>
            <a:fillRect/>
          </a:stretch>
        </p:blipFill>
        <p:spPr bwMode="auto">
          <a:xfrm>
            <a:off x="4157132" y="1325831"/>
            <a:ext cx="5748867" cy="4710902"/>
          </a:xfrm>
          <a:prstGeom prst="rect">
            <a:avLst/>
          </a:prstGeom>
          <a:noFill/>
          <a:ln w="9525">
            <a:noFill/>
            <a:miter lim="800000"/>
            <a:headEnd/>
            <a:tailEnd/>
          </a:ln>
        </p:spPr>
      </p:pic>
      <p:sp>
        <p:nvSpPr>
          <p:cNvPr id="7" name="Content Placeholder 2"/>
          <p:cNvSpPr txBox="1">
            <a:spLocks/>
          </p:cNvSpPr>
          <p:nvPr/>
        </p:nvSpPr>
        <p:spPr>
          <a:xfrm>
            <a:off x="323393" y="1494765"/>
            <a:ext cx="3672874" cy="4643751"/>
          </a:xfrm>
          <a:prstGeom prst="rect">
            <a:avLst/>
          </a:prstGeom>
        </p:spPr>
        <p:txBody>
          <a:bodyPr vert="horz" lIns="0" tIns="33059" rIns="33059" bIns="33059" rtlCol="0">
            <a:noAutofit/>
          </a:bodyPr>
          <a:lstStyle/>
          <a:p>
            <a:pPr marL="166189" marR="0" lvl="0" indent="-166189" algn="l" defTabSz="914342" rtl="0" eaLnBrk="1" fontAlgn="auto" latinLnBrk="0" hangingPunct="1">
              <a:lnSpc>
                <a:spcPct val="100000"/>
              </a:lnSpc>
              <a:spcBef>
                <a:spcPts val="0"/>
              </a:spcBef>
              <a:spcAft>
                <a:spcPts val="0"/>
              </a:spcAft>
              <a:buClr>
                <a:schemeClr val="accent5"/>
              </a:buClr>
              <a:buSzTx/>
              <a:buFont typeface="Wingdings" pitchFamily="2" charset="2"/>
              <a:buChar char="§"/>
              <a:tabLst/>
              <a:defRPr/>
            </a:pPr>
            <a:r>
              <a:rPr kumimoji="0" lang="en-US" sz="1400" b="0" i="0" u="none" strike="noStrike" kern="1200" cap="none" spc="0" normalizeH="0" baseline="0" noProof="0" dirty="0" smtClean="0">
                <a:ln>
                  <a:noFill/>
                </a:ln>
                <a:solidFill>
                  <a:schemeClr val="tx2">
                    <a:lumMod val="50000"/>
                  </a:schemeClr>
                </a:solidFill>
                <a:effectLst/>
                <a:uLnTx/>
                <a:uFillTx/>
                <a:latin typeface="+mn-lt"/>
                <a:ea typeface="+mn-ea"/>
                <a:cs typeface="+mn-cs"/>
              </a:rPr>
              <a:t>We can also choose</a:t>
            </a:r>
            <a:r>
              <a:rPr kumimoji="0" lang="en-US" sz="1400" b="0" i="0" u="none" strike="noStrike" kern="1200" cap="none" spc="0" normalizeH="0" noProof="0" dirty="0" smtClean="0">
                <a:ln>
                  <a:noFill/>
                </a:ln>
                <a:solidFill>
                  <a:schemeClr val="tx2">
                    <a:lumMod val="50000"/>
                  </a:schemeClr>
                </a:solidFill>
                <a:effectLst/>
                <a:uLnTx/>
                <a:uFillTx/>
                <a:latin typeface="+mn-lt"/>
                <a:ea typeface="+mn-ea"/>
                <a:cs typeface="+mn-cs"/>
              </a:rPr>
              <a:t> Custom color set </a:t>
            </a:r>
            <a:br>
              <a:rPr kumimoji="0" lang="en-US" sz="1400" b="0" i="0" u="none" strike="noStrike" kern="1200" cap="none" spc="0" normalizeH="0" noProof="0" dirty="0" smtClean="0">
                <a:ln>
                  <a:noFill/>
                </a:ln>
                <a:solidFill>
                  <a:schemeClr val="tx2">
                    <a:lumMod val="50000"/>
                  </a:schemeClr>
                </a:solidFill>
                <a:effectLst/>
                <a:uLnTx/>
                <a:uFillTx/>
                <a:latin typeface="+mn-lt"/>
                <a:ea typeface="+mn-ea"/>
                <a:cs typeface="+mn-cs"/>
              </a:rPr>
            </a:br>
            <a:r>
              <a:rPr kumimoji="0" lang="en-US" sz="1400" b="0" i="0" u="none" strike="noStrike" kern="1200" cap="none" spc="0" normalizeH="0" noProof="0" dirty="0" smtClean="0">
                <a:ln>
                  <a:noFill/>
                </a:ln>
                <a:solidFill>
                  <a:schemeClr val="tx2">
                    <a:lumMod val="50000"/>
                  </a:schemeClr>
                </a:solidFill>
                <a:effectLst/>
                <a:uLnTx/>
                <a:uFillTx/>
                <a:latin typeface="+mn-lt"/>
                <a:ea typeface="+mn-ea"/>
                <a:cs typeface="+mn-cs"/>
              </a:rPr>
              <a:t>a. By Dimension</a:t>
            </a:r>
          </a:p>
          <a:p>
            <a:pPr marL="166189" marR="0" lvl="0" indent="-166189" algn="l" defTabSz="914342" rtl="0" eaLnBrk="1" fontAlgn="auto" latinLnBrk="0" hangingPunct="1">
              <a:lnSpc>
                <a:spcPct val="100000"/>
              </a:lnSpc>
              <a:spcBef>
                <a:spcPts val="0"/>
              </a:spcBef>
              <a:spcAft>
                <a:spcPts val="0"/>
              </a:spcAft>
              <a:buClr>
                <a:schemeClr val="accent5"/>
              </a:buClr>
              <a:buSzTx/>
              <a:tabLst/>
              <a:defRPr/>
            </a:pPr>
            <a:r>
              <a:rPr lang="en-US" sz="1400" noProof="0" dirty="0" smtClean="0">
                <a:solidFill>
                  <a:schemeClr val="tx2">
                    <a:lumMod val="50000"/>
                  </a:schemeClr>
                </a:solidFill>
              </a:rPr>
              <a:t>	b. By Measure</a:t>
            </a:r>
          </a:p>
          <a:p>
            <a:pPr marL="166189" marR="0" lvl="0" indent="-166189" algn="l" defTabSz="914342" rtl="0" eaLnBrk="1" fontAlgn="auto" latinLnBrk="0" hangingPunct="1">
              <a:lnSpc>
                <a:spcPct val="100000"/>
              </a:lnSpc>
              <a:spcBef>
                <a:spcPts val="0"/>
              </a:spcBef>
              <a:spcAft>
                <a:spcPts val="0"/>
              </a:spcAft>
              <a:buClr>
                <a:schemeClr val="accent5"/>
              </a:buClr>
              <a:buSzTx/>
              <a:tabLst/>
              <a:defRPr/>
            </a:pPr>
            <a:r>
              <a:rPr kumimoji="0" lang="en-US" sz="1400" b="0" i="0" u="none" strike="noStrike" kern="1200" cap="none" spc="0" normalizeH="0" baseline="0" dirty="0" smtClean="0">
                <a:ln>
                  <a:noFill/>
                </a:ln>
                <a:solidFill>
                  <a:schemeClr val="tx2">
                    <a:lumMod val="50000"/>
                  </a:schemeClr>
                </a:solidFill>
                <a:effectLst/>
                <a:uLnTx/>
                <a:uFillTx/>
                <a:latin typeface="+mn-lt"/>
                <a:ea typeface="+mn-ea"/>
                <a:cs typeface="+mn-cs"/>
              </a:rPr>
              <a:t>	c. By expression</a:t>
            </a:r>
            <a:br>
              <a:rPr kumimoji="0" lang="en-US" sz="1400" b="0" i="0" u="none" strike="noStrike" kern="1200" cap="none" spc="0" normalizeH="0" baseline="0" dirty="0" smtClean="0">
                <a:ln>
                  <a:noFill/>
                </a:ln>
                <a:solidFill>
                  <a:schemeClr val="tx2">
                    <a:lumMod val="50000"/>
                  </a:schemeClr>
                </a:solidFill>
                <a:effectLst/>
                <a:uLnTx/>
                <a:uFillTx/>
                <a:latin typeface="+mn-lt"/>
                <a:ea typeface="+mn-ea"/>
                <a:cs typeface="+mn-cs"/>
              </a:rPr>
            </a:br>
            <a:r>
              <a:rPr kumimoji="0" lang="en-US" sz="1400" b="0" i="0" u="none" strike="noStrike" kern="1200" cap="none" spc="0" normalizeH="0" baseline="0" dirty="0" smtClean="0">
                <a:ln>
                  <a:noFill/>
                </a:ln>
                <a:solidFill>
                  <a:schemeClr val="tx2">
                    <a:lumMod val="50000"/>
                  </a:schemeClr>
                </a:solidFill>
                <a:effectLst/>
                <a:uLnTx/>
                <a:uFillTx/>
                <a:latin typeface="+mn-lt"/>
                <a:ea typeface="+mn-ea"/>
                <a:cs typeface="+mn-cs"/>
              </a:rPr>
              <a:t/>
            </a:r>
            <a:br>
              <a:rPr kumimoji="0" lang="en-US" sz="1400" b="0" i="0" u="none" strike="noStrike" kern="1200" cap="none" spc="0" normalizeH="0" baseline="0" dirty="0" smtClean="0">
                <a:ln>
                  <a:noFill/>
                </a:ln>
                <a:solidFill>
                  <a:schemeClr val="tx2">
                    <a:lumMod val="50000"/>
                  </a:schemeClr>
                </a:solidFill>
                <a:effectLst/>
                <a:uLnTx/>
                <a:uFillTx/>
                <a:latin typeface="+mn-lt"/>
                <a:ea typeface="+mn-ea"/>
                <a:cs typeface="+mn-cs"/>
              </a:rPr>
            </a:br>
            <a:r>
              <a:rPr kumimoji="0" lang="en-US" sz="1400" b="0" i="0" u="none" strike="noStrike" kern="1200" cap="none" spc="0" normalizeH="0" baseline="0" dirty="0" smtClean="0">
                <a:ln>
                  <a:noFill/>
                </a:ln>
                <a:solidFill>
                  <a:schemeClr val="tx2">
                    <a:lumMod val="50000"/>
                  </a:schemeClr>
                </a:solidFill>
                <a:effectLst/>
                <a:uLnTx/>
                <a:uFillTx/>
                <a:latin typeface="+mn-lt"/>
                <a:ea typeface="+mn-ea"/>
                <a:cs typeface="+mn-cs"/>
              </a:rPr>
              <a:t>Accordingly</a:t>
            </a:r>
            <a:r>
              <a:rPr kumimoji="0" lang="en-US" sz="1400" b="0" i="0" u="none" strike="noStrike" kern="1200" cap="none" spc="0" normalizeH="0" dirty="0" smtClean="0">
                <a:ln>
                  <a:noFill/>
                </a:ln>
                <a:solidFill>
                  <a:schemeClr val="tx2">
                    <a:lumMod val="50000"/>
                  </a:schemeClr>
                </a:solidFill>
                <a:effectLst/>
                <a:uLnTx/>
                <a:uFillTx/>
                <a:latin typeface="+mn-lt"/>
                <a:ea typeface="+mn-ea"/>
                <a:cs typeface="+mn-cs"/>
              </a:rPr>
              <a:t> the color will also vary. If we set </a:t>
            </a:r>
            <a:r>
              <a:rPr kumimoji="0" lang="en-US" sz="1400" b="1" i="0" u="none" strike="noStrike" kern="1200" cap="none" spc="0" normalizeH="0" dirty="0" smtClean="0">
                <a:ln>
                  <a:noFill/>
                </a:ln>
                <a:solidFill>
                  <a:schemeClr val="tx2">
                    <a:lumMod val="50000"/>
                  </a:schemeClr>
                </a:solidFill>
                <a:effectLst/>
                <a:uLnTx/>
                <a:uFillTx/>
                <a:latin typeface="+mn-lt"/>
                <a:ea typeface="+mn-ea"/>
                <a:cs typeface="+mn-cs"/>
              </a:rPr>
              <a:t>By Dimension </a:t>
            </a:r>
            <a:r>
              <a:rPr kumimoji="0" lang="en-US" sz="1400" b="0" i="0" u="none" strike="noStrike" kern="1200" cap="none" spc="0" normalizeH="0" dirty="0" smtClean="0">
                <a:ln>
                  <a:noFill/>
                </a:ln>
                <a:solidFill>
                  <a:schemeClr val="tx2">
                    <a:lumMod val="50000"/>
                  </a:schemeClr>
                </a:solidFill>
                <a:effectLst/>
                <a:uLnTx/>
                <a:uFillTx/>
                <a:latin typeface="+mn-lt"/>
                <a:ea typeface="+mn-ea"/>
                <a:cs typeface="+mn-cs"/>
              </a:rPr>
              <a:t>then based on number of dimension it will set the colors. And through out the application for a particular dimension value the same color will persist.</a:t>
            </a:r>
            <a:br>
              <a:rPr kumimoji="0" lang="en-US" sz="1400" b="0" i="0" u="none" strike="noStrike" kern="1200" cap="none" spc="0" normalizeH="0" dirty="0" smtClean="0">
                <a:ln>
                  <a:noFill/>
                </a:ln>
                <a:solidFill>
                  <a:schemeClr val="tx2">
                    <a:lumMod val="50000"/>
                  </a:schemeClr>
                </a:solidFill>
                <a:effectLst/>
                <a:uLnTx/>
                <a:uFillTx/>
                <a:latin typeface="+mn-lt"/>
                <a:ea typeface="+mn-ea"/>
                <a:cs typeface="+mn-cs"/>
              </a:rPr>
            </a:br>
            <a:endParaRPr kumimoji="0" lang="en-US" sz="1400" b="0" i="0" u="none" strike="noStrike" kern="1200" cap="none" spc="0" normalizeH="0" dirty="0" smtClean="0">
              <a:ln>
                <a:noFill/>
              </a:ln>
              <a:solidFill>
                <a:schemeClr val="tx2">
                  <a:lumMod val="50000"/>
                </a:schemeClr>
              </a:solidFill>
              <a:effectLst/>
              <a:uLnTx/>
              <a:uFillTx/>
              <a:latin typeface="+mn-lt"/>
              <a:ea typeface="+mn-ea"/>
              <a:cs typeface="+mn-cs"/>
            </a:endParaRPr>
          </a:p>
          <a:p>
            <a:pPr marL="166189" marR="0" lvl="0" indent="-166189" algn="l" defTabSz="914342" rtl="0" eaLnBrk="1" fontAlgn="auto" latinLnBrk="0" hangingPunct="1">
              <a:lnSpc>
                <a:spcPct val="100000"/>
              </a:lnSpc>
              <a:spcBef>
                <a:spcPts val="0"/>
              </a:spcBef>
              <a:spcAft>
                <a:spcPts val="0"/>
              </a:spcAft>
              <a:buClr>
                <a:schemeClr val="accent5"/>
              </a:buClr>
              <a:buSzTx/>
              <a:tabLst/>
              <a:defRPr/>
            </a:pPr>
            <a:endParaRPr kumimoji="0" lang="en-US" sz="14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p:txBody>
      </p:sp>
    </p:spTree>
    <p:extLst>
      <p:ext uri="{BB962C8B-B14F-4D97-AF65-F5344CB8AC3E}">
        <p14:creationId xmlns="" xmlns:p14="http://schemas.microsoft.com/office/powerpoint/2010/main" val="3618251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smtClean="0"/>
              <a:t>A </a:t>
            </a:r>
            <a:r>
              <a:rPr lang="en-US" sz="3200" dirty="0"/>
              <a:t>Custom Categorical Color </a:t>
            </a:r>
            <a:r>
              <a:rPr lang="en-US" sz="3200" dirty="0" smtClean="0"/>
              <a:t>Solution (Contd..)</a:t>
            </a:r>
            <a:endParaRPr lang="en-US" sz="3200" dirty="0"/>
          </a:p>
        </p:txBody>
      </p:sp>
      <p:sp>
        <p:nvSpPr>
          <p:cNvPr id="7" name="Content Placeholder 2"/>
          <p:cNvSpPr txBox="1">
            <a:spLocks/>
          </p:cNvSpPr>
          <p:nvPr/>
        </p:nvSpPr>
        <p:spPr>
          <a:xfrm>
            <a:off x="323393" y="1494765"/>
            <a:ext cx="3672874" cy="4643751"/>
          </a:xfrm>
          <a:prstGeom prst="rect">
            <a:avLst/>
          </a:prstGeom>
        </p:spPr>
        <p:txBody>
          <a:bodyPr vert="horz" lIns="0" tIns="33059" rIns="33059" bIns="33059" rtlCol="0">
            <a:noAutofit/>
          </a:bodyPr>
          <a:lstStyle/>
          <a:p>
            <a:pPr marL="166189" marR="0" lvl="0" indent="-166189" algn="l" defTabSz="914342" rtl="0" eaLnBrk="1" fontAlgn="auto" latinLnBrk="0" hangingPunct="1">
              <a:lnSpc>
                <a:spcPct val="100000"/>
              </a:lnSpc>
              <a:spcBef>
                <a:spcPts val="0"/>
              </a:spcBef>
              <a:spcAft>
                <a:spcPts val="0"/>
              </a:spcAft>
              <a:buClr>
                <a:schemeClr val="accent5"/>
              </a:buClr>
              <a:buSzTx/>
              <a:tabLst/>
              <a:defRPr/>
            </a:pPr>
            <a:r>
              <a:rPr kumimoji="0" lang="en-US" sz="1400" b="0" i="0" u="none" strike="noStrike" kern="1200" cap="none" spc="0" normalizeH="0" dirty="0" smtClean="0">
                <a:ln>
                  <a:noFill/>
                </a:ln>
                <a:solidFill>
                  <a:schemeClr val="tx2">
                    <a:lumMod val="50000"/>
                  </a:schemeClr>
                </a:solidFill>
                <a:effectLst/>
                <a:uLnTx/>
                <a:uFillTx/>
                <a:latin typeface="+mn-lt"/>
                <a:ea typeface="+mn-ea"/>
                <a:cs typeface="+mn-cs"/>
              </a:rPr>
              <a:t>	If we put the Custom color </a:t>
            </a:r>
            <a:r>
              <a:rPr lang="en-US" sz="1400" b="1" dirty="0" smtClean="0">
                <a:solidFill>
                  <a:schemeClr val="tx2">
                    <a:lumMod val="50000"/>
                  </a:schemeClr>
                </a:solidFill>
              </a:rPr>
              <a:t>B</a:t>
            </a:r>
            <a:r>
              <a:rPr kumimoji="0" lang="en-US" sz="1400" b="1" i="0" u="none" strike="noStrike" kern="1200" cap="none" spc="0" normalizeH="0" dirty="0" smtClean="0">
                <a:ln>
                  <a:noFill/>
                </a:ln>
                <a:solidFill>
                  <a:schemeClr val="tx2">
                    <a:lumMod val="50000"/>
                  </a:schemeClr>
                </a:solidFill>
                <a:effectLst/>
                <a:uLnTx/>
                <a:uFillTx/>
                <a:latin typeface="+mn-lt"/>
                <a:ea typeface="+mn-ea"/>
                <a:cs typeface="+mn-cs"/>
              </a:rPr>
              <a:t>y Measure</a:t>
            </a:r>
            <a:r>
              <a:rPr kumimoji="0" lang="en-US" sz="1400" b="0" i="0" u="none" strike="noStrike" kern="1200" cap="none" spc="0" normalizeH="0" dirty="0" smtClean="0">
                <a:ln>
                  <a:noFill/>
                </a:ln>
                <a:solidFill>
                  <a:schemeClr val="tx2">
                    <a:lumMod val="50000"/>
                  </a:schemeClr>
                </a:solidFill>
                <a:effectLst/>
                <a:uLnTx/>
                <a:uFillTx/>
                <a:latin typeface="+mn-lt"/>
                <a:ea typeface="+mn-ea"/>
                <a:cs typeface="+mn-cs"/>
              </a:rPr>
              <a:t>, then based on the Measure that we took in the expression </a:t>
            </a:r>
            <a:r>
              <a:rPr lang="en-US" sz="1400" dirty="0" smtClean="0">
                <a:solidFill>
                  <a:schemeClr val="tx2">
                    <a:lumMod val="50000"/>
                  </a:schemeClr>
                </a:solidFill>
              </a:rPr>
              <a:t>the color will vary.</a:t>
            </a:r>
            <a:br>
              <a:rPr lang="en-US" sz="1400" dirty="0" smtClean="0">
                <a:solidFill>
                  <a:schemeClr val="tx2">
                    <a:lumMod val="50000"/>
                  </a:schemeClr>
                </a:solidFill>
              </a:rPr>
            </a:br>
            <a:r>
              <a:rPr lang="en-US" sz="1400" dirty="0" smtClean="0">
                <a:solidFill>
                  <a:schemeClr val="tx2">
                    <a:lumMod val="50000"/>
                  </a:schemeClr>
                </a:solidFill>
              </a:rPr>
              <a:t/>
            </a:r>
            <a:br>
              <a:rPr lang="en-US" sz="1400" dirty="0" smtClean="0">
                <a:solidFill>
                  <a:schemeClr val="tx2">
                    <a:lumMod val="50000"/>
                  </a:schemeClr>
                </a:solidFill>
              </a:rPr>
            </a:br>
            <a:r>
              <a:rPr lang="en-US" sz="1400" dirty="0" smtClean="0">
                <a:solidFill>
                  <a:schemeClr val="tx2">
                    <a:lumMod val="50000"/>
                  </a:schemeClr>
                </a:solidFill>
              </a:rPr>
              <a:t>For example:- if we put Sum(Absorption Value)</a:t>
            </a:r>
            <a:br>
              <a:rPr lang="en-US" sz="1400" dirty="0" smtClean="0">
                <a:solidFill>
                  <a:schemeClr val="tx2">
                    <a:lumMod val="50000"/>
                  </a:schemeClr>
                </a:solidFill>
              </a:rPr>
            </a:br>
            <a:r>
              <a:rPr lang="en-US" sz="1400" dirty="0" smtClean="0">
                <a:solidFill>
                  <a:schemeClr val="tx2">
                    <a:lumMod val="50000"/>
                  </a:schemeClr>
                </a:solidFill>
              </a:rPr>
              <a:t/>
            </a:r>
            <a:br>
              <a:rPr lang="en-US" sz="1400" dirty="0" smtClean="0">
                <a:solidFill>
                  <a:schemeClr val="tx2">
                    <a:lumMod val="50000"/>
                  </a:schemeClr>
                </a:solidFill>
              </a:rPr>
            </a:br>
            <a:r>
              <a:rPr lang="en-US" sz="1400" dirty="0" smtClean="0">
                <a:solidFill>
                  <a:schemeClr val="tx2">
                    <a:lumMod val="50000"/>
                  </a:schemeClr>
                </a:solidFill>
              </a:rPr>
              <a:t>Then for JU and NU as the value is close so it kept same color for both of the bars where as for MU it kept some other color.</a:t>
            </a:r>
            <a:br>
              <a:rPr lang="en-US" sz="1400" dirty="0" smtClean="0">
                <a:solidFill>
                  <a:schemeClr val="tx2">
                    <a:lumMod val="50000"/>
                  </a:schemeClr>
                </a:solidFill>
              </a:rPr>
            </a:br>
            <a:r>
              <a:rPr lang="en-US" sz="1400" dirty="0" smtClean="0">
                <a:solidFill>
                  <a:schemeClr val="tx2">
                    <a:lumMod val="50000"/>
                  </a:schemeClr>
                </a:solidFill>
              </a:rPr>
              <a:t>We can also choose separate color scheme</a:t>
            </a:r>
            <a:br>
              <a:rPr lang="en-US" sz="1400" dirty="0" smtClean="0">
                <a:solidFill>
                  <a:schemeClr val="tx2">
                    <a:lumMod val="50000"/>
                  </a:schemeClr>
                </a:solidFill>
              </a:rPr>
            </a:br>
            <a:r>
              <a:rPr lang="en-US" sz="1400" dirty="0" smtClean="0">
                <a:solidFill>
                  <a:schemeClr val="tx2">
                    <a:lumMod val="50000"/>
                  </a:schemeClr>
                </a:solidFill>
              </a:rPr>
              <a:t>like:-</a:t>
            </a:r>
          </a:p>
          <a:p>
            <a:pPr marL="166189" marR="0" lvl="0" indent="-166189" algn="l" defTabSz="914342" rtl="0" eaLnBrk="1" fontAlgn="auto" latinLnBrk="0" hangingPunct="1">
              <a:lnSpc>
                <a:spcPct val="100000"/>
              </a:lnSpc>
              <a:spcBef>
                <a:spcPts val="0"/>
              </a:spcBef>
              <a:spcAft>
                <a:spcPts val="0"/>
              </a:spcAft>
              <a:buClr>
                <a:schemeClr val="accent5"/>
              </a:buClr>
              <a:buSzTx/>
              <a:tabLst/>
              <a:defRPr/>
            </a:pPr>
            <a:r>
              <a:rPr lang="en-US" sz="1400" dirty="0" smtClean="0">
                <a:solidFill>
                  <a:schemeClr val="tx2">
                    <a:lumMod val="50000"/>
                  </a:schemeClr>
                </a:solidFill>
              </a:rPr>
              <a:t>    1. Sequential gradient</a:t>
            </a:r>
          </a:p>
          <a:p>
            <a:pPr marL="166189" marR="0" lvl="0" indent="-166189" algn="l" defTabSz="914342" rtl="0" eaLnBrk="1" fontAlgn="auto" latinLnBrk="0" hangingPunct="1">
              <a:lnSpc>
                <a:spcPct val="100000"/>
              </a:lnSpc>
              <a:spcBef>
                <a:spcPts val="0"/>
              </a:spcBef>
              <a:spcAft>
                <a:spcPts val="0"/>
              </a:spcAft>
              <a:buClr>
                <a:schemeClr val="accent5"/>
              </a:buClr>
              <a:buSzTx/>
              <a:tabLst/>
              <a:defRPr/>
            </a:pPr>
            <a:r>
              <a:rPr lang="en-US" sz="1400" dirty="0" smtClean="0">
                <a:solidFill>
                  <a:schemeClr val="tx2">
                    <a:lumMod val="50000"/>
                  </a:schemeClr>
                </a:solidFill>
              </a:rPr>
              <a:t>	 2. Sequential classes</a:t>
            </a:r>
          </a:p>
          <a:p>
            <a:pPr marL="166189" lvl="0" indent="-166189" defTabSz="914342">
              <a:buClr>
                <a:schemeClr val="accent5"/>
              </a:buClr>
            </a:pPr>
            <a:r>
              <a:rPr lang="en-US" sz="1400" dirty="0" smtClean="0">
                <a:solidFill>
                  <a:schemeClr val="tx2">
                    <a:lumMod val="50000"/>
                  </a:schemeClr>
                </a:solidFill>
              </a:rPr>
              <a:t>	 3. Diverging gradient</a:t>
            </a:r>
            <a:br>
              <a:rPr lang="en-US" sz="1400" dirty="0" smtClean="0">
                <a:solidFill>
                  <a:schemeClr val="tx2">
                    <a:lumMod val="50000"/>
                  </a:schemeClr>
                </a:solidFill>
              </a:rPr>
            </a:br>
            <a:r>
              <a:rPr lang="en-US" sz="1400" dirty="0" smtClean="0">
                <a:solidFill>
                  <a:schemeClr val="tx2">
                    <a:lumMod val="50000"/>
                  </a:schemeClr>
                </a:solidFill>
              </a:rPr>
              <a:t> 4. Diverging classes</a:t>
            </a:r>
            <a:br>
              <a:rPr lang="en-US" sz="1400" dirty="0" smtClean="0">
                <a:solidFill>
                  <a:schemeClr val="tx2">
                    <a:lumMod val="50000"/>
                  </a:schemeClr>
                </a:solidFill>
              </a:rPr>
            </a:br>
            <a:endParaRPr lang="en-US" sz="1400" dirty="0" smtClean="0">
              <a:solidFill>
                <a:schemeClr val="tx2">
                  <a:lumMod val="50000"/>
                </a:schemeClr>
              </a:solidFill>
            </a:endParaRPr>
          </a:p>
          <a:p>
            <a:pPr marL="166189" lvl="0" indent="-166189" defTabSz="914342">
              <a:buClr>
                <a:schemeClr val="accent5"/>
              </a:buClr>
            </a:pPr>
            <a:r>
              <a:rPr lang="en-US" sz="1400" dirty="0" smtClean="0">
                <a:solidFill>
                  <a:schemeClr val="tx2">
                    <a:lumMod val="50000"/>
                  </a:schemeClr>
                </a:solidFill>
              </a:rPr>
              <a:t>    If we put the Custom color </a:t>
            </a:r>
            <a:r>
              <a:rPr lang="en-US" sz="1400" b="1" dirty="0" smtClean="0">
                <a:solidFill>
                  <a:schemeClr val="tx2">
                    <a:lumMod val="50000"/>
                  </a:schemeClr>
                </a:solidFill>
              </a:rPr>
              <a:t>By Expression</a:t>
            </a:r>
            <a:r>
              <a:rPr lang="en-US" sz="1400" dirty="0" smtClean="0">
                <a:solidFill>
                  <a:schemeClr val="tx2">
                    <a:lumMod val="50000"/>
                  </a:schemeClr>
                </a:solidFill>
              </a:rPr>
              <a:t>, then based on the explicit Expression that we took in the </a:t>
            </a:r>
            <a:r>
              <a:rPr lang="en-US" sz="1400" dirty="0" err="1" smtClean="0">
                <a:solidFill>
                  <a:schemeClr val="tx2">
                    <a:lumMod val="50000"/>
                  </a:schemeClr>
                </a:solidFill>
              </a:rPr>
              <a:t>Fx</a:t>
            </a:r>
            <a:r>
              <a:rPr lang="en-US" sz="1400" dirty="0" smtClean="0">
                <a:solidFill>
                  <a:schemeClr val="tx2">
                    <a:lumMod val="50000"/>
                  </a:schemeClr>
                </a:solidFill>
              </a:rPr>
              <a:t> , the color will vary. </a:t>
            </a:r>
            <a:br>
              <a:rPr lang="en-US" sz="1400" dirty="0" smtClean="0">
                <a:solidFill>
                  <a:schemeClr val="tx2">
                    <a:lumMod val="50000"/>
                  </a:schemeClr>
                </a:solidFill>
              </a:rPr>
            </a:br>
            <a:r>
              <a:rPr lang="en-US" sz="1400" dirty="0" smtClean="0">
                <a:solidFill>
                  <a:schemeClr val="tx2">
                    <a:lumMod val="50000"/>
                  </a:schemeClr>
                </a:solidFill>
              </a:rPr>
              <a:t/>
            </a:r>
            <a:br>
              <a:rPr lang="en-US" sz="1400" dirty="0" smtClean="0">
                <a:solidFill>
                  <a:schemeClr val="tx2">
                    <a:lumMod val="50000"/>
                  </a:schemeClr>
                </a:solidFill>
              </a:rPr>
            </a:br>
            <a:r>
              <a:rPr lang="en-US" sz="1400" dirty="0" smtClean="0">
                <a:solidFill>
                  <a:schemeClr val="tx2">
                    <a:lumMod val="50000"/>
                  </a:schemeClr>
                </a:solidFill>
              </a:rPr>
              <a:t/>
            </a:r>
            <a:br>
              <a:rPr lang="en-US" sz="1400" dirty="0" smtClean="0">
                <a:solidFill>
                  <a:schemeClr val="tx2">
                    <a:lumMod val="50000"/>
                  </a:schemeClr>
                </a:solidFill>
              </a:rPr>
            </a:br>
            <a:r>
              <a:rPr lang="en-US" sz="1400" dirty="0" smtClean="0">
                <a:solidFill>
                  <a:schemeClr val="tx2">
                    <a:lumMod val="50000"/>
                  </a:schemeClr>
                </a:solidFill>
              </a:rPr>
              <a:t/>
            </a:r>
            <a:br>
              <a:rPr lang="en-US" sz="1400" dirty="0" smtClean="0">
                <a:solidFill>
                  <a:schemeClr val="tx2">
                    <a:lumMod val="50000"/>
                  </a:schemeClr>
                </a:solidFill>
              </a:rPr>
            </a:br>
            <a:endParaRPr kumimoji="0" lang="en-US" sz="1400" b="0" i="0" u="none" strike="noStrike" kern="1200" cap="none" spc="0" normalizeH="0" dirty="0" smtClean="0">
              <a:ln>
                <a:noFill/>
              </a:ln>
              <a:solidFill>
                <a:schemeClr val="tx2">
                  <a:lumMod val="50000"/>
                </a:schemeClr>
              </a:solidFill>
              <a:effectLst/>
              <a:uLnTx/>
              <a:uFillTx/>
              <a:latin typeface="+mn-lt"/>
              <a:ea typeface="+mn-ea"/>
              <a:cs typeface="+mn-cs"/>
            </a:endParaRPr>
          </a:p>
          <a:p>
            <a:pPr marL="166189" marR="0" lvl="0" indent="-166189" algn="l" defTabSz="914342" rtl="0" eaLnBrk="1" fontAlgn="auto" latinLnBrk="0" hangingPunct="1">
              <a:lnSpc>
                <a:spcPct val="100000"/>
              </a:lnSpc>
              <a:spcBef>
                <a:spcPts val="0"/>
              </a:spcBef>
              <a:spcAft>
                <a:spcPts val="0"/>
              </a:spcAft>
              <a:buClr>
                <a:schemeClr val="accent5"/>
              </a:buClr>
              <a:buSzTx/>
              <a:tabLst/>
              <a:defRPr/>
            </a:pPr>
            <a:endParaRPr kumimoji="0" lang="en-US" sz="14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p:txBody>
      </p:sp>
      <p:pic>
        <p:nvPicPr>
          <p:cNvPr id="167938" name="Picture 2"/>
          <p:cNvPicPr>
            <a:picLocks noGrp="1" noChangeAspect="1" noChangeArrowheads="1"/>
          </p:cNvPicPr>
          <p:nvPr>
            <p:ph idx="1"/>
          </p:nvPr>
        </p:nvPicPr>
        <p:blipFill>
          <a:blip r:embed="rId2" cstate="print"/>
          <a:srcRect/>
          <a:stretch>
            <a:fillRect/>
          </a:stretch>
        </p:blipFill>
        <p:spPr bwMode="auto">
          <a:xfrm>
            <a:off x="4123267" y="1583265"/>
            <a:ext cx="5545720" cy="4521730"/>
          </a:xfrm>
          <a:prstGeom prst="rect">
            <a:avLst/>
          </a:prstGeom>
          <a:noFill/>
          <a:ln w="9525">
            <a:noFill/>
            <a:miter lim="800000"/>
            <a:headEnd/>
            <a:tailEnd/>
          </a:ln>
        </p:spPr>
      </p:pic>
    </p:spTree>
    <p:extLst>
      <p:ext uri="{BB962C8B-B14F-4D97-AF65-F5344CB8AC3E}">
        <p14:creationId xmlns="" xmlns:p14="http://schemas.microsoft.com/office/powerpoint/2010/main" val="3618251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Formatting in Visualization</a:t>
            </a:r>
          </a:p>
        </p:txBody>
      </p:sp>
      <p:pic>
        <p:nvPicPr>
          <p:cNvPr id="165895" name="Picture 7"/>
          <p:cNvPicPr>
            <a:picLocks noChangeAspect="1" noChangeArrowheads="1"/>
          </p:cNvPicPr>
          <p:nvPr/>
        </p:nvPicPr>
        <p:blipFill>
          <a:blip r:embed="rId2" cstate="print"/>
          <a:srcRect/>
          <a:stretch>
            <a:fillRect/>
          </a:stretch>
        </p:blipFill>
        <p:spPr bwMode="auto">
          <a:xfrm>
            <a:off x="4531019" y="1205061"/>
            <a:ext cx="1181100" cy="295275"/>
          </a:xfrm>
          <a:prstGeom prst="rect">
            <a:avLst/>
          </a:prstGeom>
          <a:noFill/>
          <a:ln w="9525">
            <a:noFill/>
            <a:miter lim="800000"/>
            <a:headEnd/>
            <a:tailEnd/>
          </a:ln>
        </p:spPr>
      </p:pic>
      <p:sp>
        <p:nvSpPr>
          <p:cNvPr id="4" name="Rectangle 3"/>
          <p:cNvSpPr/>
          <p:nvPr/>
        </p:nvSpPr>
        <p:spPr>
          <a:xfrm>
            <a:off x="694267" y="1205061"/>
            <a:ext cx="8822266" cy="2539157"/>
          </a:xfrm>
          <a:prstGeom prst="rect">
            <a:avLst/>
          </a:prstGeom>
        </p:spPr>
        <p:txBody>
          <a:bodyPr wrap="square">
            <a:spAutoFit/>
          </a:bodyPr>
          <a:lstStyle/>
          <a:p>
            <a:r>
              <a:rPr lang="en-US" sz="1400" dirty="0" smtClean="0">
                <a:solidFill>
                  <a:schemeClr val="tx2">
                    <a:lumMod val="50000"/>
                  </a:schemeClr>
                </a:solidFill>
              </a:rPr>
              <a:t>In formatting </a:t>
            </a:r>
            <a:r>
              <a:rPr lang="en-US" sz="1400" dirty="0">
                <a:solidFill>
                  <a:schemeClr val="tx2">
                    <a:lumMod val="50000"/>
                  </a:schemeClr>
                </a:solidFill>
              </a:rPr>
              <a:t>functions it is possible to set the format for numbers and dates by using a format code. </a:t>
            </a:r>
            <a:endParaRPr lang="en-US" sz="1400" dirty="0" smtClean="0">
              <a:solidFill>
                <a:schemeClr val="tx2">
                  <a:lumMod val="50000"/>
                </a:schemeClr>
              </a:solidFill>
            </a:endParaRPr>
          </a:p>
          <a:p>
            <a:r>
              <a:rPr lang="en-US" sz="1400" dirty="0" smtClean="0">
                <a:solidFill>
                  <a:schemeClr val="tx2">
                    <a:lumMod val="50000"/>
                  </a:schemeClr>
                </a:solidFill>
              </a:rPr>
              <a:t>This </a:t>
            </a:r>
            <a:r>
              <a:rPr lang="en-US" sz="1400" dirty="0">
                <a:solidFill>
                  <a:schemeClr val="tx2">
                    <a:lumMod val="50000"/>
                  </a:schemeClr>
                </a:solidFill>
              </a:rPr>
              <a:t>topic describes the conventions used to format a number, date, time or time stamp. </a:t>
            </a:r>
            <a:endParaRPr lang="en-US" sz="1400" dirty="0" smtClean="0">
              <a:solidFill>
                <a:schemeClr val="tx2">
                  <a:lumMod val="50000"/>
                </a:schemeClr>
              </a:solidFill>
            </a:endParaRPr>
          </a:p>
          <a:p>
            <a:r>
              <a:rPr lang="en-US" sz="1400" dirty="0" smtClean="0">
                <a:solidFill>
                  <a:schemeClr val="tx2">
                    <a:lumMod val="50000"/>
                  </a:schemeClr>
                </a:solidFill>
              </a:rPr>
              <a:t>These </a:t>
            </a:r>
            <a:r>
              <a:rPr lang="en-US" sz="1400" dirty="0">
                <a:solidFill>
                  <a:schemeClr val="tx2">
                    <a:lumMod val="50000"/>
                  </a:schemeClr>
                </a:solidFill>
              </a:rPr>
              <a:t>conventions apply both to script and chart functions</a:t>
            </a:r>
            <a:r>
              <a:rPr lang="en-US" sz="1400" dirty="0" smtClean="0">
                <a:solidFill>
                  <a:schemeClr val="tx2">
                    <a:lumMod val="50000"/>
                  </a:schemeClr>
                </a:solidFill>
              </a:rPr>
              <a:t>.</a:t>
            </a:r>
          </a:p>
          <a:p>
            <a:r>
              <a:rPr lang="en-US" sz="1400" dirty="0" smtClean="0">
                <a:solidFill>
                  <a:schemeClr val="tx2">
                    <a:lumMod val="50000"/>
                  </a:schemeClr>
                </a:solidFill>
              </a:rPr>
              <a:t>Below are the types of number formats.</a:t>
            </a:r>
          </a:p>
          <a:p>
            <a:endParaRPr lang="en-US" sz="1400" dirty="0" smtClean="0"/>
          </a:p>
          <a:p>
            <a:pPr marL="457200" indent="-457200">
              <a:buFont typeface="+mj-lt"/>
              <a:buAutoNum type="arabicPeriod"/>
            </a:pPr>
            <a:r>
              <a:rPr lang="en-US" sz="1400" dirty="0"/>
              <a:t>Number formats</a:t>
            </a:r>
          </a:p>
          <a:p>
            <a:pPr marL="457200" indent="-457200">
              <a:buFont typeface="+mj-lt"/>
              <a:buAutoNum type="arabicPeriod"/>
            </a:pPr>
            <a:r>
              <a:rPr lang="en-US" sz="1400" dirty="0"/>
              <a:t>Special number formats</a:t>
            </a:r>
          </a:p>
          <a:p>
            <a:pPr marL="457200" indent="-457200">
              <a:buFont typeface="+mj-lt"/>
              <a:buAutoNum type="arabicPeriod"/>
            </a:pPr>
            <a:r>
              <a:rPr lang="en-US" sz="1400" dirty="0"/>
              <a:t>Dates</a:t>
            </a:r>
          </a:p>
          <a:p>
            <a:pPr marL="457200" indent="-457200">
              <a:buFont typeface="+mj-lt"/>
              <a:buAutoNum type="arabicPeriod"/>
            </a:pPr>
            <a:r>
              <a:rPr lang="en-US" sz="1400" dirty="0"/>
              <a:t>Times</a:t>
            </a:r>
          </a:p>
          <a:p>
            <a:pPr marL="457200" indent="-457200">
              <a:buFont typeface="+mj-lt"/>
              <a:buAutoNum type="arabicPeriod"/>
            </a:pPr>
            <a:r>
              <a:rPr lang="en-US" sz="1400" dirty="0"/>
              <a:t>Time stamps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a:t>Format </a:t>
            </a:r>
            <a:r>
              <a:rPr lang="en-US" sz="3200" dirty="0" smtClean="0"/>
              <a:t>Numbers</a:t>
            </a:r>
          </a:p>
        </p:txBody>
      </p:sp>
      <p:sp>
        <p:nvSpPr>
          <p:cNvPr id="3" name="Rectangle 2"/>
          <p:cNvSpPr/>
          <p:nvPr/>
        </p:nvSpPr>
        <p:spPr>
          <a:xfrm>
            <a:off x="778933" y="1236134"/>
            <a:ext cx="8390467" cy="2062103"/>
          </a:xfrm>
          <a:prstGeom prst="rect">
            <a:avLst/>
          </a:prstGeom>
        </p:spPr>
        <p:txBody>
          <a:bodyPr wrap="square">
            <a:spAutoFit/>
          </a:bodyPr>
          <a:lstStyle/>
          <a:p>
            <a:r>
              <a:rPr lang="en-US" sz="1500" b="1" u="sng" dirty="0"/>
              <a:t>Number F</a:t>
            </a:r>
            <a:r>
              <a:rPr lang="en-US" sz="1500" b="1" u="sng" dirty="0" smtClean="0"/>
              <a:t>ormats:</a:t>
            </a:r>
          </a:p>
          <a:p>
            <a:endParaRPr lang="en-US" sz="1400" b="1" u="sng" dirty="0"/>
          </a:p>
          <a:p>
            <a:pPr marL="285750" lvl="0" indent="-285750">
              <a:buFont typeface="Arial" panose="020B0604020202020204" pitchFamily="34" charset="0"/>
              <a:buChar char="•"/>
            </a:pPr>
            <a:r>
              <a:rPr lang="en-US" sz="1400" dirty="0"/>
              <a:t>To denote a specific number of digits, use the symbol "0" for each digit. </a:t>
            </a:r>
            <a:endParaRPr lang="en-US" sz="1400" dirty="0" smtClean="0"/>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To denote a possible digit, use the symbol "#". If the format contains only # symbols to the left of the decimal point, numbers less than 1 begin with a decimal point. </a:t>
            </a:r>
            <a:endParaRPr lang="en-US" sz="1400" dirty="0" smtClean="0"/>
          </a:p>
          <a:p>
            <a:pPr marL="285750" lvl="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500" b="1" u="sng" dirty="0" smtClean="0"/>
              <a:t>Example:</a:t>
            </a:r>
            <a:endParaRPr lang="en-US" sz="1400" dirty="0"/>
          </a:p>
        </p:txBody>
      </p:sp>
      <p:graphicFrame>
        <p:nvGraphicFramePr>
          <p:cNvPr id="4" name="Table 3"/>
          <p:cNvGraphicFramePr>
            <a:graphicFrameLocks noGrp="1"/>
          </p:cNvGraphicFramePr>
          <p:nvPr>
            <p:extLst>
              <p:ext uri="{D42A27DB-BD31-4B8C-83A1-F6EECF244321}">
                <p14:modId xmlns="" xmlns:p14="http://schemas.microsoft.com/office/powerpoint/2010/main" val="815457485"/>
              </p:ext>
            </p:extLst>
          </p:nvPr>
        </p:nvGraphicFramePr>
        <p:xfrm>
          <a:off x="980696" y="3420533"/>
          <a:ext cx="7620000" cy="920115"/>
        </p:xfrm>
        <a:graphic>
          <a:graphicData uri="http://schemas.openxmlformats.org/drawingml/2006/table">
            <a:tbl>
              <a:tblPr firstRow="1" firstCol="1" bandRow="1">
                <a:tableStyleId>{7DF18680-E054-41AD-8BC1-D1AEF772440D}</a:tableStyleId>
              </a:tblPr>
              <a:tblGrid>
                <a:gridCol w="677333"/>
                <a:gridCol w="6942667"/>
              </a:tblGrid>
              <a:tr h="0">
                <a:tc>
                  <a:txBody>
                    <a:bodyPr/>
                    <a:lstStyle/>
                    <a:p>
                      <a:pPr marL="0" marR="0">
                        <a:lnSpc>
                          <a:spcPct val="115000"/>
                        </a:lnSpc>
                        <a:spcBef>
                          <a:spcPts val="0"/>
                        </a:spcBef>
                        <a:spcAft>
                          <a:spcPts val="1125"/>
                        </a:spcAft>
                      </a:pPr>
                      <a:r>
                        <a:rPr lang="en-US" sz="1050" dirty="0">
                          <a:effectLst/>
                        </a:rPr>
                        <a:t># ##0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375"/>
                        </a:spcAft>
                      </a:pPr>
                      <a:r>
                        <a:rPr lang="en-US" sz="1050">
                          <a:effectLst/>
                        </a:rPr>
                        <a:t>describes the number as an integer with a thousands separator.</a:t>
                      </a:r>
                      <a:endParaRPr lang="en-US" sz="11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050">
                          <a:effectLst/>
                        </a:rPr>
                        <a:t>###0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375"/>
                        </a:spcAft>
                      </a:pPr>
                      <a:r>
                        <a:rPr lang="en-US" sz="1050" dirty="0">
                          <a:effectLst/>
                        </a:rPr>
                        <a:t>describes the number as an integer without a thousands separator.</a:t>
                      </a:r>
                      <a:endParaRPr lang="en-US" sz="11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050">
                          <a:effectLst/>
                        </a:rPr>
                        <a:t>0000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a:effectLst/>
                        </a:rPr>
                        <a:t>describes the number as an integer with at least four digits. For example, the number 123 will be shown as 0123.</a:t>
                      </a:r>
                      <a:endParaRPr lang="en-US" sz="11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050">
                          <a:effectLst/>
                        </a:rPr>
                        <a:t>0.000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375"/>
                        </a:spcAft>
                      </a:pPr>
                      <a:r>
                        <a:rPr lang="en-US" sz="1050">
                          <a:effectLst/>
                        </a:rPr>
                        <a:t>describes the number with three decimals.</a:t>
                      </a:r>
                      <a:endParaRPr lang="en-US" sz="11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050">
                          <a:effectLst/>
                        </a:rPr>
                        <a:t>0.0##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375"/>
                        </a:spcAft>
                      </a:pPr>
                      <a:r>
                        <a:rPr lang="en-US" sz="1050" dirty="0">
                          <a:effectLst/>
                        </a:rPr>
                        <a:t>describes the number with at least 1 decimal and at most three decimals.</a:t>
                      </a:r>
                      <a:endParaRPr lang="en-US" sz="1100" dirty="0">
                        <a:effectLst/>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a:t>Format </a:t>
            </a:r>
            <a:r>
              <a:rPr lang="en-US" sz="3200" dirty="0" smtClean="0"/>
              <a:t>Numbers (Contd..)</a:t>
            </a:r>
          </a:p>
        </p:txBody>
      </p:sp>
      <p:sp>
        <p:nvSpPr>
          <p:cNvPr id="3" name="Rectangle 2"/>
          <p:cNvSpPr/>
          <p:nvPr/>
        </p:nvSpPr>
        <p:spPr>
          <a:xfrm>
            <a:off x="956732" y="1202266"/>
            <a:ext cx="8195735" cy="2446824"/>
          </a:xfrm>
          <a:prstGeom prst="rect">
            <a:avLst/>
          </a:prstGeom>
        </p:spPr>
        <p:txBody>
          <a:bodyPr wrap="square">
            <a:spAutoFit/>
          </a:bodyPr>
          <a:lstStyle/>
          <a:p>
            <a:r>
              <a:rPr lang="en-US" sz="1500" b="1" u="sng" dirty="0" smtClean="0"/>
              <a:t>Special Number </a:t>
            </a:r>
            <a:r>
              <a:rPr lang="en-US" sz="1500" b="1" u="sng" dirty="0"/>
              <a:t>formats</a:t>
            </a:r>
            <a:r>
              <a:rPr lang="en-US" sz="1500" b="1" u="sng" dirty="0" smtClean="0"/>
              <a:t>:</a:t>
            </a:r>
          </a:p>
          <a:p>
            <a:endParaRPr lang="en-US" sz="1500" b="1" u="sng" dirty="0"/>
          </a:p>
          <a:p>
            <a:pPr marL="285750" lvl="0" indent="-285750">
              <a:buFont typeface="Arial" panose="020B0604020202020204" pitchFamily="34" charset="0"/>
              <a:buChar char="•"/>
            </a:pPr>
            <a:r>
              <a:rPr lang="en-US" sz="1400" dirty="0" smtClean="0"/>
              <a:t>Qlik </a:t>
            </a:r>
            <a:r>
              <a:rPr lang="en-US" sz="1400" dirty="0"/>
              <a:t>Sense can interpret and format numbers in any radix between 2 and 36 including binary, octal and hexadecimal. It can also handle roman formats</a:t>
            </a:r>
            <a:r>
              <a:rPr lang="en-US" sz="1400" dirty="0" smtClean="0"/>
              <a:t>. Below are the various formats </a:t>
            </a:r>
          </a:p>
          <a:p>
            <a:pPr marL="285750" lvl="0" indent="-285750">
              <a:buFont typeface="Arial" panose="020B0604020202020204" pitchFamily="34" charset="0"/>
              <a:buChar char="•"/>
            </a:pPr>
            <a:r>
              <a:rPr lang="en-US" sz="1400" dirty="0"/>
              <a:t>Binary format</a:t>
            </a:r>
          </a:p>
          <a:p>
            <a:pPr marL="285750" lvl="0" indent="-285750">
              <a:buFont typeface="Arial" panose="020B0604020202020204" pitchFamily="34" charset="0"/>
              <a:buChar char="•"/>
            </a:pPr>
            <a:r>
              <a:rPr lang="en-US" sz="1400" dirty="0"/>
              <a:t>Octal format</a:t>
            </a:r>
          </a:p>
          <a:p>
            <a:pPr marL="285750" lvl="0" indent="-285750">
              <a:buFont typeface="Arial" panose="020B0604020202020204" pitchFamily="34" charset="0"/>
              <a:buChar char="•"/>
            </a:pPr>
            <a:r>
              <a:rPr lang="en-US" sz="1400" dirty="0"/>
              <a:t>Hexadecimal format</a:t>
            </a:r>
          </a:p>
          <a:p>
            <a:pPr marL="285750" lvl="0" indent="-285750">
              <a:buFont typeface="Arial" panose="020B0604020202020204" pitchFamily="34" charset="0"/>
              <a:buChar char="•"/>
            </a:pPr>
            <a:r>
              <a:rPr lang="en-US" sz="1400" dirty="0"/>
              <a:t>Decimal format</a:t>
            </a:r>
          </a:p>
          <a:p>
            <a:pPr marL="285750" lvl="0" indent="-285750">
              <a:buFont typeface="Arial" panose="020B0604020202020204" pitchFamily="34" charset="0"/>
              <a:buChar char="•"/>
            </a:pPr>
            <a:r>
              <a:rPr lang="en-US" sz="1400" dirty="0"/>
              <a:t>Roman format</a:t>
            </a:r>
          </a:p>
          <a:p>
            <a:pPr marL="285750" lvl="0" indent="-285750">
              <a:buFont typeface="Arial" panose="020B0604020202020204" pitchFamily="34" charset="0"/>
              <a:buChar char="•"/>
            </a:pPr>
            <a:endParaRPr lang="en-US" sz="1400" dirty="0" smtClean="0"/>
          </a:p>
          <a:p>
            <a:pPr marL="285750" lvl="0" indent="-285750">
              <a:buFont typeface="Arial" panose="020B0604020202020204" pitchFamily="34" charset="0"/>
              <a:buChar char="•"/>
            </a:pPr>
            <a:endParaRPr lang="en-US" sz="1100" dirty="0"/>
          </a:p>
        </p:txBody>
      </p:sp>
      <p:graphicFrame>
        <p:nvGraphicFramePr>
          <p:cNvPr id="5" name="Content Placeholder 3"/>
          <p:cNvGraphicFramePr>
            <a:graphicFrameLocks noGrp="1"/>
          </p:cNvGraphicFramePr>
          <p:nvPr>
            <p:ph idx="1"/>
            <p:extLst>
              <p:ext uri="{D42A27DB-BD31-4B8C-83A1-F6EECF244321}">
                <p14:modId xmlns="" xmlns:p14="http://schemas.microsoft.com/office/powerpoint/2010/main" val="2135206355"/>
              </p:ext>
            </p:extLst>
          </p:nvPr>
        </p:nvGraphicFramePr>
        <p:xfrm>
          <a:off x="1083731" y="3649090"/>
          <a:ext cx="3550793" cy="2453640"/>
        </p:xfrm>
        <a:graphic>
          <a:graphicData uri="http://schemas.openxmlformats.org/drawingml/2006/table">
            <a:tbl>
              <a:tblPr firstRow="1" firstCol="1" bandRow="1">
                <a:tableStyleId>{7DF18680-E054-41AD-8BC1-D1AEF772440D}</a:tableStyleId>
              </a:tblPr>
              <a:tblGrid>
                <a:gridCol w="1778635"/>
                <a:gridCol w="788035"/>
                <a:gridCol w="984123"/>
              </a:tblGrid>
              <a:tr h="92287">
                <a:tc>
                  <a:txBody>
                    <a:bodyPr/>
                    <a:lstStyle/>
                    <a:p>
                      <a:pPr marL="0" marR="0">
                        <a:lnSpc>
                          <a:spcPct val="115000"/>
                        </a:lnSpc>
                        <a:spcBef>
                          <a:spcPts val="0"/>
                        </a:spcBef>
                        <a:spcAft>
                          <a:spcPts val="1125"/>
                        </a:spcAft>
                      </a:pPr>
                      <a:r>
                        <a:rPr lang="en-US" sz="1400" dirty="0" err="1">
                          <a:effectLst/>
                        </a:rPr>
                        <a:t>num</a:t>
                      </a:r>
                      <a:r>
                        <a:rPr lang="en-US" sz="1400" dirty="0">
                          <a:effectLst/>
                        </a:rPr>
                        <a:t>(199, '(bin)') </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dirty="0">
                          <a:effectLst/>
                        </a:rPr>
                        <a:t>returns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11000111 </a:t>
                      </a:r>
                      <a:endParaRPr lang="en-US" sz="1400">
                        <a:effectLst/>
                        <a:latin typeface="Calibri"/>
                        <a:ea typeface="Calibri"/>
                        <a:cs typeface="Times New Roman"/>
                      </a:endParaRPr>
                    </a:p>
                  </a:txBody>
                  <a:tcPr marL="68580" marR="68580" marT="0" marB="0"/>
                </a:tc>
              </a:tr>
              <a:tr h="92287">
                <a:tc>
                  <a:txBody>
                    <a:bodyPr/>
                    <a:lstStyle/>
                    <a:p>
                      <a:pPr marL="0" marR="0">
                        <a:lnSpc>
                          <a:spcPct val="115000"/>
                        </a:lnSpc>
                        <a:spcBef>
                          <a:spcPts val="0"/>
                        </a:spcBef>
                        <a:spcAft>
                          <a:spcPts val="1125"/>
                        </a:spcAft>
                      </a:pPr>
                      <a:r>
                        <a:rPr lang="en-US" sz="1400" dirty="0" err="1">
                          <a:effectLst/>
                        </a:rPr>
                        <a:t>num</a:t>
                      </a:r>
                      <a:r>
                        <a:rPr lang="en-US" sz="1400" dirty="0">
                          <a:effectLst/>
                        </a:rPr>
                        <a:t>(199, '(</a:t>
                      </a:r>
                      <a:r>
                        <a:rPr lang="en-US" sz="1400" dirty="0" err="1">
                          <a:effectLst/>
                        </a:rPr>
                        <a:t>oct</a:t>
                      </a:r>
                      <a:r>
                        <a:rPr lang="en-US" sz="1400" dirty="0">
                          <a:effectLst/>
                        </a:rPr>
                        <a:t>)') </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returns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307 </a:t>
                      </a:r>
                      <a:endParaRPr lang="en-US" sz="1400">
                        <a:effectLst/>
                        <a:latin typeface="Calibri"/>
                        <a:ea typeface="Calibri"/>
                        <a:cs typeface="Times New Roman"/>
                      </a:endParaRPr>
                    </a:p>
                  </a:txBody>
                  <a:tcPr marL="68580" marR="68580" marT="0" marB="0"/>
                </a:tc>
              </a:tr>
              <a:tr h="92287">
                <a:tc>
                  <a:txBody>
                    <a:bodyPr/>
                    <a:lstStyle/>
                    <a:p>
                      <a:pPr marL="0" marR="0">
                        <a:lnSpc>
                          <a:spcPct val="115000"/>
                        </a:lnSpc>
                        <a:spcBef>
                          <a:spcPts val="0"/>
                        </a:spcBef>
                        <a:spcAft>
                          <a:spcPts val="1125"/>
                        </a:spcAft>
                      </a:pPr>
                      <a:r>
                        <a:rPr lang="en-US" sz="1400" dirty="0" err="1">
                          <a:effectLst/>
                        </a:rPr>
                        <a:t>num</a:t>
                      </a:r>
                      <a:r>
                        <a:rPr lang="en-US" sz="1400" dirty="0">
                          <a:effectLst/>
                        </a:rPr>
                        <a:t>(199, '(hex)') </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returns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c7 </a:t>
                      </a:r>
                      <a:endParaRPr lang="en-US" sz="1400">
                        <a:effectLst/>
                        <a:latin typeface="Calibri"/>
                        <a:ea typeface="Calibri"/>
                        <a:cs typeface="Times New Roman"/>
                      </a:endParaRPr>
                    </a:p>
                  </a:txBody>
                  <a:tcPr marL="68580" marR="68580" marT="0" marB="0"/>
                </a:tc>
              </a:tr>
              <a:tr h="92287">
                <a:tc>
                  <a:txBody>
                    <a:bodyPr/>
                    <a:lstStyle/>
                    <a:p>
                      <a:pPr marL="0" marR="0">
                        <a:lnSpc>
                          <a:spcPct val="115000"/>
                        </a:lnSpc>
                        <a:spcBef>
                          <a:spcPts val="0"/>
                        </a:spcBef>
                        <a:spcAft>
                          <a:spcPts val="1125"/>
                        </a:spcAft>
                      </a:pPr>
                      <a:r>
                        <a:rPr lang="en-US" sz="1400" dirty="0" err="1">
                          <a:effectLst/>
                        </a:rPr>
                        <a:t>num</a:t>
                      </a:r>
                      <a:r>
                        <a:rPr lang="en-US" sz="1400" dirty="0">
                          <a:effectLst/>
                        </a:rPr>
                        <a:t>(199, '(HEX)' ) </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returns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C7 </a:t>
                      </a:r>
                      <a:endParaRPr lang="en-US" sz="1400">
                        <a:effectLst/>
                        <a:latin typeface="Calibri"/>
                        <a:ea typeface="Calibri"/>
                        <a:cs typeface="Times New Roman"/>
                      </a:endParaRPr>
                    </a:p>
                  </a:txBody>
                  <a:tcPr marL="68580" marR="68580" marT="0" marB="0"/>
                </a:tc>
              </a:tr>
              <a:tr h="92287">
                <a:tc>
                  <a:txBody>
                    <a:bodyPr/>
                    <a:lstStyle/>
                    <a:p>
                      <a:pPr marL="0" marR="0">
                        <a:lnSpc>
                          <a:spcPct val="115000"/>
                        </a:lnSpc>
                        <a:spcBef>
                          <a:spcPts val="0"/>
                        </a:spcBef>
                        <a:spcAft>
                          <a:spcPts val="1125"/>
                        </a:spcAft>
                      </a:pPr>
                      <a:r>
                        <a:rPr lang="en-US" sz="1400" dirty="0" err="1">
                          <a:effectLst/>
                        </a:rPr>
                        <a:t>num</a:t>
                      </a:r>
                      <a:r>
                        <a:rPr lang="en-US" sz="1400" dirty="0">
                          <a:effectLst/>
                        </a:rPr>
                        <a:t>(199, '(r02)' ) </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returns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dirty="0">
                          <a:effectLst/>
                        </a:rPr>
                        <a:t>11000111 </a:t>
                      </a:r>
                      <a:endParaRPr lang="en-US" sz="1400" dirty="0">
                        <a:effectLst/>
                        <a:latin typeface="Calibri"/>
                        <a:ea typeface="Calibri"/>
                        <a:cs typeface="Times New Roman"/>
                      </a:endParaRPr>
                    </a:p>
                  </a:txBody>
                  <a:tcPr marL="68580" marR="68580" marT="0" marB="0"/>
                </a:tc>
              </a:tr>
              <a:tr h="92287">
                <a:tc>
                  <a:txBody>
                    <a:bodyPr/>
                    <a:lstStyle/>
                    <a:p>
                      <a:pPr marL="0" marR="0">
                        <a:lnSpc>
                          <a:spcPct val="115000"/>
                        </a:lnSpc>
                        <a:spcBef>
                          <a:spcPts val="0"/>
                        </a:spcBef>
                        <a:spcAft>
                          <a:spcPts val="1125"/>
                        </a:spcAft>
                      </a:pPr>
                      <a:r>
                        <a:rPr lang="en-US" sz="1400" dirty="0" err="1">
                          <a:effectLst/>
                        </a:rPr>
                        <a:t>num</a:t>
                      </a:r>
                      <a:r>
                        <a:rPr lang="en-US" sz="1400" dirty="0">
                          <a:effectLst/>
                        </a:rPr>
                        <a:t>(199, '(r16)') </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dirty="0">
                          <a:effectLst/>
                        </a:rPr>
                        <a:t>returns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c7 </a:t>
                      </a:r>
                      <a:endParaRPr lang="en-US" sz="1400">
                        <a:effectLst/>
                        <a:latin typeface="Calibri"/>
                        <a:ea typeface="Calibri"/>
                        <a:cs typeface="Times New Roman"/>
                      </a:endParaRPr>
                    </a:p>
                  </a:txBody>
                  <a:tcPr marL="68580" marR="68580" marT="0" marB="0"/>
                </a:tc>
              </a:tr>
              <a:tr h="92287">
                <a:tc>
                  <a:txBody>
                    <a:bodyPr/>
                    <a:lstStyle/>
                    <a:p>
                      <a:pPr marL="0" marR="0">
                        <a:lnSpc>
                          <a:spcPct val="115000"/>
                        </a:lnSpc>
                        <a:spcBef>
                          <a:spcPts val="0"/>
                        </a:spcBef>
                        <a:spcAft>
                          <a:spcPts val="1125"/>
                        </a:spcAft>
                      </a:pPr>
                      <a:r>
                        <a:rPr lang="en-US" sz="1400">
                          <a:effectLst/>
                        </a:rPr>
                        <a:t>num(199, '(R16)' ) </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dirty="0">
                          <a:effectLst/>
                        </a:rPr>
                        <a:t>returns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C7 </a:t>
                      </a:r>
                      <a:endParaRPr lang="en-US" sz="1400">
                        <a:effectLst/>
                        <a:latin typeface="Calibri"/>
                        <a:ea typeface="Calibri"/>
                        <a:cs typeface="Times New Roman"/>
                      </a:endParaRPr>
                    </a:p>
                  </a:txBody>
                  <a:tcPr marL="68580" marR="68580" marT="0" marB="0"/>
                </a:tc>
              </a:tr>
              <a:tr h="92287">
                <a:tc>
                  <a:txBody>
                    <a:bodyPr/>
                    <a:lstStyle/>
                    <a:p>
                      <a:pPr marL="0" marR="0">
                        <a:lnSpc>
                          <a:spcPct val="115000"/>
                        </a:lnSpc>
                        <a:spcBef>
                          <a:spcPts val="0"/>
                        </a:spcBef>
                        <a:spcAft>
                          <a:spcPts val="1125"/>
                        </a:spcAft>
                      </a:pPr>
                      <a:r>
                        <a:rPr lang="en-US" sz="1400">
                          <a:effectLst/>
                        </a:rPr>
                        <a:t>num(199, '(R36)') </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dirty="0">
                          <a:effectLst/>
                        </a:rPr>
                        <a:t>returns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dirty="0">
                          <a:effectLst/>
                        </a:rPr>
                        <a:t>5J </a:t>
                      </a:r>
                      <a:endParaRPr lang="en-US" sz="1400" dirty="0">
                        <a:effectLst/>
                        <a:latin typeface="Calibri"/>
                        <a:ea typeface="Calibri"/>
                        <a:cs typeface="Times New Roman"/>
                      </a:endParaRPr>
                    </a:p>
                  </a:txBody>
                  <a:tcPr marL="68580" marR="68580" marT="0" marB="0"/>
                </a:tc>
              </a:tr>
              <a:tr h="92287">
                <a:tc>
                  <a:txBody>
                    <a:bodyPr/>
                    <a:lstStyle/>
                    <a:p>
                      <a:pPr marL="0" marR="0">
                        <a:lnSpc>
                          <a:spcPct val="115000"/>
                        </a:lnSpc>
                        <a:spcBef>
                          <a:spcPts val="0"/>
                        </a:spcBef>
                        <a:spcAft>
                          <a:spcPts val="1125"/>
                        </a:spcAft>
                      </a:pPr>
                      <a:r>
                        <a:rPr lang="en-US" sz="1400">
                          <a:effectLst/>
                        </a:rPr>
                        <a:t>num(199, '(rom)') </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returns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dirty="0">
                          <a:effectLst/>
                        </a:rPr>
                        <a:t>cxcix </a:t>
                      </a:r>
                      <a:endParaRPr lang="en-US" sz="1400" dirty="0">
                        <a:effectLst/>
                        <a:latin typeface="Calibri"/>
                        <a:ea typeface="Calibri"/>
                        <a:cs typeface="Times New Roman"/>
                      </a:endParaRPr>
                    </a:p>
                  </a:txBody>
                  <a:tcPr marL="68580" marR="68580" marT="0" marB="0"/>
                </a:tc>
              </a:tr>
              <a:tr h="92287">
                <a:tc>
                  <a:txBody>
                    <a:bodyPr/>
                    <a:lstStyle/>
                    <a:p>
                      <a:pPr marL="0" marR="0">
                        <a:lnSpc>
                          <a:spcPct val="115000"/>
                        </a:lnSpc>
                        <a:spcBef>
                          <a:spcPts val="0"/>
                        </a:spcBef>
                        <a:spcAft>
                          <a:spcPts val="1125"/>
                        </a:spcAft>
                      </a:pPr>
                      <a:r>
                        <a:rPr lang="en-US" sz="1400">
                          <a:effectLst/>
                        </a:rPr>
                        <a:t>num(199, '(ROM)' ) </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a:effectLst/>
                        </a:rPr>
                        <a:t>returns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400" dirty="0">
                          <a:effectLst/>
                        </a:rPr>
                        <a:t>CXCIX </a:t>
                      </a:r>
                      <a:endParaRPr lang="en-US" sz="1400" dirty="0">
                        <a:effectLst/>
                        <a:latin typeface="Calibri"/>
                        <a:ea typeface="Calibri"/>
                        <a:cs typeface="Times New Roman"/>
                      </a:endParaRPr>
                    </a:p>
                  </a:txBody>
                  <a:tcPr marL="68580" marR="68580" marT="0" marB="0"/>
                </a:tc>
              </a:tr>
            </a:tbl>
          </a:graphicData>
        </a:graphic>
      </p:graphicFrame>
      <p:sp>
        <p:nvSpPr>
          <p:cNvPr id="6" name="Rectangle 5"/>
          <p:cNvSpPr/>
          <p:nvPr/>
        </p:nvSpPr>
        <p:spPr>
          <a:xfrm>
            <a:off x="956732" y="3268203"/>
            <a:ext cx="1039067" cy="338554"/>
          </a:xfrm>
          <a:prstGeom prst="rect">
            <a:avLst/>
          </a:prstGeom>
        </p:spPr>
        <p:txBody>
          <a:bodyPr wrap="none">
            <a:spAutoFit/>
          </a:bodyPr>
          <a:lstStyle/>
          <a:p>
            <a:r>
              <a:rPr lang="en-US" sz="1600" u="sng" dirty="0" smtClean="0"/>
              <a:t>Example:</a:t>
            </a:r>
            <a:endParaRPr lang="en-US" sz="1600" u="sn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smtClean="0"/>
              <a:t>Format Dates</a:t>
            </a:r>
            <a:endParaRPr lang="en-US" sz="3200" dirty="0"/>
          </a:p>
        </p:txBody>
      </p:sp>
      <p:sp>
        <p:nvSpPr>
          <p:cNvPr id="3" name="Content Placeholder 2"/>
          <p:cNvSpPr>
            <a:spLocks noGrp="1"/>
          </p:cNvSpPr>
          <p:nvPr>
            <p:ph idx="1"/>
          </p:nvPr>
        </p:nvSpPr>
        <p:spPr/>
        <p:txBody>
          <a:bodyPr/>
          <a:lstStyle/>
          <a:p>
            <a:pPr marL="0" indent="0" defTabSz="957756">
              <a:buNone/>
            </a:pPr>
            <a:r>
              <a:rPr lang="en-US" sz="1500" b="1" u="sng" dirty="0">
                <a:solidFill>
                  <a:schemeClr val="tx1"/>
                </a:solidFill>
              </a:rPr>
              <a:t>Dates</a:t>
            </a:r>
            <a:r>
              <a:rPr lang="en-US" sz="1500" b="1" u="sng" dirty="0" smtClean="0">
                <a:solidFill>
                  <a:schemeClr val="tx1"/>
                </a:solidFill>
              </a:rPr>
              <a:t>:</a:t>
            </a:r>
          </a:p>
          <a:p>
            <a:pPr marL="0" indent="0" defTabSz="957756">
              <a:buNone/>
            </a:pPr>
            <a:endParaRPr lang="en-US" sz="1500" b="1" u="sng" dirty="0">
              <a:solidFill>
                <a:schemeClr val="tx1"/>
              </a:solidFill>
            </a:endParaRPr>
          </a:p>
          <a:p>
            <a:r>
              <a:rPr lang="en-US" sz="1400" dirty="0"/>
              <a:t>You can use the following symbols to format a date. Arbitrary separators can be used.</a:t>
            </a:r>
          </a:p>
          <a:p>
            <a:endParaRPr lang="en-US" sz="1100" dirty="0"/>
          </a:p>
        </p:txBody>
      </p:sp>
      <p:graphicFrame>
        <p:nvGraphicFramePr>
          <p:cNvPr id="5" name="Table 4"/>
          <p:cNvGraphicFramePr>
            <a:graphicFrameLocks noGrp="1"/>
          </p:cNvGraphicFramePr>
          <p:nvPr>
            <p:extLst>
              <p:ext uri="{D42A27DB-BD31-4B8C-83A1-F6EECF244321}">
                <p14:modId xmlns="" xmlns:p14="http://schemas.microsoft.com/office/powerpoint/2010/main" val="441791741"/>
              </p:ext>
            </p:extLst>
          </p:nvPr>
        </p:nvGraphicFramePr>
        <p:xfrm>
          <a:off x="357260" y="2291957"/>
          <a:ext cx="8693608" cy="3099812"/>
        </p:xfrm>
        <a:graphic>
          <a:graphicData uri="http://schemas.openxmlformats.org/drawingml/2006/table">
            <a:tbl>
              <a:tblPr firstRow="1" firstCol="1" bandRow="1">
                <a:tableStyleId>{7DF18680-E054-41AD-8BC1-D1AEF772440D}</a:tableStyleId>
              </a:tblPr>
              <a:tblGrid>
                <a:gridCol w="379062"/>
                <a:gridCol w="8314546"/>
              </a:tblGrid>
              <a:tr h="372020">
                <a:tc>
                  <a:txBody>
                    <a:bodyPr/>
                    <a:lstStyle/>
                    <a:p>
                      <a:pPr marL="0" marR="0">
                        <a:lnSpc>
                          <a:spcPct val="115000"/>
                        </a:lnSpc>
                        <a:spcBef>
                          <a:spcPts val="0"/>
                        </a:spcBef>
                        <a:spcAft>
                          <a:spcPts val="1125"/>
                        </a:spcAft>
                      </a:pPr>
                      <a:r>
                        <a:rPr lang="en-US" sz="1000" dirty="0">
                          <a:effectLst/>
                        </a:rPr>
                        <a:t>D </a:t>
                      </a:r>
                      <a:endParaRPr lang="en-US" sz="1000" dirty="0">
                        <a:effectLst/>
                        <a:latin typeface="Calibri"/>
                        <a:ea typeface="Calibri"/>
                        <a:cs typeface="Times New Roman"/>
                      </a:endParaRPr>
                    </a:p>
                  </a:txBody>
                  <a:tcPr marL="65501" marR="65501" marT="0" marB="0"/>
                </a:tc>
                <a:tc>
                  <a:txBody>
                    <a:bodyPr/>
                    <a:lstStyle/>
                    <a:p>
                      <a:pPr marL="0" marR="0">
                        <a:lnSpc>
                          <a:spcPct val="115000"/>
                        </a:lnSpc>
                        <a:spcBef>
                          <a:spcPts val="0"/>
                        </a:spcBef>
                        <a:spcAft>
                          <a:spcPts val="375"/>
                        </a:spcAft>
                      </a:pPr>
                      <a:r>
                        <a:rPr lang="en-US" sz="1000" dirty="0">
                          <a:effectLst/>
                        </a:rPr>
                        <a:t>To describe the day, use the symbol "D" for each digit. </a:t>
                      </a:r>
                      <a:endParaRPr lang="en-US" sz="1000" dirty="0" smtClean="0">
                        <a:effectLst/>
                      </a:endParaRPr>
                    </a:p>
                    <a:p>
                      <a:pPr marL="0" marR="0">
                        <a:lnSpc>
                          <a:spcPct val="115000"/>
                        </a:lnSpc>
                        <a:spcBef>
                          <a:spcPts val="0"/>
                        </a:spcBef>
                        <a:spcAft>
                          <a:spcPts val="375"/>
                        </a:spcAft>
                      </a:pPr>
                      <a:endParaRPr lang="en-US" sz="1000" dirty="0">
                        <a:effectLst/>
                        <a:latin typeface="Calibri"/>
                        <a:ea typeface="Calibri"/>
                        <a:cs typeface="Times New Roman"/>
                      </a:endParaRPr>
                    </a:p>
                  </a:txBody>
                  <a:tcPr marL="65501" marR="65501" marT="0" marB="0"/>
                </a:tc>
              </a:tr>
              <a:tr h="541629">
                <a:tc>
                  <a:txBody>
                    <a:bodyPr/>
                    <a:lstStyle/>
                    <a:p>
                      <a:pPr marL="0" marR="0">
                        <a:lnSpc>
                          <a:spcPct val="115000"/>
                        </a:lnSpc>
                        <a:spcBef>
                          <a:spcPts val="0"/>
                        </a:spcBef>
                        <a:spcAft>
                          <a:spcPts val="0"/>
                        </a:spcAft>
                      </a:pPr>
                      <a:r>
                        <a:rPr lang="en-US" sz="1000" dirty="0">
                          <a:effectLst/>
                        </a:rPr>
                        <a:t>M </a:t>
                      </a:r>
                      <a:endParaRPr lang="en-US" sz="1000" dirty="0">
                        <a:effectLst/>
                        <a:latin typeface="Calibri"/>
                        <a:ea typeface="Calibri"/>
                        <a:cs typeface="Times New Roman"/>
                      </a:endParaRPr>
                    </a:p>
                  </a:txBody>
                  <a:tcPr marL="65501" marR="65501" marT="0" marB="0"/>
                </a:tc>
                <a:tc>
                  <a:txBody>
                    <a:bodyPr/>
                    <a:lstStyle/>
                    <a:p>
                      <a:pPr marL="0" marR="0">
                        <a:lnSpc>
                          <a:spcPct val="115000"/>
                        </a:lnSpc>
                        <a:spcBef>
                          <a:spcPts val="0"/>
                        </a:spcBef>
                        <a:spcAft>
                          <a:spcPts val="375"/>
                        </a:spcAft>
                      </a:pPr>
                      <a:r>
                        <a:rPr lang="en-US" sz="1000" dirty="0">
                          <a:effectLst/>
                        </a:rPr>
                        <a:t>To describe the month number, use the symbol "M". </a:t>
                      </a:r>
                    </a:p>
                    <a:p>
                      <a:pPr marL="342900" marR="0" lvl="0" indent="-342900">
                        <a:lnSpc>
                          <a:spcPct val="115000"/>
                        </a:lnSpc>
                        <a:spcBef>
                          <a:spcPts val="0"/>
                        </a:spcBef>
                        <a:spcAft>
                          <a:spcPts val="1000"/>
                        </a:spcAft>
                        <a:buSzPts val="1000"/>
                        <a:buFont typeface="Symbol"/>
                        <a:buChar char=""/>
                        <a:tabLst>
                          <a:tab pos="457200" algn="l"/>
                        </a:tabLst>
                      </a:pPr>
                      <a:r>
                        <a:rPr lang="en-US" sz="1000" dirty="0">
                          <a:effectLst/>
                        </a:rPr>
                        <a:t>Use "M" or "MM" for one or two digits. </a:t>
                      </a:r>
                      <a:r>
                        <a:rPr lang="en-US" sz="1000" dirty="0" smtClean="0">
                          <a:effectLst/>
                        </a:rPr>
                        <a:t>"MMM" denotes short month name </a:t>
                      </a:r>
                      <a:endParaRPr lang="en-US" sz="1000" dirty="0">
                        <a:effectLst/>
                      </a:endParaRPr>
                    </a:p>
                  </a:txBody>
                  <a:tcPr marL="65501" marR="65501" marT="0" marB="0"/>
                </a:tc>
              </a:tr>
              <a:tr h="372020">
                <a:tc>
                  <a:txBody>
                    <a:bodyPr/>
                    <a:lstStyle/>
                    <a:p>
                      <a:pPr marL="0" marR="0">
                        <a:lnSpc>
                          <a:spcPct val="115000"/>
                        </a:lnSpc>
                        <a:spcBef>
                          <a:spcPts val="0"/>
                        </a:spcBef>
                        <a:spcAft>
                          <a:spcPts val="0"/>
                        </a:spcAft>
                      </a:pPr>
                      <a:r>
                        <a:rPr lang="en-US" sz="1000" dirty="0">
                          <a:effectLst/>
                        </a:rPr>
                        <a:t>Y </a:t>
                      </a:r>
                      <a:endParaRPr lang="en-US" sz="1000" dirty="0">
                        <a:effectLst/>
                        <a:latin typeface="Calibri"/>
                        <a:ea typeface="Calibri"/>
                        <a:cs typeface="Times New Roman"/>
                      </a:endParaRPr>
                    </a:p>
                  </a:txBody>
                  <a:tcPr marL="65501" marR="65501" marT="0" marB="0"/>
                </a:tc>
                <a:tc>
                  <a:txBody>
                    <a:bodyPr/>
                    <a:lstStyle/>
                    <a:p>
                      <a:pPr marL="0" marR="0">
                        <a:lnSpc>
                          <a:spcPct val="115000"/>
                        </a:lnSpc>
                        <a:spcBef>
                          <a:spcPts val="0"/>
                        </a:spcBef>
                        <a:spcAft>
                          <a:spcPts val="375"/>
                        </a:spcAft>
                      </a:pPr>
                      <a:r>
                        <a:rPr lang="en-US" sz="1000" dirty="0" smtClean="0">
                          <a:effectLst/>
                        </a:rPr>
                        <a:t>To </a:t>
                      </a:r>
                      <a:r>
                        <a:rPr lang="en-US" sz="1000" dirty="0">
                          <a:effectLst/>
                        </a:rPr>
                        <a:t>describe the year, use the symbol "Y" for each digit. </a:t>
                      </a:r>
                      <a:endParaRPr lang="en-US" sz="1000" dirty="0" smtClean="0">
                        <a:effectLst/>
                      </a:endParaRPr>
                    </a:p>
                    <a:p>
                      <a:pPr marL="0" marR="0">
                        <a:lnSpc>
                          <a:spcPct val="115000"/>
                        </a:lnSpc>
                        <a:spcBef>
                          <a:spcPts val="0"/>
                        </a:spcBef>
                        <a:spcAft>
                          <a:spcPts val="375"/>
                        </a:spcAft>
                      </a:pPr>
                      <a:endParaRPr lang="en-US" sz="1000" dirty="0">
                        <a:solidFill>
                          <a:schemeClr val="tx1"/>
                        </a:solidFill>
                        <a:effectLst/>
                        <a:latin typeface="Calibri"/>
                        <a:ea typeface="Calibri"/>
                        <a:cs typeface="Times New Roman"/>
                      </a:endParaRPr>
                    </a:p>
                  </a:txBody>
                  <a:tcPr marL="65501" marR="65501" marT="0" marB="0"/>
                </a:tc>
              </a:tr>
              <a:tr h="1755543">
                <a:tc>
                  <a:txBody>
                    <a:bodyPr/>
                    <a:lstStyle/>
                    <a:p>
                      <a:pPr marL="0" marR="0">
                        <a:lnSpc>
                          <a:spcPct val="115000"/>
                        </a:lnSpc>
                        <a:spcBef>
                          <a:spcPts val="0"/>
                        </a:spcBef>
                        <a:spcAft>
                          <a:spcPts val="0"/>
                        </a:spcAft>
                      </a:pPr>
                      <a:r>
                        <a:rPr lang="en-US" sz="1000" dirty="0">
                          <a:effectLst/>
                        </a:rPr>
                        <a:t>W </a:t>
                      </a:r>
                      <a:endParaRPr lang="en-US" sz="1000" dirty="0">
                        <a:effectLst/>
                        <a:latin typeface="Calibri"/>
                        <a:ea typeface="Calibri"/>
                        <a:cs typeface="Times New Roman"/>
                      </a:endParaRPr>
                    </a:p>
                  </a:txBody>
                  <a:tcPr marL="65501" marR="65501" marT="0" marB="0"/>
                </a:tc>
                <a:tc>
                  <a:txBody>
                    <a:bodyPr/>
                    <a:lstStyle/>
                    <a:p>
                      <a:pPr marL="0" marR="0">
                        <a:lnSpc>
                          <a:spcPct val="115000"/>
                        </a:lnSpc>
                        <a:spcBef>
                          <a:spcPts val="0"/>
                        </a:spcBef>
                        <a:spcAft>
                          <a:spcPts val="375"/>
                        </a:spcAft>
                      </a:pPr>
                      <a:r>
                        <a:rPr lang="en-US" sz="1000" dirty="0">
                          <a:effectLst/>
                        </a:rPr>
                        <a:t>To describe the weekday, use the symbol "W". </a:t>
                      </a:r>
                    </a:p>
                    <a:p>
                      <a:pPr marL="342900" marR="0" lvl="0" indent="-342900">
                        <a:lnSpc>
                          <a:spcPct val="115000"/>
                        </a:lnSpc>
                        <a:spcBef>
                          <a:spcPts val="0"/>
                        </a:spcBef>
                        <a:spcAft>
                          <a:spcPts val="1000"/>
                        </a:spcAft>
                        <a:buSzPts val="1000"/>
                        <a:buFont typeface="Symbol"/>
                        <a:buChar char=""/>
                        <a:tabLst>
                          <a:tab pos="457200" algn="l"/>
                        </a:tabLst>
                      </a:pPr>
                      <a:r>
                        <a:rPr lang="en-US" sz="1000" dirty="0" smtClean="0">
                          <a:effectLst/>
                        </a:rPr>
                        <a:t>"W" will return the number of the day (for example 0 for Monday) as a single digit. </a:t>
                      </a:r>
                    </a:p>
                    <a:p>
                      <a:pPr marL="342900" marR="0" lvl="0" indent="-342900">
                        <a:lnSpc>
                          <a:spcPct val="115000"/>
                        </a:lnSpc>
                        <a:spcBef>
                          <a:spcPts val="0"/>
                        </a:spcBef>
                        <a:spcAft>
                          <a:spcPts val="1000"/>
                        </a:spcAft>
                        <a:buSzPts val="1000"/>
                        <a:buFont typeface="Symbol"/>
                        <a:buChar char=""/>
                        <a:tabLst>
                          <a:tab pos="457200" algn="l"/>
                        </a:tabLst>
                      </a:pPr>
                      <a:r>
                        <a:rPr lang="en-US" sz="1000" dirty="0" smtClean="0">
                          <a:effectLst/>
                        </a:rPr>
                        <a:t>"</a:t>
                      </a:r>
                      <a:r>
                        <a:rPr lang="en-US" sz="1000" dirty="0">
                          <a:effectLst/>
                        </a:rPr>
                        <a:t>WW" will return the number with two digits (e.g. 02 for Wednesday). </a:t>
                      </a:r>
                    </a:p>
                    <a:p>
                      <a:pPr marL="342900" marR="0" lvl="0" indent="-342900">
                        <a:lnSpc>
                          <a:spcPct val="115000"/>
                        </a:lnSpc>
                        <a:spcBef>
                          <a:spcPts val="0"/>
                        </a:spcBef>
                        <a:spcAft>
                          <a:spcPts val="1000"/>
                        </a:spcAft>
                        <a:buSzPts val="1000"/>
                        <a:buFont typeface="Symbol"/>
                        <a:buChar char=""/>
                        <a:tabLst>
                          <a:tab pos="457200" algn="l"/>
                        </a:tabLst>
                      </a:pPr>
                      <a:r>
                        <a:rPr lang="en-US" sz="1000" dirty="0">
                          <a:effectLst/>
                        </a:rPr>
                        <a:t>"WWW" will show the short version of the weekday name (for example Mon) as defined by the operating system or by the override system variable DayNames in the script. </a:t>
                      </a:r>
                    </a:p>
                    <a:p>
                      <a:pPr marL="342900" marR="0" lvl="0" indent="-342900">
                        <a:lnSpc>
                          <a:spcPct val="115000"/>
                        </a:lnSpc>
                        <a:spcBef>
                          <a:spcPts val="0"/>
                        </a:spcBef>
                        <a:spcAft>
                          <a:spcPts val="1000"/>
                        </a:spcAft>
                        <a:buSzPts val="1000"/>
                        <a:buFont typeface="Symbol"/>
                        <a:buChar char=""/>
                        <a:tabLst>
                          <a:tab pos="457200" algn="l"/>
                        </a:tabLst>
                      </a:pPr>
                      <a:r>
                        <a:rPr lang="en-US" sz="1000" dirty="0">
                          <a:effectLst/>
                        </a:rPr>
                        <a:t>"WWWW" will show the long version of the weekday name (for example Monday) as defined by the operating system or by the override system variable LongDayNames in the </a:t>
                      </a:r>
                      <a:r>
                        <a:rPr lang="en-US" sz="1000" dirty="0" smtClean="0">
                          <a:effectLst/>
                        </a:rPr>
                        <a:t>script.</a:t>
                      </a:r>
                    </a:p>
                  </a:txBody>
                  <a:tcPr marL="65501" marR="65501" marT="0" marB="0"/>
                </a:tc>
              </a:tr>
            </a:tbl>
          </a:graphicData>
        </a:graphic>
      </p:graphicFrame>
    </p:spTree>
    <p:extLst>
      <p:ext uri="{BB962C8B-B14F-4D97-AF65-F5344CB8AC3E}">
        <p14:creationId xmlns="" xmlns:p14="http://schemas.microsoft.com/office/powerpoint/2010/main" val="2773956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Format Dates (Contd..)	</a:t>
            </a:r>
            <a:endParaRPr lang="en-US" dirty="0"/>
          </a:p>
        </p:txBody>
      </p:sp>
      <p:sp>
        <p:nvSpPr>
          <p:cNvPr id="3" name="Content Placeholder 2"/>
          <p:cNvSpPr>
            <a:spLocks noGrp="1"/>
          </p:cNvSpPr>
          <p:nvPr>
            <p:ph idx="1"/>
          </p:nvPr>
        </p:nvSpPr>
        <p:spPr/>
        <p:txBody>
          <a:bodyPr/>
          <a:lstStyle/>
          <a:p>
            <a:r>
              <a:rPr lang="en-US" sz="1600" b="1" dirty="0" smtClean="0"/>
              <a:t>Examples</a:t>
            </a:r>
            <a:r>
              <a:rPr lang="en-US" sz="1600" b="1" dirty="0"/>
              <a:t>: (with 31st March 2013 as example date)</a:t>
            </a:r>
          </a:p>
          <a:p>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3868174016"/>
              </p:ext>
            </p:extLst>
          </p:nvPr>
        </p:nvGraphicFramePr>
        <p:xfrm>
          <a:off x="550333" y="1980089"/>
          <a:ext cx="5090941" cy="3193046"/>
        </p:xfrm>
        <a:graphic>
          <a:graphicData uri="http://schemas.openxmlformats.org/drawingml/2006/table">
            <a:tbl>
              <a:tblPr firstRow="1" firstCol="1" bandRow="1">
                <a:tableStyleId>{7DF18680-E054-41AD-8BC1-D1AEF772440D}</a:tableStyleId>
              </a:tblPr>
              <a:tblGrid>
                <a:gridCol w="1198140"/>
                <a:gridCol w="3892801"/>
              </a:tblGrid>
              <a:tr h="375679">
                <a:tc>
                  <a:txBody>
                    <a:bodyPr/>
                    <a:lstStyle/>
                    <a:p>
                      <a:pPr marL="0" marR="0">
                        <a:lnSpc>
                          <a:spcPct val="115000"/>
                        </a:lnSpc>
                        <a:spcBef>
                          <a:spcPts val="0"/>
                        </a:spcBef>
                        <a:spcAft>
                          <a:spcPts val="1125"/>
                        </a:spcAft>
                      </a:pPr>
                      <a:r>
                        <a:rPr lang="en-US" sz="1050" dirty="0">
                          <a:effectLst/>
                        </a:rPr>
                        <a:t>YY-MM-DD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a:effectLst/>
                        </a:rPr>
                        <a:t>describes the date as 13-03-31.</a:t>
                      </a:r>
                      <a:endParaRPr lang="en-US" sz="1100">
                        <a:effectLst/>
                        <a:latin typeface="Calibri"/>
                        <a:ea typeface="Calibri"/>
                        <a:cs typeface="Times New Roman"/>
                      </a:endParaRPr>
                    </a:p>
                  </a:txBody>
                  <a:tcPr marL="68580" marR="68580" marT="0" marB="0"/>
                </a:tc>
              </a:tr>
              <a:tr h="375679">
                <a:tc>
                  <a:txBody>
                    <a:bodyPr/>
                    <a:lstStyle/>
                    <a:p>
                      <a:pPr marL="0" marR="0">
                        <a:lnSpc>
                          <a:spcPct val="115000"/>
                        </a:lnSpc>
                        <a:spcBef>
                          <a:spcPts val="0"/>
                        </a:spcBef>
                        <a:spcAft>
                          <a:spcPts val="1125"/>
                        </a:spcAft>
                      </a:pPr>
                      <a:r>
                        <a:rPr lang="en-US" sz="1050">
                          <a:effectLst/>
                        </a:rPr>
                        <a:t>YYYY-MM-DD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dirty="0">
                          <a:effectLst/>
                        </a:rPr>
                        <a:t>describes the date as 2013-03-31. </a:t>
                      </a:r>
                      <a:endParaRPr lang="en-US" sz="1100" dirty="0">
                        <a:effectLst/>
                        <a:latin typeface="Calibri"/>
                        <a:ea typeface="Calibri"/>
                        <a:cs typeface="Times New Roman"/>
                      </a:endParaRPr>
                    </a:p>
                  </a:txBody>
                  <a:tcPr marL="68580" marR="68580" marT="0" marB="0"/>
                </a:tc>
              </a:tr>
              <a:tr h="375679">
                <a:tc>
                  <a:txBody>
                    <a:bodyPr/>
                    <a:lstStyle/>
                    <a:p>
                      <a:pPr marL="0" marR="0">
                        <a:lnSpc>
                          <a:spcPct val="115000"/>
                        </a:lnSpc>
                        <a:spcBef>
                          <a:spcPts val="0"/>
                        </a:spcBef>
                        <a:spcAft>
                          <a:spcPts val="1125"/>
                        </a:spcAft>
                      </a:pPr>
                      <a:r>
                        <a:rPr lang="en-US" sz="1050">
                          <a:effectLst/>
                        </a:rPr>
                        <a:t>YYYY-MMM-DD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a:effectLst/>
                        </a:rPr>
                        <a:t>describes the date as 2013-Mar-31.</a:t>
                      </a:r>
                      <a:endParaRPr lang="en-US" sz="1100">
                        <a:effectLst/>
                        <a:latin typeface="Calibri"/>
                        <a:ea typeface="Calibri"/>
                        <a:cs typeface="Times New Roman"/>
                      </a:endParaRPr>
                    </a:p>
                  </a:txBody>
                  <a:tcPr marL="68580" marR="68580" marT="0" marB="0"/>
                </a:tc>
              </a:tr>
              <a:tr h="438217">
                <a:tc>
                  <a:txBody>
                    <a:bodyPr/>
                    <a:lstStyle/>
                    <a:p>
                      <a:pPr marL="0" marR="0">
                        <a:lnSpc>
                          <a:spcPct val="115000"/>
                        </a:lnSpc>
                        <a:spcBef>
                          <a:spcPts val="0"/>
                        </a:spcBef>
                        <a:spcAft>
                          <a:spcPts val="1125"/>
                        </a:spcAft>
                      </a:pPr>
                      <a:r>
                        <a:rPr lang="en-US" sz="1050">
                          <a:effectLst/>
                        </a:rPr>
                        <a:t>DD MMMM YYYY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a:effectLst/>
                        </a:rPr>
                        <a:t>describes the date as 31 March 2013. </a:t>
                      </a:r>
                      <a:endParaRPr lang="en-US" sz="1100">
                        <a:effectLst/>
                        <a:latin typeface="Calibri"/>
                        <a:ea typeface="Calibri"/>
                        <a:cs typeface="Times New Roman"/>
                      </a:endParaRPr>
                    </a:p>
                  </a:txBody>
                  <a:tcPr marL="68580" marR="68580" marT="0" marB="0"/>
                </a:tc>
              </a:tr>
              <a:tr h="375679">
                <a:tc>
                  <a:txBody>
                    <a:bodyPr/>
                    <a:lstStyle/>
                    <a:p>
                      <a:pPr marL="0" marR="0">
                        <a:lnSpc>
                          <a:spcPct val="115000"/>
                        </a:lnSpc>
                        <a:spcBef>
                          <a:spcPts val="0"/>
                        </a:spcBef>
                        <a:spcAft>
                          <a:spcPts val="1125"/>
                        </a:spcAft>
                      </a:pPr>
                      <a:r>
                        <a:rPr lang="en-US" sz="1050">
                          <a:effectLst/>
                        </a:rPr>
                        <a:t>M/D/YY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a:effectLst/>
                        </a:rPr>
                        <a:t>describes the date as 3/31/13. </a:t>
                      </a:r>
                      <a:endParaRPr lang="en-US" sz="1100">
                        <a:effectLst/>
                        <a:latin typeface="Calibri"/>
                        <a:ea typeface="Calibri"/>
                        <a:cs typeface="Times New Roman"/>
                      </a:endParaRPr>
                    </a:p>
                  </a:txBody>
                  <a:tcPr marL="68580" marR="68580" marT="0" marB="0"/>
                </a:tc>
              </a:tr>
              <a:tr h="375679">
                <a:tc>
                  <a:txBody>
                    <a:bodyPr/>
                    <a:lstStyle/>
                    <a:p>
                      <a:pPr marL="0" marR="0">
                        <a:lnSpc>
                          <a:spcPct val="115000"/>
                        </a:lnSpc>
                        <a:spcBef>
                          <a:spcPts val="0"/>
                        </a:spcBef>
                        <a:spcAft>
                          <a:spcPts val="1125"/>
                        </a:spcAft>
                      </a:pPr>
                      <a:r>
                        <a:rPr lang="en-US" sz="1050">
                          <a:effectLst/>
                        </a:rPr>
                        <a:t>W YY-MM-DD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a:effectLst/>
                        </a:rPr>
                        <a:t>describes the date as 6 13-03-31.</a:t>
                      </a:r>
                      <a:endParaRPr lang="en-US" sz="1100">
                        <a:effectLst/>
                        <a:latin typeface="Calibri"/>
                        <a:ea typeface="Calibri"/>
                        <a:cs typeface="Times New Roman"/>
                      </a:endParaRPr>
                    </a:p>
                  </a:txBody>
                  <a:tcPr marL="68580" marR="68580" marT="0" marB="0"/>
                </a:tc>
              </a:tr>
              <a:tr h="438217">
                <a:tc>
                  <a:txBody>
                    <a:bodyPr/>
                    <a:lstStyle/>
                    <a:p>
                      <a:pPr marL="0" marR="0">
                        <a:lnSpc>
                          <a:spcPct val="115000"/>
                        </a:lnSpc>
                        <a:spcBef>
                          <a:spcPts val="0"/>
                        </a:spcBef>
                        <a:spcAft>
                          <a:spcPts val="1125"/>
                        </a:spcAft>
                      </a:pPr>
                      <a:r>
                        <a:rPr lang="en-US" sz="1050">
                          <a:effectLst/>
                        </a:rPr>
                        <a:t>WWW YY-MM-DD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a:effectLst/>
                        </a:rPr>
                        <a:t>describes the date as Sat 13-03-31.</a:t>
                      </a:r>
                      <a:endParaRPr lang="en-US" sz="1100">
                        <a:effectLst/>
                        <a:latin typeface="Calibri"/>
                        <a:ea typeface="Calibri"/>
                        <a:cs typeface="Times New Roman"/>
                      </a:endParaRPr>
                    </a:p>
                  </a:txBody>
                  <a:tcPr marL="68580" marR="68580" marT="0" marB="0"/>
                </a:tc>
              </a:tr>
              <a:tr h="438217">
                <a:tc>
                  <a:txBody>
                    <a:bodyPr/>
                    <a:lstStyle/>
                    <a:p>
                      <a:pPr marL="0" marR="0">
                        <a:lnSpc>
                          <a:spcPct val="115000"/>
                        </a:lnSpc>
                        <a:spcBef>
                          <a:spcPts val="0"/>
                        </a:spcBef>
                        <a:spcAft>
                          <a:spcPts val="1125"/>
                        </a:spcAft>
                      </a:pPr>
                      <a:r>
                        <a:rPr lang="en-US" sz="1050">
                          <a:effectLst/>
                        </a:rPr>
                        <a:t>WWWW YY-MM-DD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dirty="0">
                          <a:effectLst/>
                        </a:rPr>
                        <a:t>describes the date as Saturday 13-03-31.</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 xmlns:p14="http://schemas.microsoft.com/office/powerpoint/2010/main" val="4018723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defTabSz="914342">
              <a:defRPr/>
            </a:pPr>
            <a:r>
              <a:rPr lang="sv-SE" u="sng" dirty="0" smtClean="0">
                <a:latin typeface="Calibri" pitchFamily="34" charset="0"/>
                <a:cs typeface="Calibri" pitchFamily="34" charset="0"/>
              </a:rPr>
              <a:t>Session 03</a:t>
            </a:r>
            <a:endParaRPr lang="sv-SE" sz="6000" dirty="0" smtClean="0">
              <a:latin typeface="Calibri" pitchFamily="34" charset="0"/>
              <a:cs typeface="Calibri" pitchFamily="34" charset="0"/>
            </a:endParaRPr>
          </a:p>
        </p:txBody>
      </p:sp>
      <p:sp>
        <p:nvSpPr>
          <p:cNvPr id="16" name="Rectangle 9"/>
          <p:cNvSpPr txBox="1">
            <a:spLocks noChangeArrowheads="1"/>
          </p:cNvSpPr>
          <p:nvPr/>
        </p:nvSpPr>
        <p:spPr>
          <a:xfrm>
            <a:off x="1165241" y="2667000"/>
            <a:ext cx="7493000" cy="1066800"/>
          </a:xfrm>
          <a:prstGeom prst="rect">
            <a:avLst/>
          </a:prstGeom>
        </p:spPr>
        <p:txBody>
          <a:bodyPr vert="horz" lIns="297529" tIns="33059" rIns="165294" bIns="33059" rtlCol="0" anchor="ctr">
            <a:normAutofit/>
          </a:bodyPr>
          <a:lstStyle/>
          <a:p>
            <a:pPr marL="0" marR="0" lvl="0" indent="0" algn="ctr" defTabSz="914342" rtl="0" eaLnBrk="1" fontAlgn="auto" latinLnBrk="0" hangingPunct="1">
              <a:lnSpc>
                <a:spcPct val="100000"/>
              </a:lnSpc>
              <a:spcBef>
                <a:spcPct val="0"/>
              </a:spcBef>
              <a:spcAft>
                <a:spcPts val="0"/>
              </a:spcAft>
              <a:buClrTx/>
              <a:buSzTx/>
              <a:buFontTx/>
              <a:buNone/>
              <a:tabLst/>
              <a:defRPr/>
            </a:pPr>
            <a:endParaRPr kumimoji="0" lang="sv-SE" sz="54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Format </a:t>
            </a:r>
            <a:r>
              <a:rPr lang="en-US" dirty="0" smtClean="0"/>
              <a:t>Time</a:t>
            </a:r>
            <a:endParaRPr lang="en-US" dirty="0"/>
          </a:p>
        </p:txBody>
      </p:sp>
      <p:sp>
        <p:nvSpPr>
          <p:cNvPr id="3" name="Content Placeholder 2"/>
          <p:cNvSpPr>
            <a:spLocks noGrp="1"/>
          </p:cNvSpPr>
          <p:nvPr>
            <p:ph idx="1"/>
          </p:nvPr>
        </p:nvSpPr>
        <p:spPr/>
        <p:txBody>
          <a:bodyPr/>
          <a:lstStyle/>
          <a:p>
            <a:pPr marL="0" indent="0">
              <a:buNone/>
            </a:pPr>
            <a:r>
              <a:rPr lang="en-US" sz="1500" b="1" u="sng" dirty="0" smtClean="0"/>
              <a:t>Times</a:t>
            </a:r>
          </a:p>
          <a:p>
            <a:pPr marL="0" indent="0">
              <a:buNone/>
            </a:pPr>
            <a:endParaRPr lang="en-US" sz="1500" b="1" dirty="0"/>
          </a:p>
          <a:p>
            <a:r>
              <a:rPr lang="en-US" sz="1400" dirty="0"/>
              <a:t>You can use the following symbols to format a time. Arbitrary separators can be used.</a:t>
            </a:r>
          </a:p>
          <a:p>
            <a:pPr marL="0"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532415205"/>
              </p:ext>
            </p:extLst>
          </p:nvPr>
        </p:nvGraphicFramePr>
        <p:xfrm>
          <a:off x="560916" y="2292444"/>
          <a:ext cx="5780617" cy="1255075"/>
        </p:xfrm>
        <a:graphic>
          <a:graphicData uri="http://schemas.openxmlformats.org/drawingml/2006/table">
            <a:tbl>
              <a:tblPr firstRow="1" firstCol="1" bandRow="1">
                <a:tableStyleId>{7DF18680-E054-41AD-8BC1-D1AEF772440D}</a:tableStyleId>
              </a:tblPr>
              <a:tblGrid>
                <a:gridCol w="1217083"/>
                <a:gridCol w="4563534"/>
              </a:tblGrid>
              <a:tr h="251015">
                <a:tc>
                  <a:txBody>
                    <a:bodyPr/>
                    <a:lstStyle/>
                    <a:p>
                      <a:pPr marL="0" marR="0">
                        <a:lnSpc>
                          <a:spcPct val="115000"/>
                        </a:lnSpc>
                        <a:spcBef>
                          <a:spcPts val="0"/>
                        </a:spcBef>
                        <a:spcAft>
                          <a:spcPts val="1125"/>
                        </a:spcAft>
                      </a:pPr>
                      <a:r>
                        <a:rPr lang="en-US" sz="1050" dirty="0">
                          <a:effectLst/>
                        </a:rPr>
                        <a:t>h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375"/>
                        </a:spcAft>
                      </a:pPr>
                      <a:r>
                        <a:rPr lang="en-US" sz="1050">
                          <a:effectLst/>
                        </a:rPr>
                        <a:t>To describe the hours, use the symbol "h" for each digit. </a:t>
                      </a:r>
                      <a:endParaRPr lang="en-US" sz="1100">
                        <a:effectLst/>
                        <a:latin typeface="Calibri"/>
                        <a:ea typeface="Calibri"/>
                        <a:cs typeface="Times New Roman"/>
                      </a:endParaRPr>
                    </a:p>
                  </a:txBody>
                  <a:tcPr marL="68580" marR="68580" marT="0" marB="0"/>
                </a:tc>
              </a:tr>
              <a:tr h="251015">
                <a:tc>
                  <a:txBody>
                    <a:bodyPr/>
                    <a:lstStyle/>
                    <a:p>
                      <a:pPr marL="0" marR="0">
                        <a:lnSpc>
                          <a:spcPct val="115000"/>
                        </a:lnSpc>
                        <a:spcBef>
                          <a:spcPts val="0"/>
                        </a:spcBef>
                        <a:spcAft>
                          <a:spcPts val="0"/>
                        </a:spcAft>
                      </a:pPr>
                      <a:r>
                        <a:rPr lang="en-US" sz="1050">
                          <a:effectLst/>
                        </a:rPr>
                        <a:t>m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375"/>
                        </a:spcAft>
                      </a:pPr>
                      <a:r>
                        <a:rPr lang="en-US" sz="1050">
                          <a:effectLst/>
                        </a:rPr>
                        <a:t>To describe the minutes, use the symbol "m" for each digit. </a:t>
                      </a:r>
                      <a:endParaRPr lang="en-US" sz="1100">
                        <a:effectLst/>
                        <a:latin typeface="Calibri"/>
                        <a:ea typeface="Calibri"/>
                        <a:cs typeface="Times New Roman"/>
                      </a:endParaRPr>
                    </a:p>
                  </a:txBody>
                  <a:tcPr marL="68580" marR="68580" marT="0" marB="0"/>
                </a:tc>
              </a:tr>
              <a:tr h="251015">
                <a:tc>
                  <a:txBody>
                    <a:bodyPr/>
                    <a:lstStyle/>
                    <a:p>
                      <a:pPr marL="0" marR="0">
                        <a:lnSpc>
                          <a:spcPct val="115000"/>
                        </a:lnSpc>
                        <a:spcBef>
                          <a:spcPts val="0"/>
                        </a:spcBef>
                        <a:spcAft>
                          <a:spcPts val="0"/>
                        </a:spcAft>
                      </a:pPr>
                      <a:r>
                        <a:rPr lang="en-US" sz="1050">
                          <a:effectLst/>
                        </a:rPr>
                        <a:t>s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375"/>
                        </a:spcAft>
                      </a:pPr>
                      <a:r>
                        <a:rPr lang="en-US" sz="1050" dirty="0">
                          <a:effectLst/>
                        </a:rPr>
                        <a:t>To describe the seconds, use the symbol "s" for each digit. </a:t>
                      </a:r>
                      <a:endParaRPr lang="en-US" sz="1100" dirty="0">
                        <a:effectLst/>
                        <a:latin typeface="Calibri"/>
                        <a:ea typeface="Calibri"/>
                        <a:cs typeface="Times New Roman"/>
                      </a:endParaRPr>
                    </a:p>
                  </a:txBody>
                  <a:tcPr marL="68580" marR="68580" marT="0" marB="0"/>
                </a:tc>
              </a:tr>
              <a:tr h="251015">
                <a:tc>
                  <a:txBody>
                    <a:bodyPr/>
                    <a:lstStyle/>
                    <a:p>
                      <a:pPr marL="0" marR="0">
                        <a:lnSpc>
                          <a:spcPct val="115000"/>
                        </a:lnSpc>
                        <a:spcBef>
                          <a:spcPts val="0"/>
                        </a:spcBef>
                        <a:spcAft>
                          <a:spcPts val="0"/>
                        </a:spcAft>
                      </a:pPr>
                      <a:r>
                        <a:rPr lang="en-US" sz="1050" dirty="0">
                          <a:effectLst/>
                        </a:rPr>
                        <a:t>f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50" dirty="0">
                          <a:effectLst/>
                        </a:rPr>
                        <a:t>To describe the fractions of a second, use the symbol "f" for each digit.</a:t>
                      </a:r>
                      <a:endParaRPr lang="en-US" sz="1100" dirty="0">
                        <a:effectLst/>
                        <a:latin typeface="Calibri"/>
                        <a:ea typeface="Calibri"/>
                        <a:cs typeface="Times New Roman"/>
                      </a:endParaRPr>
                    </a:p>
                  </a:txBody>
                  <a:tcPr marL="68580" marR="68580" marT="0" marB="0"/>
                </a:tc>
              </a:tr>
              <a:tr h="251015">
                <a:tc>
                  <a:txBody>
                    <a:bodyPr/>
                    <a:lstStyle/>
                    <a:p>
                      <a:pPr marL="0" marR="0">
                        <a:lnSpc>
                          <a:spcPct val="115000"/>
                        </a:lnSpc>
                        <a:spcBef>
                          <a:spcPts val="0"/>
                        </a:spcBef>
                        <a:spcAft>
                          <a:spcPts val="0"/>
                        </a:spcAft>
                      </a:pPr>
                      <a:r>
                        <a:rPr lang="en-US" sz="1050" dirty="0" err="1">
                          <a:effectLst/>
                        </a:rPr>
                        <a:t>tt</a:t>
                      </a:r>
                      <a:r>
                        <a:rPr lang="en-US" sz="105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375"/>
                        </a:spcAft>
                      </a:pPr>
                      <a:r>
                        <a:rPr lang="en-US" sz="1050" dirty="0">
                          <a:effectLst/>
                        </a:rPr>
                        <a:t>To describe the time in AM/PM format, use the symbol "</a:t>
                      </a:r>
                      <a:r>
                        <a:rPr lang="en-US" sz="1050" dirty="0" err="1">
                          <a:effectLst/>
                        </a:rPr>
                        <a:t>tt</a:t>
                      </a:r>
                      <a:r>
                        <a:rPr lang="en-US" sz="1050" dirty="0">
                          <a:effectLst/>
                        </a:rPr>
                        <a:t>" after the time. </a:t>
                      </a:r>
                      <a:endParaRPr lang="en-US" sz="1100" dirty="0">
                        <a:effectLst/>
                        <a:latin typeface="Calibri"/>
                        <a:ea typeface="Calibri"/>
                        <a:cs typeface="Times New Roman"/>
                      </a:endParaRPr>
                    </a:p>
                  </a:txBody>
                  <a:tcPr marL="68580" marR="68580" marT="0" marB="0"/>
                </a:tc>
              </a:tr>
            </a:tbl>
          </a:graphicData>
        </a:graphic>
      </p:graphicFrame>
      <p:sp>
        <p:nvSpPr>
          <p:cNvPr id="5" name="Rectangle 4"/>
          <p:cNvSpPr/>
          <p:nvPr/>
        </p:nvSpPr>
        <p:spPr>
          <a:xfrm>
            <a:off x="467239" y="3634576"/>
            <a:ext cx="3852337" cy="323165"/>
          </a:xfrm>
          <a:prstGeom prst="rect">
            <a:avLst/>
          </a:prstGeom>
        </p:spPr>
        <p:txBody>
          <a:bodyPr wrap="none">
            <a:spAutoFit/>
          </a:bodyPr>
          <a:lstStyle/>
          <a:p>
            <a:r>
              <a:rPr lang="en-US" sz="1500" b="1" dirty="0"/>
              <a:t>Examples: (with 18.30 as example time):</a:t>
            </a:r>
          </a:p>
        </p:txBody>
      </p:sp>
      <p:graphicFrame>
        <p:nvGraphicFramePr>
          <p:cNvPr id="6" name="Table 5"/>
          <p:cNvGraphicFramePr>
            <a:graphicFrameLocks noGrp="1"/>
          </p:cNvGraphicFramePr>
          <p:nvPr>
            <p:extLst>
              <p:ext uri="{D42A27DB-BD31-4B8C-83A1-F6EECF244321}">
                <p14:modId xmlns="" xmlns:p14="http://schemas.microsoft.com/office/powerpoint/2010/main" val="1477007326"/>
              </p:ext>
            </p:extLst>
          </p:nvPr>
        </p:nvGraphicFramePr>
        <p:xfrm>
          <a:off x="594782" y="4111536"/>
          <a:ext cx="5772151" cy="1137783"/>
        </p:xfrm>
        <a:graphic>
          <a:graphicData uri="http://schemas.openxmlformats.org/drawingml/2006/table">
            <a:tbl>
              <a:tblPr firstRow="1" firstCol="1" bandRow="1">
                <a:tableStyleId>{7DF18680-E054-41AD-8BC1-D1AEF772440D}</a:tableStyleId>
              </a:tblPr>
              <a:tblGrid>
                <a:gridCol w="1583779"/>
                <a:gridCol w="4188372"/>
              </a:tblGrid>
              <a:tr h="379261">
                <a:tc>
                  <a:txBody>
                    <a:bodyPr/>
                    <a:lstStyle/>
                    <a:p>
                      <a:pPr marL="0" marR="0">
                        <a:lnSpc>
                          <a:spcPct val="115000"/>
                        </a:lnSpc>
                        <a:spcBef>
                          <a:spcPts val="0"/>
                        </a:spcBef>
                        <a:spcAft>
                          <a:spcPts val="1125"/>
                        </a:spcAft>
                      </a:pPr>
                      <a:r>
                        <a:rPr lang="en-US" sz="1050" dirty="0" err="1">
                          <a:effectLst/>
                        </a:rPr>
                        <a:t>hh:mm</a:t>
                      </a:r>
                      <a:r>
                        <a:rPr lang="en-US" sz="105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dirty="0">
                          <a:effectLst/>
                        </a:rPr>
                        <a:t>describes the time as 18:30</a:t>
                      </a:r>
                      <a:endParaRPr lang="en-US" sz="1100" dirty="0">
                        <a:effectLst/>
                        <a:latin typeface="Calibri"/>
                        <a:ea typeface="Calibri"/>
                        <a:cs typeface="Times New Roman"/>
                      </a:endParaRPr>
                    </a:p>
                  </a:txBody>
                  <a:tcPr marL="68580" marR="68580" marT="0" marB="0"/>
                </a:tc>
              </a:tr>
              <a:tr h="379261">
                <a:tc>
                  <a:txBody>
                    <a:bodyPr/>
                    <a:lstStyle/>
                    <a:p>
                      <a:pPr marL="0" marR="0">
                        <a:lnSpc>
                          <a:spcPct val="115000"/>
                        </a:lnSpc>
                        <a:spcBef>
                          <a:spcPts val="0"/>
                        </a:spcBef>
                        <a:spcAft>
                          <a:spcPts val="1125"/>
                        </a:spcAft>
                      </a:pPr>
                      <a:r>
                        <a:rPr lang="en-US" sz="1050" dirty="0" err="1">
                          <a:effectLst/>
                        </a:rPr>
                        <a:t>hh.mm.ss.ff</a:t>
                      </a:r>
                      <a:r>
                        <a:rPr lang="en-US" sz="105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dirty="0">
                          <a:effectLst/>
                        </a:rPr>
                        <a:t>describes the time as 18.30.00.00</a:t>
                      </a:r>
                      <a:endParaRPr lang="en-US" sz="1100" dirty="0">
                        <a:effectLst/>
                        <a:latin typeface="Calibri"/>
                        <a:ea typeface="Calibri"/>
                        <a:cs typeface="Times New Roman"/>
                      </a:endParaRPr>
                    </a:p>
                  </a:txBody>
                  <a:tcPr marL="68580" marR="68580" marT="0" marB="0"/>
                </a:tc>
              </a:tr>
              <a:tr h="379261">
                <a:tc>
                  <a:txBody>
                    <a:bodyPr/>
                    <a:lstStyle/>
                    <a:p>
                      <a:pPr marL="0" marR="0">
                        <a:lnSpc>
                          <a:spcPct val="115000"/>
                        </a:lnSpc>
                        <a:spcBef>
                          <a:spcPts val="0"/>
                        </a:spcBef>
                        <a:spcAft>
                          <a:spcPts val="1125"/>
                        </a:spcAft>
                      </a:pPr>
                      <a:r>
                        <a:rPr lang="en-US" sz="1050" dirty="0" err="1">
                          <a:effectLst/>
                        </a:rPr>
                        <a:t>hh:mm:tt</a:t>
                      </a:r>
                      <a:r>
                        <a:rPr lang="en-US" sz="105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dirty="0">
                          <a:effectLst/>
                        </a:rPr>
                        <a:t>describes the time as 06:30:pm</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 xmlns:p14="http://schemas.microsoft.com/office/powerpoint/2010/main" val="506076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smtClean="0"/>
              <a:t>Format Time (Contd..)</a:t>
            </a:r>
            <a:endParaRPr lang="en-US" sz="3200" dirty="0"/>
          </a:p>
        </p:txBody>
      </p:sp>
      <p:sp>
        <p:nvSpPr>
          <p:cNvPr id="3" name="Content Placeholder 2"/>
          <p:cNvSpPr>
            <a:spLocks noGrp="1"/>
          </p:cNvSpPr>
          <p:nvPr>
            <p:ph idx="1"/>
          </p:nvPr>
        </p:nvSpPr>
        <p:spPr/>
        <p:txBody>
          <a:bodyPr/>
          <a:lstStyle/>
          <a:p>
            <a:pPr marL="0" indent="0">
              <a:buNone/>
            </a:pPr>
            <a:r>
              <a:rPr lang="en-US" sz="1500" b="1" u="sng" dirty="0"/>
              <a:t>Time </a:t>
            </a:r>
            <a:r>
              <a:rPr lang="en-US" sz="1500" b="1" u="sng" dirty="0" smtClean="0"/>
              <a:t>stamps:</a:t>
            </a:r>
          </a:p>
          <a:p>
            <a:pPr marL="0" indent="0">
              <a:buNone/>
            </a:pPr>
            <a:endParaRPr lang="en-US" sz="1500" b="1" u="sng" dirty="0"/>
          </a:p>
          <a:p>
            <a:pPr marL="0" indent="0">
              <a:buNone/>
            </a:pPr>
            <a:r>
              <a:rPr lang="en-US" sz="1400" dirty="0"/>
              <a:t>The same notation as that of dates and times above is used in time stamps. </a:t>
            </a:r>
          </a:p>
          <a:p>
            <a:endParaRPr lang="en-US" sz="1400" b="1" dirty="0" smtClean="0"/>
          </a:p>
          <a:p>
            <a:pPr marL="0" indent="0">
              <a:buNone/>
            </a:pPr>
            <a:r>
              <a:rPr lang="en-US" sz="1500" b="1" dirty="0" smtClean="0"/>
              <a:t>Examples</a:t>
            </a:r>
            <a:r>
              <a:rPr lang="en-US" sz="1500" b="1" dirty="0"/>
              <a:t>: </a:t>
            </a:r>
            <a:r>
              <a:rPr lang="en-US" sz="1400" dirty="0"/>
              <a:t>(with 31th March 2013 18.30 as example time stamp):</a:t>
            </a:r>
          </a:p>
          <a:p>
            <a:pPr marL="0" indent="0">
              <a:buNone/>
            </a:pPr>
            <a:endParaRPr lang="en-US" dirty="0"/>
          </a:p>
        </p:txBody>
      </p:sp>
      <p:graphicFrame>
        <p:nvGraphicFramePr>
          <p:cNvPr id="6" name="Table 5"/>
          <p:cNvGraphicFramePr>
            <a:graphicFrameLocks noGrp="1"/>
          </p:cNvGraphicFramePr>
          <p:nvPr>
            <p:extLst>
              <p:ext uri="{D42A27DB-BD31-4B8C-83A1-F6EECF244321}">
                <p14:modId xmlns="" xmlns:p14="http://schemas.microsoft.com/office/powerpoint/2010/main" val="2686298462"/>
              </p:ext>
            </p:extLst>
          </p:nvPr>
        </p:nvGraphicFramePr>
        <p:xfrm>
          <a:off x="348793" y="2802480"/>
          <a:ext cx="5679473" cy="886952"/>
        </p:xfrm>
        <a:graphic>
          <a:graphicData uri="http://schemas.openxmlformats.org/drawingml/2006/table">
            <a:tbl>
              <a:tblPr firstRow="1" firstCol="1" bandRow="1">
                <a:tableStyleId>{7DF18680-E054-41AD-8BC1-D1AEF772440D}</a:tableStyleId>
              </a:tblPr>
              <a:tblGrid>
                <a:gridCol w="1745033"/>
                <a:gridCol w="3934440"/>
              </a:tblGrid>
              <a:tr h="478326">
                <a:tc>
                  <a:txBody>
                    <a:bodyPr/>
                    <a:lstStyle/>
                    <a:p>
                      <a:pPr marL="0" marR="0">
                        <a:lnSpc>
                          <a:spcPct val="115000"/>
                        </a:lnSpc>
                        <a:spcBef>
                          <a:spcPts val="0"/>
                        </a:spcBef>
                        <a:spcAft>
                          <a:spcPts val="1125"/>
                        </a:spcAft>
                      </a:pPr>
                      <a:r>
                        <a:rPr lang="en-US" sz="1050" dirty="0">
                          <a:effectLst/>
                        </a:rPr>
                        <a:t>YY-MM-DD </a:t>
                      </a:r>
                      <a:r>
                        <a:rPr lang="en-US" sz="1050" dirty="0" err="1">
                          <a:effectLst/>
                        </a:rPr>
                        <a:t>hh:mm</a:t>
                      </a:r>
                      <a:r>
                        <a:rPr lang="en-US" sz="105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a:effectLst/>
                        </a:rPr>
                        <a:t>describes the time stamp as 13-03-31 18:30</a:t>
                      </a:r>
                      <a:endParaRPr lang="en-US" sz="1100">
                        <a:effectLst/>
                        <a:latin typeface="Calibri"/>
                        <a:ea typeface="Calibri"/>
                        <a:cs typeface="Times New Roman"/>
                      </a:endParaRPr>
                    </a:p>
                  </a:txBody>
                  <a:tcPr marL="68580" marR="68580" marT="0" marB="0"/>
                </a:tc>
              </a:tr>
              <a:tr h="408626">
                <a:tc>
                  <a:txBody>
                    <a:bodyPr/>
                    <a:lstStyle/>
                    <a:p>
                      <a:pPr marL="0" marR="0">
                        <a:lnSpc>
                          <a:spcPct val="115000"/>
                        </a:lnSpc>
                        <a:spcBef>
                          <a:spcPts val="0"/>
                        </a:spcBef>
                        <a:spcAft>
                          <a:spcPts val="1125"/>
                        </a:spcAft>
                      </a:pPr>
                      <a:r>
                        <a:rPr lang="en-US" sz="1050" dirty="0">
                          <a:effectLst/>
                        </a:rPr>
                        <a:t>M/D/Y </a:t>
                      </a:r>
                      <a:r>
                        <a:rPr lang="en-US" sz="1050" dirty="0" err="1">
                          <a:effectLst/>
                        </a:rPr>
                        <a:t>hh.mm.ss.ffff</a:t>
                      </a:r>
                      <a:r>
                        <a:rPr lang="en-US" sz="105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125"/>
                        </a:spcAft>
                      </a:pPr>
                      <a:r>
                        <a:rPr lang="en-US" sz="1050" dirty="0">
                          <a:effectLst/>
                        </a:rPr>
                        <a:t>describes the time stamp as 3/31/13 18.30.00.0000</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 xmlns:p14="http://schemas.microsoft.com/office/powerpoint/2010/main" val="2645354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a:t>Nested </a:t>
            </a:r>
            <a:r>
              <a:rPr lang="en-US" sz="3200" dirty="0" smtClean="0"/>
              <a:t>Aggregations</a:t>
            </a:r>
            <a:endParaRPr lang="en-US" sz="3200" dirty="0"/>
          </a:p>
        </p:txBody>
      </p:sp>
      <p:sp>
        <p:nvSpPr>
          <p:cNvPr id="3" name="Content Placeholder 2"/>
          <p:cNvSpPr>
            <a:spLocks noGrp="1"/>
          </p:cNvSpPr>
          <p:nvPr>
            <p:ph idx="1"/>
          </p:nvPr>
        </p:nvSpPr>
        <p:spPr/>
        <p:txBody>
          <a:bodyPr/>
          <a:lstStyle/>
          <a:p>
            <a:pPr marL="0" indent="0">
              <a:buNone/>
            </a:pPr>
            <a:endParaRPr lang="en-US" sz="1500" b="1" u="sng" dirty="0" smtClean="0"/>
          </a:p>
          <a:p>
            <a:pPr marL="0" indent="0">
              <a:buNone/>
            </a:pPr>
            <a:r>
              <a:rPr lang="en-US" sz="1500" b="1" u="sng" dirty="0" smtClean="0"/>
              <a:t>Nested aggregations:</a:t>
            </a:r>
          </a:p>
          <a:p>
            <a:pPr marL="0" indent="0">
              <a:buNone/>
            </a:pPr>
            <a:endParaRPr lang="en-US" sz="1500" u="sng" dirty="0"/>
          </a:p>
          <a:p>
            <a:r>
              <a:rPr lang="en-US" sz="1400" dirty="0"/>
              <a:t>You may come across situations where you need to apply an aggregation to the result of another aggregation. This is referred to as nesting aggregations</a:t>
            </a:r>
            <a:r>
              <a:rPr lang="en-US" sz="1400" dirty="0" smtClean="0"/>
              <a:t>.</a:t>
            </a:r>
          </a:p>
          <a:p>
            <a:endParaRPr lang="en-US" sz="1400" dirty="0"/>
          </a:p>
          <a:p>
            <a:r>
              <a:rPr lang="en-US" sz="1400" dirty="0"/>
              <a:t>As a general rule, it is not allowed to nest aggregations in a Qlik Sense chart expression. Nesting is only allowed if </a:t>
            </a:r>
            <a:r>
              <a:rPr lang="en-US" sz="1400" dirty="0" smtClean="0"/>
              <a:t>you</a:t>
            </a:r>
            <a:endParaRPr lang="en-US" sz="1400" dirty="0"/>
          </a:p>
          <a:p>
            <a:pPr lvl="0"/>
            <a:r>
              <a:rPr lang="en-US" sz="1400" dirty="0" smtClean="0"/>
              <a:t>Use </a:t>
            </a:r>
            <a:r>
              <a:rPr lang="en-US" sz="1400" dirty="0"/>
              <a:t>the </a:t>
            </a:r>
            <a:r>
              <a:rPr lang="en-US" sz="1400" b="1" dirty="0"/>
              <a:t>TOTAL</a:t>
            </a:r>
            <a:r>
              <a:rPr lang="en-US" sz="1400" dirty="0"/>
              <a:t> qualifier in the inner aggregation function</a:t>
            </a:r>
            <a:r>
              <a:rPr lang="en-US" sz="1400" dirty="0" smtClean="0"/>
              <a:t>.</a:t>
            </a:r>
          </a:p>
          <a:p>
            <a:pPr lvl="0"/>
            <a:endParaRPr lang="en-US" sz="1400" dirty="0"/>
          </a:p>
          <a:p>
            <a:r>
              <a:rPr lang="en-US" sz="1400" dirty="0"/>
              <a:t>No more than 100 levels of nesting is allowed</a:t>
            </a:r>
            <a:r>
              <a:rPr lang="en-US" sz="1400" dirty="0" smtClean="0"/>
              <a:t>.</a:t>
            </a:r>
          </a:p>
          <a:p>
            <a:pPr marL="0" indent="0">
              <a:buNone/>
            </a:pPr>
            <a:endParaRPr lang="en-US" dirty="0"/>
          </a:p>
        </p:txBody>
      </p:sp>
    </p:spTree>
    <p:extLst>
      <p:ext uri="{BB962C8B-B14F-4D97-AF65-F5344CB8AC3E}">
        <p14:creationId xmlns="" xmlns:p14="http://schemas.microsoft.com/office/powerpoint/2010/main" val="3428915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a:t>Nested Aggregations</a:t>
            </a:r>
          </a:p>
        </p:txBody>
      </p:sp>
      <p:sp>
        <p:nvSpPr>
          <p:cNvPr id="5" name="Rectangle 4"/>
          <p:cNvSpPr/>
          <p:nvPr/>
        </p:nvSpPr>
        <p:spPr>
          <a:xfrm>
            <a:off x="207432" y="1559412"/>
            <a:ext cx="9317567" cy="4401205"/>
          </a:xfrm>
          <a:prstGeom prst="rect">
            <a:avLst/>
          </a:prstGeom>
        </p:spPr>
        <p:txBody>
          <a:bodyPr wrap="square">
            <a:spAutoFit/>
          </a:bodyPr>
          <a:lstStyle/>
          <a:p>
            <a:r>
              <a:rPr lang="en-US" sz="1400" b="1" dirty="0" smtClean="0"/>
              <a:t>Nested </a:t>
            </a:r>
            <a:r>
              <a:rPr lang="en-US" sz="1400" b="1" dirty="0"/>
              <a:t>aggregations with the TOTAL </a:t>
            </a:r>
            <a:r>
              <a:rPr lang="en-US" sz="1400" b="1" dirty="0" smtClean="0"/>
              <a:t>qualifier</a:t>
            </a:r>
          </a:p>
          <a:p>
            <a:endParaRPr lang="en-US" sz="1400" dirty="0"/>
          </a:p>
          <a:p>
            <a:r>
              <a:rPr lang="en-US" sz="1400" b="1" dirty="0" smtClean="0"/>
              <a:t>Example</a:t>
            </a:r>
            <a:r>
              <a:rPr lang="en-US" sz="1400" b="1" dirty="0"/>
              <a:t>:  </a:t>
            </a:r>
            <a:endParaRPr lang="en-US" sz="1400" dirty="0"/>
          </a:p>
          <a:p>
            <a:r>
              <a:rPr lang="en-US" sz="1400" dirty="0"/>
              <a:t>You want to calculate the sum of the field Sales, but only include transactions with an </a:t>
            </a:r>
            <a:r>
              <a:rPr lang="en-US" sz="1400" dirty="0" err="1"/>
              <a:t>OrderDate</a:t>
            </a:r>
            <a:r>
              <a:rPr lang="en-US" sz="1400" dirty="0"/>
              <a:t> equal to the last year. </a:t>
            </a:r>
            <a:endParaRPr lang="en-US" sz="1400" dirty="0" smtClean="0"/>
          </a:p>
          <a:p>
            <a:endParaRPr lang="en-US" sz="1400" dirty="0" smtClean="0"/>
          </a:p>
          <a:p>
            <a:r>
              <a:rPr lang="en-US" sz="1400" dirty="0" smtClean="0"/>
              <a:t>The </a:t>
            </a:r>
            <a:r>
              <a:rPr lang="en-US" sz="1400" dirty="0"/>
              <a:t>last year can be obtained via the aggregation function </a:t>
            </a:r>
            <a:r>
              <a:rPr lang="en-US" sz="1400" b="1" dirty="0"/>
              <a:t>Max(TOTAL</a:t>
            </a:r>
            <a:r>
              <a:rPr lang="en-US" sz="1400" dirty="0"/>
              <a:t> Year(</a:t>
            </a:r>
            <a:r>
              <a:rPr lang="en-US" sz="1400" dirty="0" err="1"/>
              <a:t>OrderDate</a:t>
            </a:r>
            <a:r>
              <a:rPr lang="en-US" sz="1400" dirty="0"/>
              <a:t>)</a:t>
            </a:r>
            <a:r>
              <a:rPr lang="en-US" sz="1400" b="1" dirty="0"/>
              <a:t>)</a:t>
            </a:r>
            <a:r>
              <a:rPr lang="en-US" sz="1400" dirty="0"/>
              <a:t>.</a:t>
            </a:r>
          </a:p>
          <a:p>
            <a:r>
              <a:rPr lang="en-US" sz="1400" dirty="0" smtClean="0"/>
              <a:t>The </a:t>
            </a:r>
            <a:r>
              <a:rPr lang="en-US" sz="1400" dirty="0"/>
              <a:t>following aggregation would return the desired result:</a:t>
            </a:r>
          </a:p>
          <a:p>
            <a:pPr fontAlgn="ctr"/>
            <a:r>
              <a:rPr lang="en-US" sz="1400" dirty="0"/>
              <a:t>Sum(If(Year(</a:t>
            </a:r>
            <a:r>
              <a:rPr lang="en-US" sz="1400" dirty="0" err="1"/>
              <a:t>OrderDate</a:t>
            </a:r>
            <a:r>
              <a:rPr lang="en-US" sz="1400" dirty="0"/>
              <a:t>)=Max(TOTAL Year(</a:t>
            </a:r>
            <a:r>
              <a:rPr lang="en-US" sz="1400" dirty="0" err="1"/>
              <a:t>OrderDate</a:t>
            </a:r>
            <a:r>
              <a:rPr lang="en-US" sz="1400" dirty="0"/>
              <a:t>)), Sales</a:t>
            </a:r>
            <a:r>
              <a:rPr lang="en-US" sz="1400" dirty="0" smtClean="0"/>
              <a:t>))</a:t>
            </a:r>
          </a:p>
          <a:p>
            <a:pPr fontAlgn="ctr"/>
            <a:endParaRPr lang="en-US" sz="1400" dirty="0"/>
          </a:p>
          <a:p>
            <a:r>
              <a:rPr lang="en-US" sz="1400" dirty="0"/>
              <a:t>The inclusion of the </a:t>
            </a:r>
            <a:r>
              <a:rPr lang="en-US" sz="1400" b="1" dirty="0"/>
              <a:t>TOTAL</a:t>
            </a:r>
            <a:r>
              <a:rPr lang="en-US" sz="1400" dirty="0"/>
              <a:t> qualifier is absolutely necessary for this kind of nesting to be accepted by Qlik Sense, but then again also necessary for the desired comparison. This type of nesting need is quite common and is a good practice</a:t>
            </a:r>
            <a:r>
              <a:rPr lang="en-US" sz="1400" dirty="0" smtClean="0"/>
              <a:t>.</a:t>
            </a:r>
          </a:p>
          <a:p>
            <a:endParaRPr lang="en-US" sz="1400" b="1" dirty="0" smtClean="0"/>
          </a:p>
          <a:p>
            <a:r>
              <a:rPr lang="en-US" sz="1400" b="1" dirty="0" smtClean="0"/>
              <a:t>Nested </a:t>
            </a:r>
            <a:r>
              <a:rPr lang="en-US" sz="1400" b="1" dirty="0"/>
              <a:t>aggregations with the aggregation function</a:t>
            </a:r>
          </a:p>
          <a:p>
            <a:endParaRPr lang="en-US" sz="1400" dirty="0" smtClean="0"/>
          </a:p>
          <a:p>
            <a:endParaRPr lang="en-US" sz="1400" dirty="0" smtClean="0"/>
          </a:p>
          <a:p>
            <a:r>
              <a:rPr lang="en-US" sz="1400" dirty="0" smtClean="0"/>
              <a:t>Nesting </a:t>
            </a:r>
            <a:r>
              <a:rPr lang="en-US" sz="1400" dirty="0"/>
              <a:t>with </a:t>
            </a:r>
            <a:r>
              <a:rPr lang="en-US" sz="1400" b="1" dirty="0"/>
              <a:t>TOTAL</a:t>
            </a:r>
            <a:r>
              <a:rPr lang="en-US" sz="1400" dirty="0"/>
              <a:t> is not always </a:t>
            </a:r>
            <a:r>
              <a:rPr lang="en-US" sz="1400" dirty="0" smtClean="0"/>
              <a:t>enough.</a:t>
            </a:r>
          </a:p>
          <a:p>
            <a:r>
              <a:rPr lang="en-US" sz="1400" dirty="0" smtClean="0"/>
              <a:t>For </a:t>
            </a:r>
            <a:r>
              <a:rPr lang="en-US" sz="1400" dirty="0"/>
              <a:t>more generic </a:t>
            </a:r>
            <a:r>
              <a:rPr lang="en-US" sz="1400" dirty="0" smtClean="0"/>
              <a:t>nesting, you </a:t>
            </a:r>
            <a:r>
              <a:rPr lang="en-US" sz="1400" dirty="0"/>
              <a:t>will have to use the advanced </a:t>
            </a:r>
            <a:endParaRPr lang="en-US" sz="1400" dirty="0" smtClean="0"/>
          </a:p>
          <a:p>
            <a:r>
              <a:rPr lang="en-US" sz="1400" dirty="0" smtClean="0"/>
              <a:t>aggregation </a:t>
            </a:r>
            <a:r>
              <a:rPr lang="en-US" sz="1400" dirty="0"/>
              <a:t>function in </a:t>
            </a:r>
            <a:r>
              <a:rPr lang="en-US" sz="1400" dirty="0" smtClean="0"/>
              <a:t>combination with </a:t>
            </a:r>
            <a:r>
              <a:rPr lang="en-US" sz="1400" dirty="0"/>
              <a:t>calculated dimensions</a:t>
            </a:r>
            <a:r>
              <a:rPr lang="en-US" sz="1400" dirty="0" smtClean="0"/>
              <a:t>.</a:t>
            </a:r>
            <a:endParaRPr lang="en-US" sz="1400" dirty="0"/>
          </a:p>
        </p:txBody>
      </p:sp>
    </p:spTree>
    <p:extLst>
      <p:ext uri="{BB962C8B-B14F-4D97-AF65-F5344CB8AC3E}">
        <p14:creationId xmlns="" xmlns:p14="http://schemas.microsoft.com/office/powerpoint/2010/main" val="3136911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Configure Reference Lines </a:t>
            </a:r>
          </a:p>
        </p:txBody>
      </p:sp>
      <p:sp>
        <p:nvSpPr>
          <p:cNvPr id="3" name="Content Placeholder 2"/>
          <p:cNvSpPr>
            <a:spLocks noGrp="1"/>
          </p:cNvSpPr>
          <p:nvPr>
            <p:ph idx="1"/>
          </p:nvPr>
        </p:nvSpPr>
        <p:spPr/>
        <p:txBody>
          <a:bodyPr/>
          <a:lstStyle/>
          <a:p>
            <a:pPr marL="0" indent="0">
              <a:buNone/>
            </a:pPr>
            <a:r>
              <a:rPr lang="en-US" sz="1500" b="1" u="sng" dirty="0"/>
              <a:t>Reference </a:t>
            </a:r>
            <a:r>
              <a:rPr lang="en-US" sz="1500" b="1" u="sng" dirty="0" smtClean="0"/>
              <a:t>lines</a:t>
            </a:r>
            <a:endParaRPr lang="en-US" sz="1500" b="1" u="sng" dirty="0"/>
          </a:p>
          <a:p>
            <a:r>
              <a:rPr lang="en-US" sz="1400" dirty="0"/>
              <a:t>A reference line is a line intersecting the chart area from a given point on the measure axis. You can use a reference line to indicate a certain level of chart data. The reference line is only drawn if it falls within the current range of the measure axis. You can have several reference lines in the same chart. </a:t>
            </a:r>
          </a:p>
          <a:p>
            <a:r>
              <a:rPr lang="en-US" sz="1400" dirty="0"/>
              <a:t>Reference lines are available in bar charts, gauges, line charts, and scatter plots.</a:t>
            </a:r>
          </a:p>
          <a:p>
            <a:pPr marL="0" indent="0">
              <a:buNone/>
            </a:pPr>
            <a:endParaRPr lang="en-US" dirty="0"/>
          </a:p>
        </p:txBody>
      </p:sp>
      <p:pic>
        <p:nvPicPr>
          <p:cNvPr id="4" name="Picture 3" descr="http://help.qlik.com/en-US/sense/3.1/Subsystems/Hub/Content/Resources/Images/ui_gen_ReferenceLine.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85484" y="2641568"/>
            <a:ext cx="4762500" cy="2773680"/>
          </a:xfrm>
          <a:prstGeom prst="rect">
            <a:avLst/>
          </a:prstGeom>
          <a:noFill/>
          <a:ln>
            <a:noFill/>
          </a:ln>
        </p:spPr>
      </p:pic>
      <p:sp>
        <p:nvSpPr>
          <p:cNvPr id="5" name="Rectangle 4"/>
          <p:cNvSpPr/>
          <p:nvPr/>
        </p:nvSpPr>
        <p:spPr>
          <a:xfrm>
            <a:off x="715433" y="5415248"/>
            <a:ext cx="8801099" cy="553998"/>
          </a:xfrm>
          <a:prstGeom prst="rect">
            <a:avLst/>
          </a:prstGeom>
        </p:spPr>
        <p:txBody>
          <a:bodyPr wrap="square">
            <a:spAutoFit/>
          </a:bodyPr>
          <a:lstStyle/>
          <a:p>
            <a:r>
              <a:rPr lang="en-US" sz="1000" i="1" dirty="0"/>
              <a:t>Bar chart with a reference line at 5M</a:t>
            </a:r>
            <a:endParaRPr lang="en-US" sz="1000" dirty="0"/>
          </a:p>
          <a:p>
            <a:r>
              <a:rPr lang="en-US" sz="1000" b="1" dirty="0"/>
              <a:t>Reference line expression</a:t>
            </a:r>
          </a:p>
          <a:p>
            <a:r>
              <a:rPr lang="en-US" sz="1000" dirty="0"/>
              <a:t>You can either set the reference line expression to an absolute numeric value, </a:t>
            </a:r>
            <a:r>
              <a:rPr lang="en-US" sz="1000" dirty="0" smtClean="0"/>
              <a:t>or enter </a:t>
            </a:r>
            <a:r>
              <a:rPr lang="en-US" sz="1000" dirty="0"/>
              <a:t>an arbitrary numeric expression.</a:t>
            </a:r>
          </a:p>
        </p:txBody>
      </p:sp>
    </p:spTree>
    <p:extLst>
      <p:ext uri="{BB962C8B-B14F-4D97-AF65-F5344CB8AC3E}">
        <p14:creationId xmlns="" xmlns:p14="http://schemas.microsoft.com/office/powerpoint/2010/main" val="755301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r>
              <a:rPr lang="en-US" dirty="0"/>
              <a:t>Correlated Measures</a:t>
            </a:r>
            <a:endParaRPr lang="en-US" dirty="0" smtClean="0"/>
          </a:p>
        </p:txBody>
      </p:sp>
      <p:pic>
        <p:nvPicPr>
          <p:cNvPr id="165895" name="Picture 7"/>
          <p:cNvPicPr>
            <a:picLocks noChangeAspect="1" noChangeArrowheads="1"/>
          </p:cNvPicPr>
          <p:nvPr/>
        </p:nvPicPr>
        <p:blipFill>
          <a:blip r:embed="rId2" cstate="print"/>
          <a:srcRect/>
          <a:stretch>
            <a:fillRect/>
          </a:stretch>
        </p:blipFill>
        <p:spPr bwMode="auto">
          <a:xfrm>
            <a:off x="4531019" y="1205061"/>
            <a:ext cx="1181100" cy="295275"/>
          </a:xfrm>
          <a:prstGeom prst="rect">
            <a:avLst/>
          </a:prstGeom>
          <a:noFill/>
          <a:ln w="9525">
            <a:noFill/>
            <a:miter lim="800000"/>
            <a:headEnd/>
            <a:tailEnd/>
          </a:ln>
        </p:spPr>
      </p:pic>
      <p:sp>
        <p:nvSpPr>
          <p:cNvPr id="5" name="TextBox 4"/>
          <p:cNvSpPr txBox="1"/>
          <p:nvPr/>
        </p:nvSpPr>
        <p:spPr>
          <a:xfrm>
            <a:off x="287079" y="1585398"/>
            <a:ext cx="3296093"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Measures are calculations used in visualizations, typically represented on the</a:t>
            </a:r>
            <a:r>
              <a:rPr lang="en-US" sz="1400" b="1" dirty="0"/>
              <a:t> y-axis </a:t>
            </a:r>
            <a:r>
              <a:rPr lang="en-US" sz="1400" dirty="0"/>
              <a:t>of a </a:t>
            </a:r>
            <a:r>
              <a:rPr lang="en-US" sz="1400" dirty="0" smtClean="0"/>
              <a:t>bar or line </a:t>
            </a:r>
            <a:r>
              <a:rPr lang="en-US" sz="1400" dirty="0"/>
              <a:t>chart or a column in a table. Measures are created from an expression composed of aggregation functions, such as Sum or Max, combined with one or several </a:t>
            </a:r>
            <a:r>
              <a:rPr lang="en-US" sz="1400" dirty="0" smtClean="0"/>
              <a:t>fields.</a:t>
            </a:r>
          </a:p>
          <a:p>
            <a:pPr marL="285750" indent="-285750">
              <a:buFont typeface="Arial" panose="020B0604020202020204" pitchFamily="34" charset="0"/>
              <a:buChar char="•"/>
            </a:pPr>
            <a:r>
              <a:rPr lang="en-US" sz="1400" dirty="0"/>
              <a:t>A measure must have a name, and may also be supplied with descriptive data such as description and tags</a:t>
            </a:r>
            <a:r>
              <a:rPr lang="en-US" sz="1400" dirty="0" smtClean="0"/>
              <a:t>.</a:t>
            </a:r>
          </a:p>
          <a:p>
            <a:pPr marL="285750" indent="-285750">
              <a:buFont typeface="Arial" panose="020B0604020202020204" pitchFamily="34" charset="0"/>
              <a:buChar char="•"/>
            </a:pPr>
            <a:endParaRPr lang="en-US" sz="1400" dirty="0" smtClean="0">
              <a:solidFill>
                <a:schemeClr val="tx2">
                  <a:lumMod val="50000"/>
                </a:schemeClr>
              </a:solidFill>
            </a:endParaRPr>
          </a:p>
        </p:txBody>
      </p:sp>
      <p:pic>
        <p:nvPicPr>
          <p:cNvPr id="16589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5192" y="1500336"/>
            <a:ext cx="5847906" cy="33800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r>
              <a:rPr lang="en-US" dirty="0" smtClean="0"/>
              <a:t>Why Correlated Measures</a:t>
            </a:r>
          </a:p>
        </p:txBody>
      </p:sp>
      <p:sp>
        <p:nvSpPr>
          <p:cNvPr id="7" name="TextBox 6"/>
          <p:cNvSpPr txBox="1"/>
          <p:nvPr/>
        </p:nvSpPr>
        <p:spPr>
          <a:xfrm>
            <a:off x="297133" y="1818167"/>
            <a:ext cx="3115918" cy="2031325"/>
          </a:xfrm>
          <a:prstGeom prst="rect">
            <a:avLst/>
          </a:prstGeom>
          <a:noFill/>
        </p:spPr>
        <p:txBody>
          <a:bodyPr wrap="square" rtlCol="0">
            <a:spAutoFit/>
          </a:bodyPr>
          <a:lstStyle/>
          <a:p>
            <a:pPr marL="342900" indent="-342900">
              <a:buFont typeface="Arial" panose="020B0604020202020204" pitchFamily="34" charset="0"/>
              <a:buChar char="•"/>
            </a:pPr>
            <a:r>
              <a:rPr lang="en-US" sz="1400" dirty="0" smtClean="0">
                <a:solidFill>
                  <a:schemeClr val="tx2">
                    <a:lumMod val="50000"/>
                  </a:schemeClr>
                </a:solidFill>
              </a:rPr>
              <a:t>Correlated measures in required to plot the proper metrics in a chart.</a:t>
            </a:r>
          </a:p>
          <a:p>
            <a:pPr marL="342900" indent="-342900">
              <a:buFont typeface="Arial" panose="020B0604020202020204" pitchFamily="34" charset="0"/>
              <a:buChar char="•"/>
            </a:pPr>
            <a:r>
              <a:rPr lang="en-US" sz="1400" dirty="0" smtClean="0">
                <a:solidFill>
                  <a:schemeClr val="tx2">
                    <a:lumMod val="50000"/>
                  </a:schemeClr>
                </a:solidFill>
              </a:rPr>
              <a:t>When more than one metrics used the correlation between different metrics should be there.</a:t>
            </a:r>
          </a:p>
          <a:p>
            <a:pPr marL="342900" indent="-342900">
              <a:buFont typeface="Arial" panose="020B0604020202020204" pitchFamily="34" charset="0"/>
              <a:buChar char="•"/>
            </a:pPr>
            <a:r>
              <a:rPr lang="en-US" sz="1400" dirty="0" smtClean="0">
                <a:solidFill>
                  <a:schemeClr val="tx2">
                    <a:lumMod val="50000"/>
                  </a:schemeClr>
                </a:solidFill>
              </a:rPr>
              <a:t>In the example Sales YTD is plotted with LY YTD and Sales Goal. </a:t>
            </a:r>
          </a:p>
        </p:txBody>
      </p:sp>
      <p:pic>
        <p:nvPicPr>
          <p:cNvPr id="16691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72539" y="1722712"/>
            <a:ext cx="6249549" cy="402974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r>
              <a:rPr lang="en-US" dirty="0" smtClean="0"/>
              <a:t>How to Create Correlated Measures </a:t>
            </a:r>
          </a:p>
        </p:txBody>
      </p:sp>
      <p:sp>
        <p:nvSpPr>
          <p:cNvPr id="7" name="TextBox 6"/>
          <p:cNvSpPr txBox="1"/>
          <p:nvPr/>
        </p:nvSpPr>
        <p:spPr>
          <a:xfrm>
            <a:off x="190807" y="1584251"/>
            <a:ext cx="3115918" cy="1600438"/>
          </a:xfrm>
          <a:prstGeom prst="rect">
            <a:avLst/>
          </a:prstGeom>
          <a:noFill/>
        </p:spPr>
        <p:txBody>
          <a:bodyPr wrap="square" rtlCol="0">
            <a:spAutoFit/>
          </a:bodyPr>
          <a:lstStyle/>
          <a:p>
            <a:pPr marL="342900" indent="-342900">
              <a:buFont typeface="Arial" panose="020B0604020202020204" pitchFamily="34" charset="0"/>
              <a:buChar char="•"/>
            </a:pPr>
            <a:r>
              <a:rPr lang="en-US" sz="1400" dirty="0" smtClean="0">
                <a:solidFill>
                  <a:schemeClr val="tx2">
                    <a:lumMod val="50000"/>
                  </a:schemeClr>
                </a:solidFill>
              </a:rPr>
              <a:t>Drag a proper chart for analysis.</a:t>
            </a:r>
          </a:p>
          <a:p>
            <a:pPr marL="342900" indent="-342900">
              <a:buFont typeface="Arial" panose="020B0604020202020204" pitchFamily="34" charset="0"/>
              <a:buChar char="•"/>
            </a:pPr>
            <a:r>
              <a:rPr lang="en-US" sz="1400" dirty="0" smtClean="0">
                <a:solidFill>
                  <a:schemeClr val="tx2">
                    <a:lumMod val="50000"/>
                  </a:schemeClr>
                </a:solidFill>
              </a:rPr>
              <a:t>Select Dimensions, more than one dimensions can be taken. To toggle between dimensions select alternate dimension.</a:t>
            </a:r>
          </a:p>
          <a:p>
            <a:pPr marL="342900" indent="-342900">
              <a:buFont typeface="Arial" panose="020B0604020202020204" pitchFamily="34" charset="0"/>
              <a:buChar char="•"/>
            </a:pPr>
            <a:r>
              <a:rPr lang="en-US" sz="1400" dirty="0" smtClean="0">
                <a:solidFill>
                  <a:schemeClr val="tx2">
                    <a:lumMod val="50000"/>
                  </a:schemeClr>
                </a:solidFill>
              </a:rPr>
              <a:t>Select measure with proper aggregation function.</a:t>
            </a:r>
          </a:p>
        </p:txBody>
      </p:sp>
      <p:pic>
        <p:nvPicPr>
          <p:cNvPr id="3"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90498" y="1108460"/>
            <a:ext cx="4316818" cy="291398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6793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3333" y="3203161"/>
            <a:ext cx="4989549" cy="29324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6794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162882" y="3203162"/>
            <a:ext cx="2486025" cy="29324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r>
              <a:rPr lang="en-US" dirty="0"/>
              <a:t>Calculating Quartiles or Percentiles</a:t>
            </a:r>
          </a:p>
        </p:txBody>
      </p:sp>
      <p:sp>
        <p:nvSpPr>
          <p:cNvPr id="3" name="Content Placeholder 2"/>
          <p:cNvSpPr>
            <a:spLocks noGrp="1"/>
          </p:cNvSpPr>
          <p:nvPr>
            <p:ph idx="1"/>
          </p:nvPr>
        </p:nvSpPr>
        <p:spPr>
          <a:xfrm>
            <a:off x="323392" y="1494766"/>
            <a:ext cx="3238515" cy="4181619"/>
          </a:xfrm>
        </p:spPr>
        <p:txBody>
          <a:bodyPr/>
          <a:lstStyle/>
          <a:p>
            <a:r>
              <a:rPr lang="en-US" sz="1400" dirty="0" smtClean="0"/>
              <a:t>For plotting Quartile data against X axis where ‘</a:t>
            </a:r>
            <a:r>
              <a:rPr lang="en-US" sz="1400" b="1" dirty="0" err="1" smtClean="0"/>
              <a:t>AnnualSalary</a:t>
            </a:r>
            <a:r>
              <a:rPr lang="en-US" sz="1400" dirty="0" smtClean="0"/>
              <a:t>’ field is being used, Y axis is having ‘</a:t>
            </a:r>
            <a:r>
              <a:rPr lang="en-US" sz="1400" b="1" dirty="0" err="1" smtClean="0"/>
              <a:t>Yearof</a:t>
            </a:r>
            <a:r>
              <a:rPr lang="en-US" sz="1400" b="1" dirty="0" smtClean="0"/>
              <a:t> Service</a:t>
            </a:r>
            <a:r>
              <a:rPr lang="en-US" sz="1400" dirty="0" smtClean="0"/>
              <a:t>’ field.</a:t>
            </a:r>
          </a:p>
          <a:p>
            <a:r>
              <a:rPr lang="en-US" sz="1400" dirty="0" smtClean="0"/>
              <a:t>“</a:t>
            </a:r>
            <a:r>
              <a:rPr lang="en-US" sz="1400" b="1" dirty="0" err="1" smtClean="0"/>
              <a:t>fractile</a:t>
            </a:r>
            <a:r>
              <a:rPr lang="en-US" sz="1400" b="1" dirty="0" smtClean="0"/>
              <a:t>(</a:t>
            </a:r>
            <a:r>
              <a:rPr lang="en-US" sz="1400" b="1" dirty="0" err="1" smtClean="0"/>
              <a:t>AnnualSalary,x</a:t>
            </a:r>
            <a:r>
              <a:rPr lang="en-US" sz="1400" b="1" dirty="0" smtClean="0"/>
              <a:t>)</a:t>
            </a:r>
            <a:r>
              <a:rPr lang="en-US" sz="1400" dirty="0" smtClean="0"/>
              <a:t>” this  expression can be used, where X can be (0.25,0.5,0.75 for</a:t>
            </a:r>
            <a:r>
              <a:rPr lang="en-US" sz="1400" dirty="0"/>
              <a:t>Q1,Q2,Q3 </a:t>
            </a:r>
            <a:r>
              <a:rPr lang="en-US" sz="1400" dirty="0" smtClean="0"/>
              <a:t>        respectively.</a:t>
            </a:r>
          </a:p>
          <a:p>
            <a:r>
              <a:rPr lang="en-US" sz="1400" dirty="0" smtClean="0"/>
              <a:t>Q1,Q2,Q3 can be added as reference line under data setting(Add-ons) tab.</a:t>
            </a:r>
            <a:endParaRPr lang="en-US" sz="1400" dirty="0"/>
          </a:p>
          <a:p>
            <a:pPr marL="0" indent="0">
              <a:buNone/>
            </a:pPr>
            <a:endParaRPr lang="en-US" sz="1400" dirty="0"/>
          </a:p>
          <a:p>
            <a:pPr marL="0" indent="0">
              <a:buNone/>
            </a:pPr>
            <a:endParaRPr lang="en-US" sz="1400" dirty="0" smtClean="0"/>
          </a:p>
          <a:p>
            <a:pPr marL="0" indent="0">
              <a:buNone/>
            </a:pPr>
            <a:r>
              <a:rPr lang="en-US" sz="1400" dirty="0"/>
              <a:t> </a:t>
            </a:r>
            <a:endParaRPr lang="en-US" sz="1400" dirty="0" smtClean="0"/>
          </a:p>
          <a:p>
            <a:pPr marL="0" indent="0">
              <a:buNone/>
            </a:pPr>
            <a:endParaRPr lang="en-US" sz="1400" dirty="0" smtClean="0"/>
          </a:p>
          <a:p>
            <a:endParaRPr lang="en-US" sz="1400" dirty="0"/>
          </a:p>
        </p:txBody>
      </p:sp>
      <p:pic>
        <p:nvPicPr>
          <p:cNvPr id="16896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91786" y="1494766"/>
            <a:ext cx="6358772" cy="41816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05002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Set analysis and set expressions</a:t>
            </a:r>
          </a:p>
        </p:txBody>
      </p:sp>
      <p:pic>
        <p:nvPicPr>
          <p:cNvPr id="165895" name="Picture 7"/>
          <p:cNvPicPr>
            <a:picLocks noChangeAspect="1" noChangeArrowheads="1"/>
          </p:cNvPicPr>
          <p:nvPr/>
        </p:nvPicPr>
        <p:blipFill>
          <a:blip r:embed="rId2" cstate="print"/>
          <a:srcRect/>
          <a:stretch>
            <a:fillRect/>
          </a:stretch>
        </p:blipFill>
        <p:spPr bwMode="auto">
          <a:xfrm>
            <a:off x="4531019" y="1205061"/>
            <a:ext cx="1181100" cy="295275"/>
          </a:xfrm>
          <a:prstGeom prst="rect">
            <a:avLst/>
          </a:prstGeom>
          <a:noFill/>
          <a:ln w="9525">
            <a:noFill/>
            <a:miter lim="800000"/>
            <a:headEnd/>
            <a:tailEnd/>
          </a:ln>
        </p:spPr>
      </p:pic>
      <p:sp>
        <p:nvSpPr>
          <p:cNvPr id="9" name="TextBox 8"/>
          <p:cNvSpPr txBox="1"/>
          <p:nvPr/>
        </p:nvSpPr>
        <p:spPr>
          <a:xfrm>
            <a:off x="212651" y="1500336"/>
            <a:ext cx="9058940" cy="4678204"/>
          </a:xfrm>
          <a:prstGeom prst="rect">
            <a:avLst/>
          </a:prstGeom>
          <a:noFill/>
        </p:spPr>
        <p:txBody>
          <a:bodyPr wrap="square" rtlCol="0">
            <a:spAutoFit/>
          </a:bodyPr>
          <a:lstStyle/>
          <a:p>
            <a:pPr marL="166189" indent="-166189" defTabSz="914342">
              <a:buClr>
                <a:schemeClr val="accent5"/>
              </a:buClr>
              <a:buFont typeface="Wingdings" pitchFamily="2" charset="2"/>
              <a:buChar char="§"/>
            </a:pPr>
            <a:r>
              <a:rPr lang="en-US" sz="1400" dirty="0" smtClean="0">
                <a:solidFill>
                  <a:schemeClr val="tx2">
                    <a:lumMod val="50000"/>
                  </a:schemeClr>
                </a:solidFill>
              </a:rPr>
              <a:t>Set analysis offers a way of defining a set (or group) of data values that is different from the normal set defined by the current selections.</a:t>
            </a:r>
          </a:p>
          <a:p>
            <a:pPr marL="166189" indent="-166189" defTabSz="914342">
              <a:buClr>
                <a:schemeClr val="accent5"/>
              </a:buClr>
              <a:buFont typeface="Wingdings" pitchFamily="2" charset="2"/>
              <a:buChar char="§"/>
            </a:pPr>
            <a:endParaRPr lang="en-US" sz="1400" dirty="0" smtClean="0">
              <a:solidFill>
                <a:schemeClr val="tx2">
                  <a:lumMod val="50000"/>
                </a:schemeClr>
              </a:solidFill>
            </a:endParaRPr>
          </a:p>
          <a:p>
            <a:pPr marL="166189" indent="-166189" defTabSz="914342">
              <a:buClr>
                <a:schemeClr val="accent5"/>
              </a:buClr>
              <a:buFont typeface="Wingdings" pitchFamily="2" charset="2"/>
              <a:buChar char="§"/>
            </a:pPr>
            <a:r>
              <a:rPr lang="en-US" sz="1400" dirty="0" smtClean="0">
                <a:solidFill>
                  <a:schemeClr val="tx2">
                    <a:lumMod val="50000"/>
                  </a:schemeClr>
                </a:solidFill>
              </a:rPr>
              <a:t>Set analysis is also powerful when making different sorts of comparisons, such as what are the best-selling products compared with poorly-selling products, or this year against last year.</a:t>
            </a:r>
          </a:p>
          <a:p>
            <a:pPr marL="166189" indent="-166189" defTabSz="914342">
              <a:buClr>
                <a:schemeClr val="accent5"/>
              </a:buClr>
              <a:buFont typeface="Wingdings" pitchFamily="2" charset="2"/>
              <a:buChar char="§"/>
            </a:pPr>
            <a:endParaRPr lang="en-US" sz="1400" dirty="0" smtClean="0">
              <a:solidFill>
                <a:schemeClr val="tx2">
                  <a:lumMod val="50000"/>
                </a:schemeClr>
              </a:solidFill>
            </a:endParaRPr>
          </a:p>
          <a:p>
            <a:pPr marL="166189" indent="-166189" defTabSz="914342">
              <a:buClr>
                <a:schemeClr val="accent5"/>
              </a:buClr>
              <a:buFont typeface="Wingdings" pitchFamily="2" charset="2"/>
              <a:buChar char="§"/>
            </a:pPr>
            <a:r>
              <a:rPr lang="en-US" sz="1400" dirty="0" smtClean="0">
                <a:solidFill>
                  <a:schemeClr val="tx2">
                    <a:lumMod val="50000"/>
                  </a:schemeClr>
                </a:solidFill>
              </a:rPr>
              <a:t>Defining a set of field values is referred to as defining a set expression, whereas using set expressions to analyze data is referred to as set analysis. Consequently, the rest of this section focuses on the set expression and its components.</a:t>
            </a:r>
          </a:p>
          <a:p>
            <a:pPr marL="166189" indent="-166189" defTabSz="914342">
              <a:buClr>
                <a:schemeClr val="accent5"/>
              </a:buClr>
              <a:buFont typeface="Wingdings" pitchFamily="2" charset="2"/>
              <a:buChar char="§"/>
            </a:pPr>
            <a:endParaRPr lang="en-US" sz="1400" dirty="0" smtClean="0">
              <a:solidFill>
                <a:schemeClr val="tx2">
                  <a:lumMod val="50000"/>
                </a:schemeClr>
              </a:solidFill>
            </a:endParaRPr>
          </a:p>
          <a:p>
            <a:pPr marL="166189" indent="-166189" defTabSz="914342">
              <a:buClr>
                <a:schemeClr val="accent5"/>
              </a:buClr>
              <a:buFont typeface="Wingdings" pitchFamily="2" charset="2"/>
              <a:buChar char="§"/>
            </a:pPr>
            <a:r>
              <a:rPr lang="en-US" sz="1400" dirty="0" smtClean="0">
                <a:solidFill>
                  <a:schemeClr val="tx2">
                    <a:lumMod val="50000"/>
                  </a:schemeClr>
                </a:solidFill>
              </a:rPr>
              <a:t>Here is a set analysis example: sum( {$&lt;Year={2009}&gt;} Sales ), in which {$&lt;Year={2009}&gt;} is a set expression.</a:t>
            </a:r>
          </a:p>
          <a:p>
            <a:pPr marL="166189" indent="-166189" defTabSz="914342">
              <a:buClr>
                <a:schemeClr val="accent5"/>
              </a:buClr>
              <a:buFont typeface="Wingdings" pitchFamily="2" charset="2"/>
              <a:buChar char="§"/>
            </a:pPr>
            <a:endParaRPr lang="en-US" sz="1400" dirty="0" smtClean="0">
              <a:solidFill>
                <a:schemeClr val="tx2">
                  <a:lumMod val="50000"/>
                </a:schemeClr>
              </a:solidFill>
            </a:endParaRPr>
          </a:p>
          <a:p>
            <a:pPr marL="166189" indent="-166189" defTabSz="914342">
              <a:buClr>
                <a:schemeClr val="accent5"/>
              </a:buClr>
              <a:buFont typeface="Wingdings" pitchFamily="2" charset="2"/>
              <a:buChar char="§"/>
            </a:pPr>
            <a:r>
              <a:rPr lang="en-US" sz="1400" dirty="0" smtClean="0">
                <a:solidFill>
                  <a:schemeClr val="tx2">
                    <a:lumMod val="50000"/>
                  </a:schemeClr>
                </a:solidFill>
              </a:rPr>
              <a:t>There are two general syntax rules for a set expression:</a:t>
            </a:r>
          </a:p>
          <a:p>
            <a:pPr marL="342900" lvl="1" indent="-342900">
              <a:buFont typeface="+mj-lt"/>
              <a:buAutoNum type="arabicPeriod"/>
            </a:pPr>
            <a:r>
              <a:rPr lang="en-US" sz="1400" dirty="0" smtClean="0">
                <a:solidFill>
                  <a:schemeClr val="tx2">
                    <a:lumMod val="50000"/>
                  </a:schemeClr>
                </a:solidFill>
              </a:rPr>
              <a:t>A set expression must be used in an aggregation function. In this example, the aggregation function is sum(Sales).</a:t>
            </a:r>
          </a:p>
          <a:p>
            <a:pPr marL="342900" lvl="1" indent="-342900">
              <a:buFont typeface="+mj-lt"/>
              <a:buAutoNum type="arabicPeriod"/>
            </a:pPr>
            <a:r>
              <a:rPr lang="en-US" sz="1400" dirty="0" smtClean="0">
                <a:solidFill>
                  <a:schemeClr val="tx2">
                    <a:lumMod val="50000"/>
                  </a:schemeClr>
                </a:solidFill>
              </a:rPr>
              <a:t>A set expression must be enclosed by braces, {}. In the example, the set expression is: {$&lt;Year={2009}&gt;}.</a:t>
            </a:r>
          </a:p>
          <a:p>
            <a:pPr lvl="1">
              <a:buFont typeface="Wingdings" pitchFamily="2" charset="2"/>
              <a:buChar char="§"/>
            </a:pPr>
            <a:endParaRPr lang="en-US" sz="1200" dirty="0" smtClean="0"/>
          </a:p>
          <a:p>
            <a:pPr lvl="1"/>
            <a:endParaRPr lang="en-US" sz="1200" dirty="0" smtClean="0"/>
          </a:p>
          <a:p>
            <a:pPr lvl="1"/>
            <a:endParaRPr lang="en-US" sz="1200" dirty="0" smtClean="0"/>
          </a:p>
          <a:p>
            <a:pPr>
              <a:buFont typeface="Wingdings" pitchFamily="2" charset="2"/>
              <a:buChar char="v"/>
            </a:pPr>
            <a:endParaRPr lang="en-US" sz="1200" dirty="0" smtClean="0"/>
          </a:p>
          <a:p>
            <a:r>
              <a:rPr lang="en-US" sz="1200" dirty="0" smtClean="0"/>
              <a:t> </a:t>
            </a:r>
          </a:p>
          <a:p>
            <a:endParaRPr lang="en-US"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sz="3200" dirty="0" smtClean="0">
                <a:latin typeface="Calibri" pitchFamily="34" charset="0"/>
                <a:cs typeface="Calibri" pitchFamily="34" charset="0"/>
              </a:rPr>
              <a:t>Session Agenda</a:t>
            </a:r>
            <a:endParaRPr lang="en-US" sz="3200" dirty="0">
              <a:latin typeface="Calibri" pitchFamily="34" charset="0"/>
              <a:cs typeface="Calibri" pitchFamily="34" charset="0"/>
            </a:endParaRPr>
          </a:p>
        </p:txBody>
      </p:sp>
      <p:sp>
        <p:nvSpPr>
          <p:cNvPr id="3" name="Content Placeholder 2"/>
          <p:cNvSpPr>
            <a:spLocks noGrp="1"/>
          </p:cNvSpPr>
          <p:nvPr>
            <p:ph idx="1"/>
          </p:nvPr>
        </p:nvSpPr>
        <p:spPr>
          <a:xfrm>
            <a:off x="323392" y="1371600"/>
            <a:ext cx="4731208" cy="4936067"/>
          </a:xfrm>
        </p:spPr>
        <p:txBody>
          <a:bodyPr/>
          <a:lstStyle/>
          <a:p>
            <a:pPr marL="285750" indent="-285750">
              <a:lnSpc>
                <a:spcPct val="150000"/>
              </a:lnSpc>
              <a:buNone/>
            </a:pPr>
            <a:r>
              <a:rPr lang="en-US" sz="2000" b="1" dirty="0" smtClean="0"/>
              <a:t>Foundations of Building Visualizations </a:t>
            </a:r>
          </a:p>
          <a:p>
            <a:pPr marL="457200" indent="-457200">
              <a:lnSpc>
                <a:spcPct val="150000"/>
              </a:lnSpc>
              <a:buFont typeface="Wingdings" pitchFamily="2" charset="2"/>
              <a:buChar char="v"/>
            </a:pPr>
            <a:r>
              <a:rPr lang="en-US" sz="1600" dirty="0" smtClean="0"/>
              <a:t>Understanding Dimensions and Measures </a:t>
            </a:r>
          </a:p>
          <a:p>
            <a:pPr marL="457200" lvl="1" indent="-457200">
              <a:lnSpc>
                <a:spcPct val="150000"/>
              </a:lnSpc>
              <a:buClr>
                <a:schemeClr val="accent5"/>
              </a:buClr>
              <a:buFont typeface="Arial" pitchFamily="34" charset="0"/>
              <a:buChar char="•"/>
            </a:pPr>
            <a:r>
              <a:rPr lang="en-US" sz="1400" dirty="0" smtClean="0"/>
              <a:t>Sorting Items in Visualizations </a:t>
            </a:r>
          </a:p>
          <a:p>
            <a:pPr marL="457200" indent="-457200">
              <a:lnSpc>
                <a:spcPct val="150000"/>
              </a:lnSpc>
              <a:buFont typeface="Arial" pitchFamily="34" charset="0"/>
              <a:buChar char="•"/>
            </a:pPr>
            <a:r>
              <a:rPr lang="en-US" sz="1400" dirty="0" smtClean="0"/>
              <a:t>Limit Dimensions Displayed </a:t>
            </a:r>
          </a:p>
          <a:p>
            <a:pPr marL="457200" indent="-457200">
              <a:lnSpc>
                <a:spcPct val="150000"/>
              </a:lnSpc>
              <a:buFont typeface="Arial" pitchFamily="34" charset="0"/>
              <a:buChar char="•"/>
            </a:pPr>
            <a:r>
              <a:rPr lang="en-US" sz="1400" dirty="0" smtClean="0"/>
              <a:t>Chart Expressions Overview </a:t>
            </a:r>
          </a:p>
          <a:p>
            <a:pPr marL="457200" indent="-457200">
              <a:lnSpc>
                <a:spcPct val="150000"/>
              </a:lnSpc>
              <a:buFont typeface="Arial" pitchFamily="34" charset="0"/>
              <a:buChar char="•"/>
            </a:pPr>
            <a:endParaRPr lang="en-US" sz="1400" dirty="0" smtClean="0">
              <a:latin typeface="Calibri" pitchFamily="34" charset="0"/>
              <a:cs typeface="Calibri" pitchFamily="34" charset="0"/>
            </a:endParaRPr>
          </a:p>
          <a:p>
            <a:pPr marL="457200" indent="-457200">
              <a:lnSpc>
                <a:spcPct val="150000"/>
              </a:lnSpc>
              <a:buFont typeface="Wingdings" pitchFamily="2" charset="2"/>
              <a:buChar char="v"/>
            </a:pPr>
            <a:r>
              <a:rPr lang="en-US" sz="1600" dirty="0" smtClean="0"/>
              <a:t>Control Visualization Calculation </a:t>
            </a:r>
          </a:p>
          <a:p>
            <a:pPr marL="457200" indent="-457200">
              <a:lnSpc>
                <a:spcPct val="150000"/>
              </a:lnSpc>
              <a:buFont typeface="Arial" pitchFamily="34" charset="0"/>
              <a:buChar char="•"/>
            </a:pPr>
            <a:r>
              <a:rPr lang="en-US" sz="1400" dirty="0" smtClean="0"/>
              <a:t>Working with Variables </a:t>
            </a:r>
          </a:p>
          <a:p>
            <a:pPr marL="457200" indent="-457200">
              <a:lnSpc>
                <a:spcPct val="150000"/>
              </a:lnSpc>
              <a:buFont typeface="Arial" pitchFamily="34" charset="0"/>
              <a:buChar char="•"/>
            </a:pPr>
            <a:r>
              <a:rPr lang="en-US" sz="1400" dirty="0" smtClean="0"/>
              <a:t>Color in Visualizations </a:t>
            </a:r>
          </a:p>
          <a:p>
            <a:pPr marL="457200" indent="-457200">
              <a:lnSpc>
                <a:spcPct val="150000"/>
              </a:lnSpc>
              <a:buFont typeface="Wingdings" pitchFamily="2" charset="2"/>
              <a:buChar char="v"/>
            </a:pPr>
            <a:r>
              <a:rPr lang="en-US" sz="1600" dirty="0" smtClean="0"/>
              <a:t>Formatting in Visualization</a:t>
            </a:r>
          </a:p>
          <a:p>
            <a:pPr marL="457200" indent="-457200">
              <a:lnSpc>
                <a:spcPct val="150000"/>
              </a:lnSpc>
              <a:buFont typeface="Arial" pitchFamily="34" charset="0"/>
              <a:buChar char="•"/>
            </a:pPr>
            <a:r>
              <a:rPr lang="en-US" sz="1400" dirty="0" smtClean="0"/>
              <a:t>Formatting Numbers in Visualizations </a:t>
            </a:r>
          </a:p>
          <a:p>
            <a:pPr marL="457200" indent="-457200">
              <a:lnSpc>
                <a:spcPct val="150000"/>
              </a:lnSpc>
              <a:buFont typeface="Arial" pitchFamily="34" charset="0"/>
              <a:buChar char="•"/>
            </a:pPr>
            <a:r>
              <a:rPr lang="en-US" sz="1400" dirty="0" smtClean="0"/>
              <a:t>Working with Dates</a:t>
            </a:r>
          </a:p>
          <a:p>
            <a:pPr marL="457200" indent="-457200">
              <a:lnSpc>
                <a:spcPct val="150000"/>
              </a:lnSpc>
              <a:buFont typeface="Arial" pitchFamily="34" charset="0"/>
              <a:buChar char="•"/>
            </a:pPr>
            <a:r>
              <a:rPr lang="en-US" sz="1400" dirty="0" smtClean="0"/>
              <a:t>Nested Aggregations </a:t>
            </a:r>
          </a:p>
          <a:p>
            <a:pPr marL="457200" indent="-457200">
              <a:lnSpc>
                <a:spcPct val="150000"/>
              </a:lnSpc>
              <a:buFont typeface="Arial" pitchFamily="34" charset="0"/>
              <a:buChar char="•"/>
            </a:pPr>
            <a:r>
              <a:rPr lang="en-US" sz="1400" dirty="0" smtClean="0"/>
              <a:t>Configure Reference Lines -   </a:t>
            </a:r>
            <a:endParaRPr lang="en-US" dirty="0">
              <a:latin typeface="Calibri" pitchFamily="34" charset="0"/>
              <a:cs typeface="Calibri" pitchFamily="34" charset="0"/>
            </a:endParaRPr>
          </a:p>
        </p:txBody>
      </p:sp>
      <p:sp>
        <p:nvSpPr>
          <p:cNvPr id="4" name="Content Placeholder 2"/>
          <p:cNvSpPr txBox="1">
            <a:spLocks/>
          </p:cNvSpPr>
          <p:nvPr/>
        </p:nvSpPr>
        <p:spPr>
          <a:xfrm>
            <a:off x="5317067" y="4453466"/>
            <a:ext cx="3945466" cy="1854199"/>
          </a:xfrm>
          <a:prstGeom prst="rect">
            <a:avLst/>
          </a:prstGeom>
        </p:spPr>
        <p:txBody>
          <a:bodyPr vert="horz" lIns="0" tIns="33059" rIns="33059" bIns="33059" rtlCol="0">
            <a:noAutofit/>
          </a:bodyPr>
          <a:lstStyle/>
          <a:p>
            <a:pPr marL="457200" indent="-457200" defTabSz="914342">
              <a:lnSpc>
                <a:spcPct val="150000"/>
              </a:lnSpc>
              <a:buClr>
                <a:schemeClr val="accent5"/>
              </a:buClr>
              <a:buFont typeface="Wingdings" pitchFamily="2" charset="2"/>
              <a:buChar char="v"/>
            </a:pPr>
            <a:r>
              <a:rPr lang="en-US" sz="1600" dirty="0" smtClean="0"/>
              <a:t>Correlated Measures</a:t>
            </a:r>
          </a:p>
          <a:p>
            <a:pPr marL="457200" indent="-457200" defTabSz="914342">
              <a:lnSpc>
                <a:spcPct val="150000"/>
              </a:lnSpc>
              <a:buClr>
                <a:schemeClr val="accent5"/>
              </a:buClr>
              <a:buFont typeface="Wingdings" pitchFamily="2" charset="2"/>
              <a:buChar char="v"/>
            </a:pPr>
            <a:r>
              <a:rPr lang="en-US" sz="1600" dirty="0" smtClean="0"/>
              <a:t>Calculating Quartiles or Percentiles</a:t>
            </a:r>
          </a:p>
          <a:p>
            <a:pPr marL="457200" indent="-457200" defTabSz="914342">
              <a:lnSpc>
                <a:spcPct val="150000"/>
              </a:lnSpc>
              <a:buClr>
                <a:schemeClr val="accent5"/>
              </a:buClr>
              <a:buFont typeface="Wingdings" pitchFamily="2" charset="2"/>
              <a:buChar char="v"/>
            </a:pPr>
            <a:r>
              <a:rPr lang="en-US" sz="1600" dirty="0" smtClean="0"/>
              <a:t>Set analysis and set expressions</a:t>
            </a:r>
          </a:p>
          <a:p>
            <a:pPr marL="457200" indent="-457200" defTabSz="914342">
              <a:lnSpc>
                <a:spcPct val="150000"/>
              </a:lnSpc>
              <a:buClr>
                <a:schemeClr val="accent5"/>
              </a:buClr>
              <a:buFont typeface="Wingdings" pitchFamily="2" charset="2"/>
              <a:buChar char="v"/>
            </a:pPr>
            <a:r>
              <a:rPr lang="en-US" sz="1600" dirty="0" smtClean="0"/>
              <a:t> Understanding Extensions </a:t>
            </a:r>
          </a:p>
          <a:p>
            <a:pPr marL="457200" indent="-457200" defTabSz="914342">
              <a:lnSpc>
                <a:spcPct val="150000"/>
              </a:lnSpc>
              <a:buClr>
                <a:schemeClr val="accent5"/>
              </a:buClr>
              <a:buFont typeface="Wingdings" pitchFamily="2" charset="2"/>
              <a:buChar char="v"/>
            </a:pPr>
            <a:r>
              <a:rPr lang="en-US" sz="1600" dirty="0" smtClean="0"/>
              <a:t> Introduction to Widgets </a:t>
            </a:r>
          </a:p>
          <a:p>
            <a:pPr marL="457200" indent="-457200" defTabSz="914342">
              <a:lnSpc>
                <a:spcPct val="150000"/>
              </a:lnSpc>
              <a:buClr>
                <a:schemeClr val="accent5"/>
              </a:buClr>
              <a:buFont typeface="Wingdings" pitchFamily="2" charset="2"/>
              <a:buChar char="v"/>
            </a:pPr>
            <a:endParaRPr lang="en-US" sz="1600" dirty="0" smtClean="0"/>
          </a:p>
          <a:p>
            <a:pPr marL="457200" marR="0" lvl="0" indent="-457200" algn="l" defTabSz="914342" rtl="0" eaLnBrk="1" fontAlgn="auto" latinLnBrk="0" hangingPunct="1">
              <a:lnSpc>
                <a:spcPct val="150000"/>
              </a:lnSpc>
              <a:spcBef>
                <a:spcPts val="0"/>
              </a:spcBef>
              <a:spcAft>
                <a:spcPts val="0"/>
              </a:spcAft>
              <a:buClr>
                <a:schemeClr val="accent5"/>
              </a:buClr>
              <a:buSzTx/>
              <a:buFont typeface="Arial" pitchFamily="34" charset="0"/>
              <a:buChar char="•"/>
              <a:tabLst/>
              <a:defRPr/>
            </a:pPr>
            <a:endParaRPr kumimoji="0" lang="en-US" sz="14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166189" marR="0" lvl="0" indent="-166189"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a:pPr>
            <a:endParaRPr kumimoji="0" lang="en-US" sz="2200" b="0" i="0" u="none" strike="noStrike" kern="1200" cap="none" spc="0" normalizeH="0" baseline="0" noProof="0" dirty="0">
              <a:ln>
                <a:noFill/>
              </a:ln>
              <a:solidFill>
                <a:schemeClr val="tx2">
                  <a:lumMod val="50000"/>
                </a:schemeClr>
              </a:solidFill>
              <a:effectLst/>
              <a:uLnTx/>
              <a:uFillTx/>
              <a:latin typeface="Calibri" pitchFamily="34" charset="0"/>
              <a:ea typeface="+mn-ea"/>
              <a:cs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905999" cy="1002135"/>
          </a:xfrm>
        </p:spPr>
        <p:txBody>
          <a:bodyPr/>
          <a:lstStyle/>
          <a:p>
            <a:pPr algn="r"/>
            <a:r>
              <a:rPr lang="en-US" dirty="0" smtClean="0"/>
              <a:t>Set analysis and set expressions</a:t>
            </a:r>
          </a:p>
        </p:txBody>
      </p:sp>
      <p:sp>
        <p:nvSpPr>
          <p:cNvPr id="5" name="TextBox 4"/>
          <p:cNvSpPr txBox="1"/>
          <p:nvPr/>
        </p:nvSpPr>
        <p:spPr>
          <a:xfrm>
            <a:off x="552899" y="1012768"/>
            <a:ext cx="9058940" cy="5447645"/>
          </a:xfrm>
          <a:prstGeom prst="rect">
            <a:avLst/>
          </a:prstGeom>
          <a:noFill/>
        </p:spPr>
        <p:txBody>
          <a:bodyPr wrap="square" rtlCol="0">
            <a:spAutoFit/>
          </a:bodyPr>
          <a:lstStyle/>
          <a:p>
            <a:pPr marL="166189" indent="-166189" defTabSz="914342">
              <a:buClr>
                <a:schemeClr val="accent5"/>
              </a:buClr>
              <a:buFont typeface="Wingdings" pitchFamily="2" charset="2"/>
              <a:buChar char="§"/>
            </a:pPr>
            <a:r>
              <a:rPr lang="en-US" sz="1200" dirty="0" smtClean="0">
                <a:solidFill>
                  <a:schemeClr val="tx2">
                    <a:lumMod val="50000"/>
                  </a:schemeClr>
                </a:solidFill>
              </a:rPr>
              <a:t>Syntax is broken into 3 categories:</a:t>
            </a:r>
          </a:p>
          <a:p>
            <a:pPr marL="166189" indent="-166189" defTabSz="914342">
              <a:buClr>
                <a:schemeClr val="accent5"/>
              </a:buClr>
              <a:buFont typeface="Wingdings" pitchFamily="2" charset="2"/>
              <a:buChar char="§"/>
            </a:pPr>
            <a:endParaRPr lang="en-US" sz="1200" dirty="0" smtClean="0">
              <a:solidFill>
                <a:schemeClr val="tx2">
                  <a:lumMod val="50000"/>
                </a:schemeClr>
              </a:solidFill>
            </a:endParaRPr>
          </a:p>
          <a:p>
            <a:pPr marL="166189" indent="-166189" defTabSz="914342">
              <a:buClr>
                <a:schemeClr val="accent5"/>
              </a:buClr>
              <a:buFont typeface="Wingdings" pitchFamily="2" charset="2"/>
              <a:buChar char="§"/>
            </a:pPr>
            <a:r>
              <a:rPr lang="en-US" sz="1200" dirty="0" smtClean="0">
                <a:solidFill>
                  <a:schemeClr val="tx2">
                    <a:lumMod val="50000"/>
                  </a:schemeClr>
                </a:solidFill>
              </a:rPr>
              <a:t>Identifiers	Operators		Modifiers</a:t>
            </a:r>
          </a:p>
          <a:p>
            <a:pPr marL="166189" indent="-166189" defTabSz="914342">
              <a:buClr>
                <a:schemeClr val="accent5"/>
              </a:buClr>
              <a:buFont typeface="Wingdings" pitchFamily="2" charset="2"/>
              <a:buChar char="§"/>
            </a:pPr>
            <a:endParaRPr lang="en-US" sz="1200" dirty="0" smtClean="0">
              <a:solidFill>
                <a:schemeClr val="tx2">
                  <a:lumMod val="50000"/>
                </a:schemeClr>
              </a:solidFill>
            </a:endParaRPr>
          </a:p>
          <a:p>
            <a:pPr indent="-166189">
              <a:buClr>
                <a:schemeClr val="accent5"/>
              </a:buClr>
              <a:buFont typeface="Wingdings" pitchFamily="2" charset="2"/>
              <a:buChar char="§"/>
            </a:pPr>
            <a:r>
              <a:rPr lang="en-US" sz="1200" b="1" dirty="0" smtClean="0"/>
              <a:t>Identifiers :</a:t>
            </a:r>
          </a:p>
          <a:p>
            <a:pPr marL="166189" indent="-166189" defTabSz="914342">
              <a:buClr>
                <a:schemeClr val="accent5"/>
              </a:buClr>
            </a:pPr>
            <a:r>
              <a:rPr lang="en-US" sz="1200" dirty="0" smtClean="0">
                <a:solidFill>
                  <a:schemeClr val="tx2">
                    <a:lumMod val="50000"/>
                  </a:schemeClr>
                </a:solidFill>
              </a:rPr>
              <a:t>	0	-	Represents empty set</a:t>
            </a:r>
          </a:p>
          <a:p>
            <a:pPr marL="166189" indent="-166189" defTabSz="914342">
              <a:buClr>
                <a:schemeClr val="accent5"/>
              </a:buClr>
            </a:pPr>
            <a:r>
              <a:rPr lang="en-US" sz="1200" dirty="0" smtClean="0">
                <a:solidFill>
                  <a:schemeClr val="tx2">
                    <a:lumMod val="50000"/>
                  </a:schemeClr>
                </a:solidFill>
              </a:rPr>
              <a:t>	1	-	Represents full set of al the records in the application</a:t>
            </a:r>
          </a:p>
          <a:p>
            <a:pPr marL="166189" indent="-166189" defTabSz="914342">
              <a:buClr>
                <a:schemeClr val="accent5"/>
              </a:buClr>
            </a:pPr>
            <a:r>
              <a:rPr lang="en-US" sz="1200" dirty="0" smtClean="0">
                <a:solidFill>
                  <a:schemeClr val="tx2">
                    <a:lumMod val="50000"/>
                  </a:schemeClr>
                </a:solidFill>
              </a:rPr>
              <a:t>	$	-	Represents the records of current selection</a:t>
            </a:r>
          </a:p>
          <a:p>
            <a:pPr marL="166189" indent="-166189" defTabSz="914342">
              <a:buClr>
                <a:schemeClr val="accent5"/>
              </a:buClr>
            </a:pPr>
            <a:r>
              <a:rPr lang="en-US" sz="1200" dirty="0" smtClean="0">
                <a:solidFill>
                  <a:schemeClr val="tx2">
                    <a:lumMod val="50000"/>
                  </a:schemeClr>
                </a:solidFill>
              </a:rPr>
              <a:t>	$1	-	Represents previous selection</a:t>
            </a:r>
          </a:p>
          <a:p>
            <a:pPr marL="166189" indent="-166189" defTabSz="914342">
              <a:buClr>
                <a:schemeClr val="accent5"/>
              </a:buClr>
              <a:buFont typeface="Wingdings" pitchFamily="2" charset="2"/>
              <a:buChar char="§"/>
            </a:pPr>
            <a:endParaRPr lang="en-US" sz="1200" dirty="0" smtClean="0">
              <a:solidFill>
                <a:schemeClr val="tx2">
                  <a:lumMod val="50000"/>
                </a:schemeClr>
              </a:solidFill>
            </a:endParaRPr>
          </a:p>
          <a:p>
            <a:pPr indent="-166189">
              <a:buClr>
                <a:schemeClr val="accent5"/>
              </a:buClr>
            </a:pPr>
            <a:r>
              <a:rPr lang="en-US" sz="1200" b="1" dirty="0" smtClean="0"/>
              <a:t>    Examples:</a:t>
            </a:r>
          </a:p>
          <a:p>
            <a:pPr marL="166189" indent="-166189" defTabSz="914342">
              <a:buClr>
                <a:schemeClr val="accent5"/>
              </a:buClr>
              <a:buFont typeface="Wingdings" pitchFamily="2" charset="2"/>
              <a:buChar char="§"/>
            </a:pPr>
            <a:endParaRPr lang="en-US" sz="1200" dirty="0" smtClean="0">
              <a:solidFill>
                <a:schemeClr val="tx2">
                  <a:lumMod val="50000"/>
                </a:schemeClr>
              </a:solidFill>
            </a:endParaRPr>
          </a:p>
          <a:p>
            <a:pPr marL="166189" indent="-166189" defTabSz="914342">
              <a:buClr>
                <a:schemeClr val="accent5"/>
              </a:buClr>
            </a:pPr>
            <a:r>
              <a:rPr lang="en-US" sz="1200" dirty="0" smtClean="0">
                <a:solidFill>
                  <a:schemeClr val="tx2">
                    <a:lumMod val="50000"/>
                  </a:schemeClr>
                </a:solidFill>
              </a:rPr>
              <a:t>	Sum({1} Sales)	-	Returns total sales within the application disregarding selections</a:t>
            </a:r>
          </a:p>
          <a:p>
            <a:pPr marL="166189" indent="-166189" defTabSz="914342">
              <a:buClr>
                <a:schemeClr val="accent5"/>
              </a:buClr>
            </a:pPr>
            <a:r>
              <a:rPr lang="en-US" sz="1200" dirty="0" smtClean="0">
                <a:solidFill>
                  <a:schemeClr val="tx2">
                    <a:lumMod val="50000"/>
                  </a:schemeClr>
                </a:solidFill>
              </a:rPr>
              <a:t>	Sum({$}Sales)	-	Returns sales for current selection same as sum(sales)</a:t>
            </a:r>
          </a:p>
          <a:p>
            <a:pPr marL="166189" indent="-166189" defTabSz="914342">
              <a:buClr>
                <a:schemeClr val="accent5"/>
              </a:buClr>
            </a:pPr>
            <a:r>
              <a:rPr lang="en-US" sz="1200" dirty="0" smtClean="0">
                <a:solidFill>
                  <a:schemeClr val="tx2">
                    <a:lumMod val="50000"/>
                  </a:schemeClr>
                </a:solidFill>
              </a:rPr>
              <a:t>	Sum({$1}Sales)	-	Returns sales for previous selection</a:t>
            </a:r>
          </a:p>
          <a:p>
            <a:pPr marL="166189" indent="-166189" defTabSz="914342">
              <a:buClr>
                <a:schemeClr val="accent5"/>
              </a:buClr>
            </a:pPr>
            <a:endParaRPr lang="en-US" sz="1200" dirty="0" smtClean="0">
              <a:solidFill>
                <a:schemeClr val="tx2">
                  <a:lumMod val="50000"/>
                </a:schemeClr>
              </a:solidFill>
            </a:endParaRPr>
          </a:p>
          <a:p>
            <a:pPr indent="-166189">
              <a:buClr>
                <a:schemeClr val="accent5"/>
              </a:buClr>
              <a:buFont typeface="Wingdings" pitchFamily="2" charset="2"/>
              <a:buChar char="§"/>
            </a:pPr>
            <a:r>
              <a:rPr lang="en-US" sz="1200" b="1" dirty="0" smtClean="0"/>
              <a:t>Operators:</a:t>
            </a:r>
          </a:p>
          <a:p>
            <a:pPr marL="166189" indent="-166189" defTabSz="914342">
              <a:buClr>
                <a:schemeClr val="accent5"/>
              </a:buClr>
            </a:pPr>
            <a:endParaRPr lang="en-US" sz="1200" dirty="0" smtClean="0">
              <a:solidFill>
                <a:schemeClr val="tx2">
                  <a:lumMod val="50000"/>
                </a:schemeClr>
              </a:solidFill>
            </a:endParaRPr>
          </a:p>
          <a:p>
            <a:pPr marL="166189" indent="-166189" defTabSz="914342">
              <a:buClr>
                <a:schemeClr val="accent5"/>
              </a:buClr>
            </a:pPr>
            <a:r>
              <a:rPr lang="en-US" sz="1200" dirty="0" smtClean="0">
                <a:solidFill>
                  <a:schemeClr val="tx2">
                    <a:lumMod val="50000"/>
                  </a:schemeClr>
                </a:solidFill>
              </a:rPr>
              <a:t>+ Union 	-	Returns the set of records that belong to Union Set</a:t>
            </a:r>
          </a:p>
          <a:p>
            <a:pPr marL="166189" indent="-166189" defTabSz="914342">
              <a:buClr>
                <a:schemeClr val="accent5"/>
              </a:buClr>
            </a:pPr>
            <a:r>
              <a:rPr lang="en-US" sz="1200" dirty="0" smtClean="0">
                <a:solidFill>
                  <a:schemeClr val="tx2">
                    <a:lumMod val="50000"/>
                  </a:schemeClr>
                </a:solidFill>
              </a:rPr>
              <a:t>- Exclusion	-	Returns records that belong to the first but not the other set identifiers</a:t>
            </a:r>
          </a:p>
          <a:p>
            <a:pPr marL="166189" indent="-166189" defTabSz="914342">
              <a:buClr>
                <a:schemeClr val="accent5"/>
              </a:buClr>
            </a:pPr>
            <a:r>
              <a:rPr lang="en-US" sz="1200" dirty="0" smtClean="0">
                <a:solidFill>
                  <a:schemeClr val="tx2">
                    <a:lumMod val="50000"/>
                  </a:schemeClr>
                </a:solidFill>
              </a:rPr>
              <a:t>* Intersection	Returns record that belongs to both of set identifiers</a:t>
            </a:r>
          </a:p>
          <a:p>
            <a:pPr marL="166189" indent="-166189" defTabSz="914342">
              <a:buClr>
                <a:schemeClr val="accent5"/>
              </a:buClr>
            </a:pPr>
            <a:r>
              <a:rPr lang="en-US" sz="1200" dirty="0" smtClean="0">
                <a:solidFill>
                  <a:schemeClr val="tx2">
                    <a:lumMod val="50000"/>
                  </a:schemeClr>
                </a:solidFill>
              </a:rPr>
              <a:t>/ Symmetric Difference	Returns a set that belongs to either, but not both of set identifiers</a:t>
            </a:r>
          </a:p>
          <a:p>
            <a:pPr marL="166189" indent="-166189" defTabSz="914342">
              <a:buClr>
                <a:schemeClr val="accent5"/>
              </a:buClr>
            </a:pPr>
            <a:endParaRPr lang="en-US" sz="1200" dirty="0" smtClean="0">
              <a:solidFill>
                <a:schemeClr val="tx2">
                  <a:lumMod val="50000"/>
                </a:schemeClr>
              </a:solidFill>
            </a:endParaRPr>
          </a:p>
          <a:p>
            <a:pPr marL="166189" indent="-166189" defTabSz="914342">
              <a:buClr>
                <a:schemeClr val="accent5"/>
              </a:buClr>
            </a:pPr>
            <a:r>
              <a:rPr lang="en-US" sz="1200" smtClean="0">
                <a:solidFill>
                  <a:schemeClr val="tx2">
                    <a:lumMod val="50000"/>
                  </a:schemeClr>
                </a:solidFill>
              </a:rPr>
              <a:t>Sum({1-</a:t>
            </a:r>
            <a:r>
              <a:rPr lang="en-US" sz="1200" dirty="0" smtClean="0">
                <a:solidFill>
                  <a:schemeClr val="tx2">
                    <a:lumMod val="50000"/>
                  </a:schemeClr>
                </a:solidFill>
              </a:rPr>
              <a:t>$}Sales		Returns sales for everything excluding current selections</a:t>
            </a:r>
          </a:p>
          <a:p>
            <a:pPr marL="166189" indent="-166189" defTabSz="914342">
              <a:buClr>
                <a:schemeClr val="accent5"/>
              </a:buClr>
            </a:pPr>
            <a:r>
              <a:rPr lang="en-US" sz="1200" dirty="0" smtClean="0">
                <a:solidFill>
                  <a:schemeClr val="tx2">
                    <a:lumMod val="50000"/>
                  </a:schemeClr>
                </a:solidFill>
              </a:rPr>
              <a:t>Sum({$*Bookmark01}Sales)	Returns sales for intersection between current selection and Bookmark01</a:t>
            </a:r>
          </a:p>
          <a:p>
            <a:pPr marL="166189" indent="-166189" defTabSz="914342">
              <a:buClr>
                <a:schemeClr val="accent5"/>
              </a:buClr>
            </a:pPr>
            <a:r>
              <a:rPr lang="en-US" sz="1200" dirty="0" smtClean="0">
                <a:solidFill>
                  <a:schemeClr val="tx2">
                    <a:lumMod val="50000"/>
                  </a:schemeClr>
                </a:solidFill>
              </a:rPr>
              <a:t>Sum({-($+Bookmark01)}sales)	Returns sales excluded by current selection and Book mark01</a:t>
            </a:r>
          </a:p>
          <a:p>
            <a:pPr marL="166189" indent="-166189" defTabSz="914342">
              <a:buClr>
                <a:schemeClr val="accent5"/>
              </a:buClr>
            </a:pPr>
            <a:endParaRPr lang="en-US" sz="1200" dirty="0" smtClean="0">
              <a:solidFill>
                <a:schemeClr val="tx2">
                  <a:lumMod val="50000"/>
                </a:schemeClr>
              </a:solidFill>
            </a:endParaRPr>
          </a:p>
          <a:p>
            <a:pPr marL="166189" indent="-166189" defTabSz="914342">
              <a:buClr>
                <a:schemeClr val="accent5"/>
              </a:buClr>
              <a:buFont typeface="Arial" pitchFamily="34" charset="0"/>
              <a:buChar char="•"/>
            </a:pPr>
            <a:r>
              <a:rPr lang="en-US" sz="1200" b="1" dirty="0" smtClean="0"/>
              <a:t>Modifiers: </a:t>
            </a:r>
            <a:r>
              <a:rPr lang="en-US" sz="1200" dirty="0" smtClean="0">
                <a:solidFill>
                  <a:schemeClr val="tx2">
                    <a:lumMod val="50000"/>
                  </a:schemeClr>
                </a:solidFill>
              </a:rPr>
              <a:t>Conditions </a:t>
            </a:r>
          </a:p>
          <a:p>
            <a:pPr marL="166189" indent="-166189" defTabSz="914342">
              <a:buClr>
                <a:schemeClr val="accent5"/>
              </a:buClr>
            </a:pPr>
            <a:r>
              <a:rPr lang="en-US" sz="1200" dirty="0" smtClean="0">
                <a:solidFill>
                  <a:schemeClr val="tx2">
                    <a:lumMod val="50000"/>
                  </a:schemeClr>
                </a:solidFill>
              </a:rPr>
              <a:t>They begin and end with angular brackets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Set expressions</a:t>
            </a:r>
            <a:endParaRPr lang="en-US" b="1" dirty="0" smtClean="0"/>
          </a:p>
        </p:txBody>
      </p:sp>
      <p:pic>
        <p:nvPicPr>
          <p:cNvPr id="165895" name="Picture 7"/>
          <p:cNvPicPr>
            <a:picLocks noChangeAspect="1" noChangeArrowheads="1"/>
          </p:cNvPicPr>
          <p:nvPr/>
        </p:nvPicPr>
        <p:blipFill>
          <a:blip r:embed="rId2" cstate="print"/>
          <a:srcRect/>
          <a:stretch>
            <a:fillRect/>
          </a:stretch>
        </p:blipFill>
        <p:spPr bwMode="auto">
          <a:xfrm>
            <a:off x="4531019" y="1205061"/>
            <a:ext cx="1181100" cy="295275"/>
          </a:xfrm>
          <a:prstGeom prst="rect">
            <a:avLst/>
          </a:prstGeom>
          <a:noFill/>
          <a:ln w="9525">
            <a:noFill/>
            <a:miter lim="800000"/>
            <a:headEnd/>
            <a:tailEnd/>
          </a:ln>
        </p:spPr>
      </p:pic>
      <p:sp>
        <p:nvSpPr>
          <p:cNvPr id="9" name="TextBox 8"/>
          <p:cNvSpPr txBox="1"/>
          <p:nvPr/>
        </p:nvSpPr>
        <p:spPr>
          <a:xfrm>
            <a:off x="212651" y="1500336"/>
            <a:ext cx="9058940" cy="4231928"/>
          </a:xfrm>
          <a:prstGeom prst="rect">
            <a:avLst/>
          </a:prstGeom>
          <a:noFill/>
        </p:spPr>
        <p:txBody>
          <a:bodyPr wrap="square" rtlCol="0">
            <a:spAutoFit/>
          </a:bodyPr>
          <a:lstStyle/>
          <a:p>
            <a:pPr marL="166189" indent="-166189" defTabSz="914342">
              <a:buClr>
                <a:schemeClr val="accent5"/>
              </a:buClr>
              <a:buFont typeface="Wingdings" pitchFamily="2" charset="2"/>
              <a:buChar char="§"/>
            </a:pPr>
            <a:r>
              <a:rPr lang="en-US" sz="1400" dirty="0" smtClean="0">
                <a:solidFill>
                  <a:schemeClr val="tx2">
                    <a:lumMod val="50000"/>
                  </a:schemeClr>
                </a:solidFill>
              </a:rPr>
              <a:t>Example 1:  </a:t>
            </a:r>
          </a:p>
          <a:p>
            <a:pPr marL="166189" indent="-166189" defTabSz="914342">
              <a:buClr>
                <a:schemeClr val="accent5"/>
              </a:buClr>
            </a:pPr>
            <a:r>
              <a:rPr lang="en-US" sz="1400" dirty="0" smtClean="0">
                <a:solidFill>
                  <a:schemeClr val="tx2">
                    <a:lumMod val="50000"/>
                  </a:schemeClr>
                </a:solidFill>
              </a:rPr>
              <a:t>	{$&lt;Year={2009}&gt;} </a:t>
            </a:r>
          </a:p>
          <a:p>
            <a:pPr marL="166189" indent="-166189" defTabSz="914342">
              <a:buClr>
                <a:schemeClr val="accent5"/>
              </a:buClr>
            </a:pPr>
            <a:r>
              <a:rPr lang="en-US" sz="1400" dirty="0" smtClean="0">
                <a:solidFill>
                  <a:schemeClr val="tx2">
                    <a:lumMod val="50000"/>
                  </a:schemeClr>
                </a:solidFill>
              </a:rPr>
              <a:t>	This set expression contains an identifier $, and the modifier &lt;Year={2009&gt;}. This example does not include an operator. The set expression is interpreted as: "All records in the current selection that belong to the year 2009".</a:t>
            </a:r>
          </a:p>
          <a:p>
            <a:pPr marL="166189" indent="-166189" defTabSz="914342">
              <a:buClr>
                <a:schemeClr val="accent5"/>
              </a:buClr>
              <a:buFont typeface="Wingdings" pitchFamily="2" charset="2"/>
              <a:buChar char="§"/>
            </a:pPr>
            <a:endParaRPr lang="en-US" sz="1400" dirty="0" smtClean="0">
              <a:solidFill>
                <a:schemeClr val="tx2">
                  <a:lumMod val="50000"/>
                </a:schemeClr>
              </a:solidFill>
            </a:endParaRPr>
          </a:p>
          <a:p>
            <a:pPr marL="166189" indent="-166189" defTabSz="914342">
              <a:buClr>
                <a:schemeClr val="accent5"/>
              </a:buClr>
              <a:buFont typeface="Wingdings" pitchFamily="2" charset="2"/>
              <a:buChar char="§"/>
            </a:pPr>
            <a:r>
              <a:rPr lang="en-US" sz="1400" dirty="0" smtClean="0">
                <a:solidFill>
                  <a:schemeClr val="tx2">
                    <a:lumMod val="50000"/>
                  </a:schemeClr>
                </a:solidFill>
              </a:rPr>
              <a:t>Example 2:</a:t>
            </a:r>
          </a:p>
          <a:p>
            <a:pPr marL="166189" indent="-166189" defTabSz="914342">
              <a:buClr>
                <a:schemeClr val="accent5"/>
              </a:buClr>
              <a:buFont typeface="Wingdings" pitchFamily="2" charset="2"/>
              <a:buChar char="§"/>
            </a:pPr>
            <a:r>
              <a:rPr lang="en-US" sz="1400" dirty="0" smtClean="0">
                <a:solidFill>
                  <a:schemeClr val="tx2">
                    <a:lumMod val="50000"/>
                  </a:schemeClr>
                </a:solidFill>
              </a:rPr>
              <a:t>Sum({$&lt;Year={2009}&gt;+1&lt;Country={"Sweden"}&gt;} Sales)</a:t>
            </a:r>
          </a:p>
          <a:p>
            <a:pPr marL="166189" indent="-166189" defTabSz="914342">
              <a:buClr>
                <a:schemeClr val="accent5"/>
              </a:buClr>
            </a:pPr>
            <a:r>
              <a:rPr lang="en-US" sz="1400" dirty="0" smtClean="0">
                <a:solidFill>
                  <a:schemeClr val="tx2">
                    <a:lumMod val="50000"/>
                  </a:schemeClr>
                </a:solidFill>
              </a:rPr>
              <a:t>	This set expression contains the identifiers $ and 1, the operator + and the modifiers &lt;Year={2009}&gt; and &lt;Country={'Sweden'}&gt;.</a:t>
            </a:r>
          </a:p>
          <a:p>
            <a:pPr marL="166189" indent="-166189" defTabSz="914342">
              <a:buClr>
                <a:schemeClr val="accent5"/>
              </a:buClr>
            </a:pPr>
            <a:r>
              <a:rPr lang="en-US" sz="1400" dirty="0" smtClean="0">
                <a:solidFill>
                  <a:schemeClr val="tx2">
                    <a:lumMod val="50000"/>
                  </a:schemeClr>
                </a:solidFill>
              </a:rPr>
              <a:t>	This set expression is designed to sum the sales for the year 2009 associated with the current selections and add the full set of data associated with the country Sweden across all years.</a:t>
            </a:r>
          </a:p>
          <a:p>
            <a:pPr marL="166189" indent="-166189" defTabSz="914342">
              <a:buClr>
                <a:schemeClr val="accent5"/>
              </a:buClr>
              <a:buFont typeface="Wingdings" pitchFamily="2" charset="2"/>
              <a:buChar char="§"/>
            </a:pPr>
            <a:endParaRPr lang="en-US" sz="1400" dirty="0" smtClean="0">
              <a:solidFill>
                <a:schemeClr val="tx2">
                  <a:lumMod val="50000"/>
                </a:schemeClr>
              </a:solidFill>
            </a:endParaRPr>
          </a:p>
          <a:p>
            <a:pPr marL="166189" lvl="1" indent="-166189" defTabSz="914342">
              <a:buClr>
                <a:schemeClr val="accent5"/>
              </a:buClr>
              <a:buFont typeface="Wingdings" pitchFamily="2" charset="2"/>
              <a:buChar char="§"/>
            </a:pPr>
            <a:r>
              <a:rPr lang="en-US" sz="1400" dirty="0" smtClean="0">
                <a:solidFill>
                  <a:schemeClr val="tx2">
                    <a:lumMod val="50000"/>
                  </a:schemeClr>
                </a:solidFill>
              </a:rPr>
              <a:t>Set expressions can only be used in expressions for visualizations, not in script expressions.</a:t>
            </a:r>
          </a:p>
          <a:p>
            <a:endParaRPr lang="en-US" sz="1100" dirty="0" smtClean="0"/>
          </a:p>
          <a:p>
            <a:pPr lvl="1"/>
            <a:endParaRPr lang="en-US" sz="1200" dirty="0" smtClean="0"/>
          </a:p>
          <a:p>
            <a:pPr lvl="1"/>
            <a:endParaRPr lang="en-US" sz="1200" dirty="0" smtClean="0"/>
          </a:p>
          <a:p>
            <a:pPr>
              <a:buFont typeface="Wingdings" pitchFamily="2" charset="2"/>
              <a:buChar char="v"/>
            </a:pPr>
            <a:endParaRPr lang="en-US" sz="1200" dirty="0" smtClean="0"/>
          </a:p>
          <a:p>
            <a:r>
              <a:rPr lang="en-US" sz="1200" dirty="0" smtClean="0"/>
              <a:t> </a:t>
            </a:r>
          </a:p>
          <a:p>
            <a:endParaRPr lang="en-US"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dirty="0" smtClean="0">
                <a:solidFill>
                  <a:srgbClr val="998C85">
                    <a:lumMod val="50000"/>
                  </a:srgbClr>
                </a:solidFill>
                <a:ea typeface="+mn-ea"/>
                <a:cs typeface="+mn-cs"/>
              </a:rPr>
              <a:t>Understanding Extensions</a:t>
            </a:r>
            <a:endParaRPr lang="en-US" dirty="0" smtClean="0"/>
          </a:p>
        </p:txBody>
      </p:sp>
      <p:sp>
        <p:nvSpPr>
          <p:cNvPr id="12" name="TextBox 11"/>
          <p:cNvSpPr txBox="1"/>
          <p:nvPr/>
        </p:nvSpPr>
        <p:spPr>
          <a:xfrm>
            <a:off x="669851" y="1197030"/>
            <a:ext cx="8729331" cy="1600438"/>
          </a:xfrm>
          <a:prstGeom prst="rect">
            <a:avLst/>
          </a:prstGeom>
          <a:noFill/>
        </p:spPr>
        <p:txBody>
          <a:bodyPr wrap="square" rtlCol="0">
            <a:spAutoFit/>
          </a:bodyPr>
          <a:lstStyle/>
          <a:p>
            <a:r>
              <a:rPr lang="en-US" sz="1400" b="1" dirty="0" smtClean="0"/>
              <a:t>Extensions :</a:t>
            </a:r>
          </a:p>
          <a:p>
            <a:r>
              <a:rPr lang="en-US" sz="1400" dirty="0" smtClean="0">
                <a:solidFill>
                  <a:schemeClr val="tx2">
                    <a:lumMod val="50000"/>
                  </a:schemeClr>
                </a:solidFill>
              </a:rPr>
              <a:t>Extensions can be used to visualize data, for example, in an interactive map where you can select different regions.</a:t>
            </a:r>
          </a:p>
          <a:p>
            <a:r>
              <a:rPr lang="en-US" sz="1400" dirty="0" smtClean="0">
                <a:solidFill>
                  <a:schemeClr val="tx2">
                    <a:lumMod val="50000"/>
                  </a:schemeClr>
                </a:solidFill>
              </a:rPr>
              <a:t>The Extensions overview lists all the available extensions. The following table presents the available fields and buttons. By default, only some of the fields are displayed. You can use the column selector (') to add fields.</a:t>
            </a:r>
          </a:p>
          <a:p>
            <a:endParaRPr lang="en-US" sz="1400" dirty="0" err="1" smtClean="0">
              <a:solidFill>
                <a:schemeClr val="tx2">
                  <a:lumMod val="50000"/>
                </a:schemeClr>
              </a:solidFill>
            </a:endParaRPr>
          </a:p>
        </p:txBody>
      </p:sp>
      <p:pic>
        <p:nvPicPr>
          <p:cNvPr id="3" name="Picture -1021"/>
          <p:cNvPicPr>
            <a:picLocks noChangeAspect="1" noChangeArrowheads="1"/>
          </p:cNvPicPr>
          <p:nvPr/>
        </p:nvPicPr>
        <p:blipFill>
          <a:blip r:embed="rId2" cstate="print"/>
          <a:srcRect/>
          <a:stretch>
            <a:fillRect/>
          </a:stretch>
        </p:blipFill>
        <p:spPr bwMode="auto">
          <a:xfrm>
            <a:off x="669851" y="2590800"/>
            <a:ext cx="8910084" cy="35973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dirty="0" smtClean="0">
                <a:solidFill>
                  <a:srgbClr val="998C85">
                    <a:lumMod val="50000"/>
                  </a:srgbClr>
                </a:solidFill>
              </a:rPr>
              <a:t>Understanding Extensions</a:t>
            </a:r>
          </a:p>
        </p:txBody>
      </p:sp>
      <p:sp>
        <p:nvSpPr>
          <p:cNvPr id="167940" name="Rectangle 4"/>
          <p:cNvSpPr>
            <a:spLocks noChangeArrowheads="1"/>
          </p:cNvSpPr>
          <p:nvPr/>
        </p:nvSpPr>
        <p:spPr bwMode="auto">
          <a:xfrm>
            <a:off x="276447" y="1407705"/>
            <a:ext cx="8867553" cy="4398612"/>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solidFill>
                  <a:schemeClr val="tx2">
                    <a:lumMod val="50000"/>
                  </a:schemeClr>
                </a:solidFill>
              </a:rPr>
              <a:t>Importing extensions: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0F0F0F"/>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solidFill>
                  <a:schemeClr val="tx2">
                    <a:lumMod val="50000"/>
                  </a:schemeClr>
                </a:solidFill>
              </a:rPr>
              <a:t>By default only the RootAdmin user has the access rights to import extensions. To enable others to import extensions, you need to define security rules for this. Also, by default all Qlik Sense users have access to all extensions that you add. To change this you need to revise the security rule named </a:t>
            </a:r>
            <a:r>
              <a:rPr lang="en-US" sz="1400" b="1" dirty="0" smtClean="0">
                <a:solidFill>
                  <a:schemeClr val="tx2">
                    <a:lumMod val="50000"/>
                  </a:schemeClr>
                </a:solidFill>
              </a:rPr>
              <a:t>Extension</a:t>
            </a:r>
            <a:r>
              <a:rPr lang="en-US" sz="1400" dirty="0" smtClean="0">
                <a:solidFill>
                  <a:schemeClr val="tx2">
                    <a:lumMod val="50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F0F0F"/>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solidFill>
                  <a:schemeClr val="tx2">
                    <a:lumMod val="50000"/>
                  </a:schemeClr>
                </a:solidFill>
              </a:rPr>
              <a:t>You can add extensions in the following way.</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Select Extensions on the QMC start page or from the Start  drop-down menu to display the overview.</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Click + Import in the action bar.</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The Import extension file dialog opens. Select a zip file to import.</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Remember to enter the password for the zip file if it is password protected.</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Click Open in the file explorer window.</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endParaRPr lang="en-US" sz="1400" dirty="0" smtClean="0">
              <a:solidFill>
                <a:schemeClr val="tx2">
                  <a:lumMod val="50000"/>
                </a:schemeClr>
              </a:solidFill>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lang="en-US" sz="1400" dirty="0" smtClean="0">
                <a:solidFill>
                  <a:schemeClr val="tx2">
                    <a:lumMod val="50000"/>
                  </a:schemeClr>
                </a:solidFill>
              </a:rPr>
              <a:t>Click Import.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Introduction to Widgets </a:t>
            </a:r>
            <a:endParaRPr lang="en-US" dirty="0"/>
          </a:p>
        </p:txBody>
      </p:sp>
      <p:sp>
        <p:nvSpPr>
          <p:cNvPr id="8" name="TextBox 7"/>
          <p:cNvSpPr txBox="1"/>
          <p:nvPr/>
        </p:nvSpPr>
        <p:spPr>
          <a:xfrm>
            <a:off x="297712" y="1531088"/>
            <a:ext cx="9175897" cy="5170646"/>
          </a:xfrm>
          <a:prstGeom prst="rect">
            <a:avLst/>
          </a:prstGeom>
          <a:noFill/>
        </p:spPr>
        <p:txBody>
          <a:bodyPr wrap="square" rtlCol="0">
            <a:spAutoFit/>
          </a:bodyPr>
          <a:lstStyle/>
          <a:p>
            <a:r>
              <a:rPr lang="en-US" sz="1400" b="1" dirty="0" smtClean="0"/>
              <a:t>Widgets:</a:t>
            </a:r>
          </a:p>
          <a:p>
            <a:endParaRPr lang="en-US" sz="1400" b="1" dirty="0" smtClean="0"/>
          </a:p>
          <a:p>
            <a:r>
              <a:rPr lang="en-US" sz="1400" dirty="0" smtClean="0">
                <a:solidFill>
                  <a:schemeClr val="tx2">
                    <a:lumMod val="50000"/>
                  </a:schemeClr>
                </a:solidFill>
              </a:rPr>
              <a:t>Widgets are used to customize the behavior and appearance of your sheets and visualizations. </a:t>
            </a:r>
          </a:p>
          <a:p>
            <a:endParaRPr lang="en-US" sz="1400" dirty="0" smtClean="0">
              <a:solidFill>
                <a:schemeClr val="tx2">
                  <a:lumMod val="50000"/>
                </a:schemeClr>
              </a:solidFill>
            </a:endParaRPr>
          </a:p>
          <a:p>
            <a:r>
              <a:rPr lang="en-US" sz="1400" dirty="0" smtClean="0">
                <a:solidFill>
                  <a:schemeClr val="tx2">
                    <a:lumMod val="50000"/>
                  </a:schemeClr>
                </a:solidFill>
              </a:rPr>
              <a:t>Widgets are simple app objects created using only HTML and CSS/LESS. </a:t>
            </a:r>
          </a:p>
          <a:p>
            <a:endParaRPr lang="en-US" sz="1400" dirty="0" smtClean="0">
              <a:solidFill>
                <a:schemeClr val="tx2">
                  <a:lumMod val="50000"/>
                </a:schemeClr>
              </a:solidFill>
            </a:endParaRPr>
          </a:p>
          <a:p>
            <a:r>
              <a:rPr lang="en-US" sz="1400" dirty="0" smtClean="0">
                <a:solidFill>
                  <a:schemeClr val="tx2">
                    <a:lumMod val="50000"/>
                  </a:schemeClr>
                </a:solidFill>
              </a:rPr>
              <a:t>You create and edit widgets in the Widget editor and store them in widget libraries, which are then available from the assets panel in your apps. Qlik Sense has a default widget library that contains a set of widgets that are ready to use with little or no customization.</a:t>
            </a:r>
          </a:p>
          <a:p>
            <a:endParaRPr lang="en-US" sz="1400" dirty="0" smtClean="0">
              <a:solidFill>
                <a:schemeClr val="tx2">
                  <a:lumMod val="50000"/>
                </a:schemeClr>
              </a:solidFill>
            </a:endParaRPr>
          </a:p>
          <a:p>
            <a:r>
              <a:rPr lang="en-US" sz="1400" dirty="0" smtClean="0">
                <a:solidFill>
                  <a:schemeClr val="tx2">
                    <a:lumMod val="50000"/>
                  </a:schemeClr>
                </a:solidFill>
              </a:rPr>
              <a:t>Widgets are best suited for creating simple visualizations, such as KPI objects and tables. Widgets can also be used to add simple functionality to sheets, such as buttons to clear selections or take snapshots, or to add other visual elements.</a:t>
            </a:r>
          </a:p>
          <a:p>
            <a:endParaRPr lang="en-US" sz="1400" dirty="0" smtClean="0">
              <a:solidFill>
                <a:schemeClr val="tx2">
                  <a:lumMod val="50000"/>
                </a:schemeClr>
              </a:solidFill>
            </a:endParaRPr>
          </a:p>
          <a:p>
            <a:r>
              <a:rPr lang="en-US" sz="1400" dirty="0" smtClean="0">
                <a:solidFill>
                  <a:schemeClr val="tx2">
                    <a:lumMod val="50000"/>
                  </a:schemeClr>
                </a:solidFill>
              </a:rPr>
              <a:t>Below are the steps to create Widgets</a:t>
            </a:r>
          </a:p>
          <a:p>
            <a:endParaRPr lang="en-US" sz="1400" dirty="0" smtClean="0">
              <a:solidFill>
                <a:schemeClr val="tx2">
                  <a:lumMod val="50000"/>
                </a:schemeClr>
              </a:solidFill>
            </a:endParaRPr>
          </a:p>
          <a:p>
            <a:pPr>
              <a:buFont typeface="Wingdings" pitchFamily="2" charset="2"/>
              <a:buChar char="§"/>
            </a:pPr>
            <a:r>
              <a:rPr lang="en-US" sz="1400" dirty="0" smtClean="0">
                <a:solidFill>
                  <a:schemeClr val="tx2">
                    <a:lumMod val="50000"/>
                  </a:schemeClr>
                </a:solidFill>
              </a:rPr>
              <a:t>Added to a sheet using drag and drop.</a:t>
            </a:r>
          </a:p>
          <a:p>
            <a:pPr>
              <a:buFont typeface="Wingdings" pitchFamily="2" charset="2"/>
              <a:buChar char="§"/>
            </a:pPr>
            <a:r>
              <a:rPr lang="en-US" sz="1400" dirty="0" smtClean="0">
                <a:solidFill>
                  <a:schemeClr val="tx2">
                    <a:lumMod val="50000"/>
                  </a:schemeClr>
                </a:solidFill>
              </a:rPr>
              <a:t>Configured to use the same property panel as standard Qlik Sense visualizations, meaning that you can create widgets on top of the data of a Qlik Sense app.</a:t>
            </a:r>
          </a:p>
          <a:p>
            <a:pPr>
              <a:buFont typeface="Wingdings" pitchFamily="2" charset="2"/>
              <a:buChar char="§"/>
            </a:pPr>
            <a:r>
              <a:rPr lang="en-US" sz="1400" dirty="0" smtClean="0">
                <a:solidFill>
                  <a:schemeClr val="tx2">
                    <a:lumMod val="50000"/>
                  </a:schemeClr>
                </a:solidFill>
              </a:rPr>
              <a:t>Resized, copied, pasted, and positioned just like any other Qlik Sense visualization.</a:t>
            </a:r>
          </a:p>
          <a:p>
            <a:pPr>
              <a:buFont typeface="Wingdings" pitchFamily="2" charset="2"/>
              <a:buChar char="§"/>
            </a:pPr>
            <a:r>
              <a:rPr lang="en-US" sz="1400" dirty="0" smtClean="0">
                <a:solidFill>
                  <a:schemeClr val="tx2">
                    <a:lumMod val="50000"/>
                  </a:schemeClr>
                </a:solidFill>
              </a:rPr>
              <a:t>Added to and used in data storytelling.</a:t>
            </a:r>
          </a:p>
          <a:p>
            <a:pPr>
              <a:buFont typeface="Wingdings" pitchFamily="2" charset="2"/>
              <a:buChar char="§"/>
            </a:pPr>
            <a:r>
              <a:rPr lang="en-US" sz="1400" dirty="0" smtClean="0">
                <a:solidFill>
                  <a:schemeClr val="tx2">
                    <a:lumMod val="50000"/>
                  </a:schemeClr>
                </a:solidFill>
              </a:rPr>
              <a:t>Responsive and, therefore, work properly on any device.</a:t>
            </a:r>
          </a:p>
          <a:p>
            <a:endParaRPr lang="en-US" sz="1100" dirty="0" smtClean="0"/>
          </a:p>
          <a:p>
            <a:endParaRPr lang="en-US"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t>Widgets Examples</a:t>
            </a:r>
            <a:endParaRPr lang="en-US" sz="2000" dirty="0"/>
          </a:p>
        </p:txBody>
      </p:sp>
      <p:sp>
        <p:nvSpPr>
          <p:cNvPr id="8" name="TextBox 7"/>
          <p:cNvSpPr txBox="1"/>
          <p:nvPr/>
        </p:nvSpPr>
        <p:spPr>
          <a:xfrm>
            <a:off x="730103" y="1531087"/>
            <a:ext cx="9175897" cy="738664"/>
          </a:xfrm>
          <a:prstGeom prst="rect">
            <a:avLst/>
          </a:prstGeom>
          <a:noFill/>
        </p:spPr>
        <p:txBody>
          <a:bodyPr wrap="square" rtlCol="0">
            <a:spAutoFit/>
          </a:bodyPr>
          <a:lstStyle/>
          <a:p>
            <a:r>
              <a:rPr lang="en-US" sz="1400" b="1" dirty="0" smtClean="0">
                <a:solidFill>
                  <a:schemeClr val="tx2">
                    <a:lumMod val="50000"/>
                  </a:schemeClr>
                </a:solidFill>
              </a:rPr>
              <a:t>Widget examples</a:t>
            </a:r>
          </a:p>
          <a:p>
            <a:endParaRPr lang="en-US" sz="1400" b="1" dirty="0" smtClean="0">
              <a:solidFill>
                <a:schemeClr val="tx2">
                  <a:lumMod val="50000"/>
                </a:schemeClr>
              </a:solidFill>
            </a:endParaRPr>
          </a:p>
          <a:p>
            <a:r>
              <a:rPr lang="en-US" sz="1400" dirty="0" smtClean="0">
                <a:solidFill>
                  <a:schemeClr val="tx2">
                    <a:lumMod val="50000"/>
                  </a:schemeClr>
                </a:solidFill>
              </a:rPr>
              <a:t>The following widgets are included in the widget-examples library that comes with the Qlik Sense installation</a:t>
            </a:r>
            <a:r>
              <a:rPr lang="en-US" sz="1200" dirty="0" smtClean="0"/>
              <a:t>.</a:t>
            </a:r>
          </a:p>
        </p:txBody>
      </p:sp>
      <p:pic>
        <p:nvPicPr>
          <p:cNvPr id="180226" name="Picture 2"/>
          <p:cNvPicPr>
            <a:picLocks noChangeAspect="1" noChangeArrowheads="1"/>
          </p:cNvPicPr>
          <p:nvPr/>
        </p:nvPicPr>
        <p:blipFill>
          <a:blip r:embed="rId2" cstate="print"/>
          <a:srcRect/>
          <a:stretch>
            <a:fillRect/>
          </a:stretch>
        </p:blipFill>
        <p:spPr bwMode="auto">
          <a:xfrm>
            <a:off x="581248" y="2353733"/>
            <a:ext cx="8771627" cy="33878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smtClean="0"/>
              <a:t> </a:t>
            </a:r>
            <a:endParaRPr lang="en-US" sz="3200" dirty="0"/>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r>
              <a:rPr lang="en-US" sz="3200" dirty="0" smtClean="0">
                <a:latin typeface="Calibri" pitchFamily="34" charset="0"/>
                <a:cs typeface="Calibri" pitchFamily="34" charset="0"/>
              </a:rPr>
              <a:t>Understanding Dimensions</a:t>
            </a:r>
          </a:p>
        </p:txBody>
      </p:sp>
      <p:pic>
        <p:nvPicPr>
          <p:cNvPr id="165890" name="Picture 2"/>
          <p:cNvPicPr>
            <a:picLocks noChangeAspect="1" noChangeArrowheads="1"/>
          </p:cNvPicPr>
          <p:nvPr/>
        </p:nvPicPr>
        <p:blipFill>
          <a:blip r:embed="rId2" cstate="print"/>
          <a:srcRect/>
          <a:stretch>
            <a:fillRect/>
          </a:stretch>
        </p:blipFill>
        <p:spPr bwMode="auto">
          <a:xfrm>
            <a:off x="4752753" y="1205061"/>
            <a:ext cx="4883685" cy="2788691"/>
          </a:xfrm>
          <a:prstGeom prst="rect">
            <a:avLst/>
          </a:prstGeom>
          <a:noFill/>
          <a:ln w="9525">
            <a:noFill/>
            <a:miter lim="800000"/>
            <a:headEnd/>
            <a:tailEnd/>
          </a:ln>
        </p:spPr>
      </p:pic>
      <p:sp>
        <p:nvSpPr>
          <p:cNvPr id="10" name="Rectangle 9"/>
          <p:cNvSpPr/>
          <p:nvPr/>
        </p:nvSpPr>
        <p:spPr>
          <a:xfrm>
            <a:off x="257176" y="1504949"/>
            <a:ext cx="4667250" cy="2539157"/>
          </a:xfrm>
          <a:prstGeom prst="rect">
            <a:avLst/>
          </a:prstGeom>
        </p:spPr>
        <p:txBody>
          <a:bodyPr wrap="square">
            <a:spAutoFit/>
          </a:bodyPr>
          <a:lstStyle/>
          <a:p>
            <a:r>
              <a:rPr lang="en-US" sz="1400" b="1" dirty="0" smtClean="0"/>
              <a:t>Dimensions:</a:t>
            </a:r>
          </a:p>
          <a:p>
            <a:r>
              <a:rPr lang="en-US" sz="1400" dirty="0" smtClean="0">
                <a:solidFill>
                  <a:schemeClr val="tx2">
                    <a:lumMod val="50000"/>
                  </a:schemeClr>
                </a:solidFill>
              </a:rPr>
              <a:t>Dimensions determine how the data in a visualization is grouped.</a:t>
            </a:r>
          </a:p>
          <a:p>
            <a:r>
              <a:rPr lang="en-US" sz="1400" b="1" dirty="0" smtClean="0"/>
              <a:t>Example:</a:t>
            </a:r>
          </a:p>
          <a:p>
            <a:r>
              <a:rPr lang="en-US" sz="1400" dirty="0" smtClean="0">
                <a:solidFill>
                  <a:schemeClr val="tx2">
                    <a:lumMod val="50000"/>
                  </a:schemeClr>
                </a:solidFill>
              </a:rPr>
              <a:t>Total sales per country or number of products per supplier. You typically find a dimension as the slices in a pie chart or on the x-axis of a bar chart with vertical bars.</a:t>
            </a:r>
          </a:p>
          <a:p>
            <a:r>
              <a:rPr lang="en-US" sz="1400" dirty="0" smtClean="0">
                <a:solidFill>
                  <a:schemeClr val="tx2">
                    <a:lumMod val="50000"/>
                  </a:schemeClr>
                </a:solidFill>
              </a:rPr>
              <a:t>Dimensions are created from fields in the data model tables.</a:t>
            </a:r>
          </a:p>
          <a:p>
            <a:endParaRPr lang="en-US" sz="1100" dirty="0" smtClean="0"/>
          </a:p>
          <a:p>
            <a:endParaRPr lang="en-US" sz="1100" dirty="0" smtClean="0"/>
          </a:p>
          <a:p>
            <a:endParaRPr lang="en-US" sz="1100" dirty="0" smtClean="0"/>
          </a:p>
        </p:txBody>
      </p:sp>
      <p:pic>
        <p:nvPicPr>
          <p:cNvPr id="165894" name="Picture 6"/>
          <p:cNvPicPr>
            <a:picLocks noChangeAspect="1" noChangeArrowheads="1"/>
          </p:cNvPicPr>
          <p:nvPr/>
        </p:nvPicPr>
        <p:blipFill>
          <a:blip r:embed="rId3" cstate="print"/>
          <a:srcRect/>
          <a:stretch>
            <a:fillRect/>
          </a:stretch>
        </p:blipFill>
        <p:spPr bwMode="auto">
          <a:xfrm>
            <a:off x="4309990" y="4104167"/>
            <a:ext cx="5326447" cy="1977655"/>
          </a:xfrm>
          <a:prstGeom prst="rect">
            <a:avLst/>
          </a:prstGeom>
          <a:noFill/>
          <a:ln w="9525">
            <a:noFill/>
            <a:miter lim="800000"/>
            <a:headEnd/>
            <a:tailEnd/>
          </a:ln>
        </p:spPr>
      </p:pic>
      <p:pic>
        <p:nvPicPr>
          <p:cNvPr id="165895" name="Picture 7"/>
          <p:cNvPicPr>
            <a:picLocks noChangeAspect="1" noChangeArrowheads="1"/>
          </p:cNvPicPr>
          <p:nvPr/>
        </p:nvPicPr>
        <p:blipFill>
          <a:blip r:embed="rId4" cstate="print"/>
          <a:srcRect/>
          <a:stretch>
            <a:fillRect/>
          </a:stretch>
        </p:blipFill>
        <p:spPr bwMode="auto">
          <a:xfrm>
            <a:off x="4531019" y="1205061"/>
            <a:ext cx="1181100" cy="29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r>
              <a:rPr lang="en-US" sz="3200" dirty="0" smtClean="0">
                <a:latin typeface="Calibri" pitchFamily="34" charset="0"/>
                <a:cs typeface="Calibri" pitchFamily="34" charset="0"/>
              </a:rPr>
              <a:t>Understanding Measures</a:t>
            </a:r>
          </a:p>
        </p:txBody>
      </p:sp>
      <p:sp>
        <p:nvSpPr>
          <p:cNvPr id="10" name="Rectangle 9"/>
          <p:cNvSpPr/>
          <p:nvPr/>
        </p:nvSpPr>
        <p:spPr>
          <a:xfrm>
            <a:off x="257176" y="1504949"/>
            <a:ext cx="4667250" cy="2015936"/>
          </a:xfrm>
          <a:prstGeom prst="rect">
            <a:avLst/>
          </a:prstGeom>
        </p:spPr>
        <p:txBody>
          <a:bodyPr wrap="square">
            <a:spAutoFit/>
          </a:bodyPr>
          <a:lstStyle/>
          <a:p>
            <a:r>
              <a:rPr lang="en-US" sz="1600" b="1" dirty="0" smtClean="0"/>
              <a:t>Measures</a:t>
            </a:r>
            <a:r>
              <a:rPr lang="en-US" sz="1200" b="1" dirty="0" smtClean="0"/>
              <a:t>:</a:t>
            </a:r>
          </a:p>
          <a:p>
            <a:r>
              <a:rPr lang="en-US" sz="1400" dirty="0" smtClean="0">
                <a:solidFill>
                  <a:schemeClr val="tx2">
                    <a:lumMod val="50000"/>
                  </a:schemeClr>
                </a:solidFill>
              </a:rPr>
              <a:t>Measures are calculations used in visualizations, typically represented on the y-axis of a bar chart or a column in a table. Measures are created from an expression composed of aggregation functions, such as Sum or Max, combined with one or several fields.</a:t>
            </a:r>
          </a:p>
          <a:p>
            <a:r>
              <a:rPr lang="en-US" sz="1400" dirty="0" smtClean="0">
                <a:solidFill>
                  <a:schemeClr val="tx2">
                    <a:lumMod val="50000"/>
                  </a:schemeClr>
                </a:solidFill>
              </a:rPr>
              <a:t>A measure must have a name, and may also be supplied with descriptive data such as description and tags.</a:t>
            </a:r>
          </a:p>
          <a:p>
            <a:endParaRPr lang="en-US" sz="1100" dirty="0" smtClean="0"/>
          </a:p>
        </p:txBody>
      </p:sp>
      <p:pic>
        <p:nvPicPr>
          <p:cNvPr id="185346" name="Picture 2"/>
          <p:cNvPicPr>
            <a:picLocks noChangeAspect="1" noChangeArrowheads="1"/>
          </p:cNvPicPr>
          <p:nvPr/>
        </p:nvPicPr>
        <p:blipFill>
          <a:blip r:embed="rId2" cstate="print"/>
          <a:srcRect/>
          <a:stretch>
            <a:fillRect/>
          </a:stretch>
        </p:blipFill>
        <p:spPr bwMode="auto">
          <a:xfrm>
            <a:off x="4924426" y="1750842"/>
            <a:ext cx="4792623" cy="34697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Understanding Dimensions and Measures</a:t>
            </a:r>
          </a:p>
        </p:txBody>
      </p:sp>
      <p:pic>
        <p:nvPicPr>
          <p:cNvPr id="165893" name="Picture 5"/>
          <p:cNvPicPr>
            <a:picLocks noChangeAspect="1" noChangeArrowheads="1"/>
          </p:cNvPicPr>
          <p:nvPr/>
        </p:nvPicPr>
        <p:blipFill>
          <a:blip r:embed="rId2" cstate="print"/>
          <a:srcRect/>
          <a:stretch>
            <a:fillRect/>
          </a:stretch>
        </p:blipFill>
        <p:spPr bwMode="auto">
          <a:xfrm>
            <a:off x="190500" y="2490276"/>
            <a:ext cx="9546167" cy="3664991"/>
          </a:xfrm>
          <a:prstGeom prst="rect">
            <a:avLst/>
          </a:prstGeom>
          <a:noFill/>
          <a:ln w="9525">
            <a:noFill/>
            <a:miter lim="800000"/>
            <a:headEnd/>
            <a:tailEnd/>
          </a:ln>
        </p:spPr>
      </p:pic>
      <p:sp>
        <p:nvSpPr>
          <p:cNvPr id="6" name="TextBox 5"/>
          <p:cNvSpPr txBox="1"/>
          <p:nvPr/>
        </p:nvSpPr>
        <p:spPr>
          <a:xfrm>
            <a:off x="3448050" y="1323975"/>
            <a:ext cx="3975768" cy="307777"/>
          </a:xfrm>
          <a:prstGeom prst="rect">
            <a:avLst/>
          </a:prstGeom>
          <a:noFill/>
        </p:spPr>
        <p:txBody>
          <a:bodyPr wrap="none" rtlCol="0">
            <a:spAutoFit/>
          </a:bodyPr>
          <a:lstStyle/>
          <a:p>
            <a:r>
              <a:rPr lang="en-US" sz="1400" dirty="0" smtClean="0">
                <a:solidFill>
                  <a:schemeClr val="tx2">
                    <a:lumMod val="50000"/>
                  </a:schemeClr>
                </a:solidFill>
              </a:rPr>
              <a:t>Example of  Dimensions and Measures in Chart</a:t>
            </a:r>
          </a:p>
        </p:txBody>
      </p:sp>
      <p:sp>
        <p:nvSpPr>
          <p:cNvPr id="7" name="Rectangle 6"/>
          <p:cNvSpPr/>
          <p:nvPr/>
        </p:nvSpPr>
        <p:spPr>
          <a:xfrm>
            <a:off x="190500" y="1853654"/>
            <a:ext cx="3528530" cy="523220"/>
          </a:xfrm>
          <a:prstGeom prst="rect">
            <a:avLst/>
          </a:prstGeom>
        </p:spPr>
        <p:txBody>
          <a:bodyPr wrap="none">
            <a:spAutoFit/>
          </a:bodyPr>
          <a:lstStyle/>
          <a:p>
            <a:r>
              <a:rPr lang="en-US" sz="1400" dirty="0" smtClean="0">
                <a:solidFill>
                  <a:schemeClr val="tx2">
                    <a:lumMod val="50000"/>
                  </a:schemeClr>
                </a:solidFill>
              </a:rPr>
              <a:t>Measure expression:Sum(</a:t>
            </a:r>
            <a:r>
              <a:rPr lang="en-US" sz="1400" dirty="0" err="1" smtClean="0">
                <a:solidFill>
                  <a:schemeClr val="tx2">
                    <a:lumMod val="50000"/>
                  </a:schemeClr>
                </a:solidFill>
              </a:rPr>
              <a:t>ExpenseActual</a:t>
            </a:r>
            <a:r>
              <a:rPr lang="en-US" sz="1400" dirty="0" smtClean="0">
                <a:solidFill>
                  <a:schemeClr val="tx2">
                    <a:lumMod val="50000"/>
                  </a:schemeClr>
                </a:solidFill>
              </a:rPr>
              <a:t>)</a:t>
            </a:r>
          </a:p>
          <a:p>
            <a:r>
              <a:rPr lang="en-US" sz="1400" dirty="0" smtClean="0">
                <a:solidFill>
                  <a:schemeClr val="tx2">
                    <a:lumMod val="50000"/>
                  </a:schemeClr>
                </a:solidFill>
              </a:rPr>
              <a:t>Dimension Expression: AccountDesc</a:t>
            </a:r>
            <a:endParaRPr lang="en-US" sz="1400"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 </a:t>
            </a:r>
            <a:r>
              <a:rPr lang="en-US" sz="3200" dirty="0" smtClean="0">
                <a:latin typeface="Calibri" pitchFamily="34" charset="0"/>
                <a:cs typeface="Calibri" pitchFamily="34" charset="0"/>
              </a:rPr>
              <a:t>Sorting Items in Visualizations</a:t>
            </a:r>
            <a:endParaRPr lang="en-US" sz="3200" dirty="0">
              <a:latin typeface="Calibri" pitchFamily="34" charset="0"/>
              <a:cs typeface="Calibri" pitchFamily="34" charset="0"/>
            </a:endParaRPr>
          </a:p>
        </p:txBody>
      </p:sp>
      <p:pic>
        <p:nvPicPr>
          <p:cNvPr id="11" name="Picture 5"/>
          <p:cNvPicPr>
            <a:picLocks noChangeAspect="1" noChangeArrowheads="1"/>
          </p:cNvPicPr>
          <p:nvPr/>
        </p:nvPicPr>
        <p:blipFill>
          <a:blip r:embed="rId2" cstate="print"/>
          <a:srcRect/>
          <a:stretch>
            <a:fillRect/>
          </a:stretch>
        </p:blipFill>
        <p:spPr bwMode="auto">
          <a:xfrm>
            <a:off x="4791075" y="3713982"/>
            <a:ext cx="1257300" cy="233305"/>
          </a:xfrm>
          <a:prstGeom prst="rect">
            <a:avLst/>
          </a:prstGeom>
          <a:noFill/>
          <a:ln w="9525">
            <a:noFill/>
            <a:miter lim="800000"/>
            <a:headEnd/>
            <a:tailEnd/>
          </a:ln>
        </p:spPr>
      </p:pic>
      <p:pic>
        <p:nvPicPr>
          <p:cNvPr id="12" name="Picture 5"/>
          <p:cNvPicPr>
            <a:picLocks noChangeAspect="1" noChangeArrowheads="1"/>
          </p:cNvPicPr>
          <p:nvPr/>
        </p:nvPicPr>
        <p:blipFill>
          <a:blip r:embed="rId2" cstate="print"/>
          <a:srcRect/>
          <a:stretch>
            <a:fillRect/>
          </a:stretch>
        </p:blipFill>
        <p:spPr bwMode="auto">
          <a:xfrm>
            <a:off x="3714750" y="3309553"/>
            <a:ext cx="1257300" cy="346564"/>
          </a:xfrm>
          <a:prstGeom prst="rect">
            <a:avLst/>
          </a:prstGeom>
          <a:noFill/>
          <a:ln w="9525">
            <a:noFill/>
            <a:miter lim="800000"/>
            <a:headEnd/>
            <a:tailEnd/>
          </a:ln>
        </p:spPr>
      </p:pic>
      <p:pic>
        <p:nvPicPr>
          <p:cNvPr id="13" name="Picture 5"/>
          <p:cNvPicPr>
            <a:picLocks noChangeAspect="1" noChangeArrowheads="1"/>
          </p:cNvPicPr>
          <p:nvPr/>
        </p:nvPicPr>
        <p:blipFill>
          <a:blip r:embed="rId2" cstate="print"/>
          <a:srcRect/>
          <a:stretch>
            <a:fillRect/>
          </a:stretch>
        </p:blipFill>
        <p:spPr bwMode="auto">
          <a:xfrm>
            <a:off x="8391525" y="3713982"/>
            <a:ext cx="1257300" cy="346564"/>
          </a:xfrm>
          <a:prstGeom prst="rect">
            <a:avLst/>
          </a:prstGeom>
          <a:noFill/>
          <a:ln w="9525">
            <a:noFill/>
            <a:miter lim="800000"/>
            <a:headEnd/>
            <a:tailEnd/>
          </a:ln>
        </p:spPr>
      </p:pic>
      <p:pic>
        <p:nvPicPr>
          <p:cNvPr id="14" name="Picture 5"/>
          <p:cNvPicPr>
            <a:picLocks noChangeAspect="1" noChangeArrowheads="1"/>
          </p:cNvPicPr>
          <p:nvPr/>
        </p:nvPicPr>
        <p:blipFill>
          <a:blip r:embed="rId2" cstate="print"/>
          <a:srcRect/>
          <a:stretch>
            <a:fillRect/>
          </a:stretch>
        </p:blipFill>
        <p:spPr bwMode="auto">
          <a:xfrm>
            <a:off x="390525" y="3309554"/>
            <a:ext cx="1257300" cy="404428"/>
          </a:xfrm>
          <a:prstGeom prst="rect">
            <a:avLst/>
          </a:prstGeom>
          <a:noFill/>
          <a:ln w="9525">
            <a:noFill/>
            <a:miter lim="800000"/>
            <a:headEnd/>
            <a:tailEnd/>
          </a:ln>
        </p:spPr>
      </p:pic>
      <p:pic>
        <p:nvPicPr>
          <p:cNvPr id="177153" name="Picture 1"/>
          <p:cNvPicPr>
            <a:picLocks noChangeAspect="1" noChangeArrowheads="1"/>
          </p:cNvPicPr>
          <p:nvPr/>
        </p:nvPicPr>
        <p:blipFill>
          <a:blip r:embed="rId3" cstate="print"/>
          <a:srcRect/>
          <a:stretch>
            <a:fillRect/>
          </a:stretch>
        </p:blipFill>
        <p:spPr bwMode="auto">
          <a:xfrm>
            <a:off x="4178595" y="1186195"/>
            <a:ext cx="5368380" cy="4161982"/>
          </a:xfrm>
          <a:prstGeom prst="rect">
            <a:avLst/>
          </a:prstGeom>
          <a:noFill/>
          <a:ln w="9525">
            <a:noFill/>
            <a:miter lim="800000"/>
            <a:headEnd/>
            <a:tailEnd/>
          </a:ln>
        </p:spPr>
      </p:pic>
      <p:sp>
        <p:nvSpPr>
          <p:cNvPr id="15" name="Rectangle 14"/>
          <p:cNvSpPr/>
          <p:nvPr/>
        </p:nvSpPr>
        <p:spPr>
          <a:xfrm>
            <a:off x="19050" y="1535046"/>
            <a:ext cx="3695700" cy="4801314"/>
          </a:xfrm>
          <a:prstGeom prst="rect">
            <a:avLst/>
          </a:prstGeom>
        </p:spPr>
        <p:txBody>
          <a:bodyPr wrap="square">
            <a:spAutoFit/>
          </a:bodyPr>
          <a:lstStyle/>
          <a:p>
            <a:r>
              <a:rPr lang="en-US" sz="1400" b="1" dirty="0" smtClean="0"/>
              <a:t>Sorting</a:t>
            </a:r>
          </a:p>
          <a:p>
            <a:pPr marL="166189" indent="-166189" defTabSz="914342">
              <a:buClr>
                <a:schemeClr val="accent5"/>
              </a:buClr>
              <a:buFont typeface="Wingdings" pitchFamily="2" charset="2"/>
              <a:buChar char="§"/>
            </a:pPr>
            <a:r>
              <a:rPr lang="en-US" sz="1400" dirty="0" smtClean="0">
                <a:solidFill>
                  <a:schemeClr val="tx2">
                    <a:lumMod val="50000"/>
                  </a:schemeClr>
                </a:solidFill>
              </a:rPr>
              <a:t>Drag the dimension and measure to set the sorting priority order. The numbers show the order.</a:t>
            </a:r>
          </a:p>
          <a:p>
            <a:pPr marL="166189" indent="-166189" defTabSz="914342">
              <a:buClr>
                <a:schemeClr val="accent5"/>
              </a:buClr>
              <a:buFont typeface="Wingdings" pitchFamily="2" charset="2"/>
              <a:buChar char="§"/>
            </a:pPr>
            <a:r>
              <a:rPr lang="en-US" sz="1400" dirty="0" smtClean="0">
                <a:solidFill>
                  <a:schemeClr val="tx2">
                    <a:lumMod val="50000"/>
                  </a:schemeClr>
                </a:solidFill>
              </a:rPr>
              <a:t>The dimension and measure can be sorted internally. Click the dimension or measure name to open the settings and click the sorting button to switch to Custom sorting. The following table shows the sorting priority order and sorting options. The sorting is either Ascending or Descending.</a:t>
            </a:r>
          </a:p>
          <a:p>
            <a:endParaRPr lang="en-US" sz="1200" dirty="0" smtClean="0"/>
          </a:p>
          <a:p>
            <a:r>
              <a:rPr lang="en-US" sz="1400" dirty="0" smtClean="0">
                <a:solidFill>
                  <a:schemeClr val="tx2">
                    <a:lumMod val="50000"/>
                  </a:schemeClr>
                </a:solidFill>
              </a:rPr>
              <a:t>Sort Options:</a:t>
            </a:r>
          </a:p>
          <a:p>
            <a:endParaRPr lang="en-US" sz="1400" dirty="0" smtClean="0">
              <a:solidFill>
                <a:schemeClr val="tx2">
                  <a:lumMod val="50000"/>
                </a:schemeClr>
              </a:solidFill>
            </a:endParaRPr>
          </a:p>
          <a:p>
            <a:r>
              <a:rPr lang="en-US" sz="1400" dirty="0" smtClean="0">
                <a:solidFill>
                  <a:schemeClr val="tx2">
                    <a:lumMod val="50000"/>
                  </a:schemeClr>
                </a:solidFill>
              </a:rPr>
              <a:t>Auto :It will display the default order </a:t>
            </a:r>
          </a:p>
          <a:p>
            <a:endParaRPr lang="en-US" sz="1400" dirty="0" smtClean="0">
              <a:solidFill>
                <a:schemeClr val="tx2">
                  <a:lumMod val="50000"/>
                </a:schemeClr>
              </a:solidFill>
            </a:endParaRPr>
          </a:p>
          <a:p>
            <a:r>
              <a:rPr lang="en-US" sz="1400" dirty="0" smtClean="0">
                <a:solidFill>
                  <a:schemeClr val="tx2">
                    <a:lumMod val="50000"/>
                  </a:schemeClr>
                </a:solidFill>
              </a:rPr>
              <a:t>Custom Sort Options:</a:t>
            </a:r>
          </a:p>
          <a:p>
            <a:endParaRPr lang="en-US" sz="1400" dirty="0" smtClean="0">
              <a:solidFill>
                <a:schemeClr val="tx2">
                  <a:lumMod val="50000"/>
                </a:schemeClr>
              </a:solidFill>
            </a:endParaRPr>
          </a:p>
          <a:p>
            <a:r>
              <a:rPr lang="en-US" sz="1400" dirty="0" smtClean="0">
                <a:solidFill>
                  <a:schemeClr val="tx2">
                    <a:lumMod val="50000"/>
                  </a:schemeClr>
                </a:solidFill>
              </a:rPr>
              <a:t>Sort by expression: Enter an expression to sort by. Only available for dimensions.</a:t>
            </a:r>
          </a:p>
          <a:p>
            <a:r>
              <a:rPr lang="en-US" sz="1400" dirty="0" smtClean="0">
                <a:solidFill>
                  <a:schemeClr val="tx2">
                    <a:lumMod val="50000"/>
                  </a:schemeClr>
                </a:solidFill>
              </a:rPr>
              <a:t>Example:- Sum(Measure) </a:t>
            </a:r>
            <a:endParaRPr lang="en-US" sz="1400"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t> </a:t>
            </a:r>
            <a:r>
              <a:rPr lang="en-US" sz="3200" dirty="0" smtClean="0"/>
              <a:t>Limit Dimensions Displayed</a:t>
            </a:r>
            <a:endParaRPr lang="en-US" sz="3200" dirty="0"/>
          </a:p>
        </p:txBody>
      </p:sp>
      <p:pic>
        <p:nvPicPr>
          <p:cNvPr id="178177" name="Picture 1"/>
          <p:cNvPicPr>
            <a:picLocks noChangeAspect="1" noChangeArrowheads="1"/>
          </p:cNvPicPr>
          <p:nvPr/>
        </p:nvPicPr>
        <p:blipFill>
          <a:blip r:embed="rId2" cstate="print"/>
          <a:srcRect/>
          <a:stretch>
            <a:fillRect/>
          </a:stretch>
        </p:blipFill>
        <p:spPr bwMode="auto">
          <a:xfrm>
            <a:off x="4705350" y="1375843"/>
            <a:ext cx="4714875" cy="3597239"/>
          </a:xfrm>
          <a:prstGeom prst="rect">
            <a:avLst/>
          </a:prstGeom>
          <a:noFill/>
          <a:ln w="9525">
            <a:noFill/>
            <a:miter lim="800000"/>
            <a:headEnd/>
            <a:tailEnd/>
          </a:ln>
        </p:spPr>
      </p:pic>
      <p:sp>
        <p:nvSpPr>
          <p:cNvPr id="7" name="Rectangle 6"/>
          <p:cNvSpPr/>
          <p:nvPr/>
        </p:nvSpPr>
        <p:spPr>
          <a:xfrm>
            <a:off x="123824" y="1505397"/>
            <a:ext cx="4467225" cy="4401205"/>
          </a:xfrm>
          <a:prstGeom prst="rect">
            <a:avLst/>
          </a:prstGeom>
        </p:spPr>
        <p:txBody>
          <a:bodyPr wrap="square">
            <a:spAutoFit/>
          </a:bodyPr>
          <a:lstStyle/>
          <a:p>
            <a:pPr marL="166189" indent="-166189" defTabSz="914342">
              <a:buClr>
                <a:schemeClr val="accent5"/>
              </a:buClr>
              <a:buFont typeface="Wingdings" pitchFamily="2" charset="2"/>
              <a:buChar char="§"/>
            </a:pPr>
            <a:r>
              <a:rPr lang="en-US" sz="1400" dirty="0" smtClean="0">
                <a:solidFill>
                  <a:schemeClr val="tx2">
                    <a:lumMod val="50000"/>
                  </a:schemeClr>
                </a:solidFill>
              </a:rPr>
              <a:t>Limits the number of displayed values. When you set a limitation, the only dimensions displayed are those where the measure value meets the limitation criterion.</a:t>
            </a:r>
          </a:p>
          <a:p>
            <a:pPr marL="166189" indent="-166189" defTabSz="914342">
              <a:buClr>
                <a:schemeClr val="accent5"/>
              </a:buClr>
              <a:buFont typeface="Wingdings" pitchFamily="2" charset="2"/>
              <a:buChar char="§"/>
            </a:pPr>
            <a:r>
              <a:rPr lang="en-US" sz="1400" dirty="0" smtClean="0">
                <a:solidFill>
                  <a:schemeClr val="tx2">
                    <a:lumMod val="50000"/>
                  </a:schemeClr>
                </a:solidFill>
              </a:rPr>
              <a:t>No limitation: The default value.</a:t>
            </a:r>
          </a:p>
          <a:p>
            <a:pPr marL="166189" indent="-166189" defTabSz="914342">
              <a:buClr>
                <a:schemeClr val="accent5"/>
              </a:buClr>
              <a:buFont typeface="Wingdings" pitchFamily="2" charset="2"/>
              <a:buChar char="§"/>
            </a:pPr>
            <a:r>
              <a:rPr lang="en-US" sz="1400" dirty="0" smtClean="0">
                <a:solidFill>
                  <a:schemeClr val="tx2">
                    <a:lumMod val="50000"/>
                  </a:schemeClr>
                </a:solidFill>
              </a:rPr>
              <a:t>Fixed number: Select to display the top or bottom values. Set the number of values. You can also use an expression to set the number. Click 3 to open the expression editor.</a:t>
            </a:r>
          </a:p>
          <a:p>
            <a:pPr marL="166189" indent="-166189" defTabSz="914342">
              <a:buClr>
                <a:schemeClr val="accent5"/>
              </a:buClr>
              <a:buFont typeface="Wingdings" pitchFamily="2" charset="2"/>
              <a:buChar char="§"/>
            </a:pPr>
            <a:r>
              <a:rPr lang="en-US" sz="1400" dirty="0" smtClean="0">
                <a:solidFill>
                  <a:schemeClr val="tx2">
                    <a:lumMod val="50000"/>
                  </a:schemeClr>
                </a:solidFill>
              </a:rPr>
              <a:t>Exact value: Use the operators and set the exact limit value. You can also use an expression to set the number. Click 3 to open the expression editor.</a:t>
            </a:r>
          </a:p>
          <a:p>
            <a:pPr marL="166189" indent="-166189" defTabSz="914342">
              <a:buClr>
                <a:schemeClr val="accent5"/>
              </a:buClr>
              <a:buFont typeface="Wingdings" pitchFamily="2" charset="2"/>
              <a:buChar char="§"/>
            </a:pPr>
            <a:r>
              <a:rPr lang="en-US" sz="1400" dirty="0" smtClean="0">
                <a:solidFill>
                  <a:schemeClr val="tx2">
                    <a:lumMod val="50000"/>
                  </a:schemeClr>
                </a:solidFill>
              </a:rPr>
              <a:t>Relative value: Use the operators and set the relative limit value in percent. You can also use an expression to set the number. Click      to open the expression editor.</a:t>
            </a:r>
          </a:p>
          <a:p>
            <a:pPr marL="166189" indent="-166189" defTabSz="914342">
              <a:buClr>
                <a:schemeClr val="accent5"/>
              </a:buClr>
              <a:buFont typeface="Wingdings" pitchFamily="2" charset="2"/>
              <a:buChar char="§"/>
            </a:pPr>
            <a:r>
              <a:rPr lang="en-US" sz="1400" dirty="0" smtClean="0">
                <a:solidFill>
                  <a:schemeClr val="tx2">
                    <a:lumMod val="50000"/>
                  </a:schemeClr>
                </a:solidFill>
              </a:rPr>
              <a:t>Calculated on measure: &lt;measure&gt;: Shown when you make a limitation to the number of displayed dimension values. The dimensions whose measure value meet the criterion are displayed.</a:t>
            </a:r>
            <a:endParaRPr lang="en-US" sz="1400" dirty="0">
              <a:solidFill>
                <a:schemeClr val="tx2">
                  <a:lumMod val="50000"/>
                </a:schemeClr>
              </a:solidFill>
            </a:endParaRPr>
          </a:p>
        </p:txBody>
      </p:sp>
      <p:pic>
        <p:nvPicPr>
          <p:cNvPr id="9" name="Picture 5"/>
          <p:cNvPicPr>
            <a:picLocks noChangeAspect="1" noChangeArrowheads="1"/>
          </p:cNvPicPr>
          <p:nvPr/>
        </p:nvPicPr>
        <p:blipFill>
          <a:blip r:embed="rId3" cstate="print"/>
          <a:srcRect/>
          <a:stretch>
            <a:fillRect/>
          </a:stretch>
        </p:blipFill>
        <p:spPr bwMode="auto">
          <a:xfrm>
            <a:off x="3175000" y="4521200"/>
            <a:ext cx="228600" cy="23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dirty="0" smtClean="0"/>
              <a:t>Chart Expressions Overview</a:t>
            </a:r>
            <a:endParaRPr lang="en-US" sz="3200" dirty="0"/>
          </a:p>
        </p:txBody>
      </p:sp>
      <p:sp>
        <p:nvSpPr>
          <p:cNvPr id="12" name="Content Placeholder 11"/>
          <p:cNvSpPr>
            <a:spLocks noGrp="1"/>
          </p:cNvSpPr>
          <p:nvPr>
            <p:ph idx="1"/>
          </p:nvPr>
        </p:nvSpPr>
        <p:spPr>
          <a:xfrm>
            <a:off x="323392" y="1494765"/>
            <a:ext cx="5286833" cy="2109671"/>
          </a:xfrm>
        </p:spPr>
        <p:txBody>
          <a:bodyPr/>
          <a:lstStyle/>
          <a:p>
            <a:r>
              <a:rPr lang="en-US" sz="1400" dirty="0" smtClean="0"/>
              <a:t>Visualizations in Qlik Sense are built from charts, which in turn, are built from dimensions and measures, depending on the type of chart. Visualizations can have titles, subtitles, footnotes, and other elements to help convey information. </a:t>
            </a:r>
          </a:p>
          <a:p>
            <a:endParaRPr lang="en-US" sz="1400" dirty="0" smtClean="0"/>
          </a:p>
          <a:p>
            <a:r>
              <a:rPr lang="en-US" sz="1400" dirty="0" smtClean="0"/>
              <a:t>Expressions can be used in a visualization wherever the symbol  is seen in the properties panel while editing a visualization. The 3   symbol indicates an expression field. </a:t>
            </a:r>
          </a:p>
          <a:p>
            <a:r>
              <a:rPr lang="en-US" sz="1400" dirty="0" smtClean="0"/>
              <a:t>By clicking      , you enter the expression editor, which is designed to help you build and edit expressions(i.e. see in diagram)</a:t>
            </a:r>
          </a:p>
          <a:p>
            <a:endParaRPr lang="en-US" sz="1100" dirty="0" smtClean="0">
              <a:solidFill>
                <a:srgbClr val="0F0F0F"/>
              </a:solidFill>
              <a:latin typeface="Open Sans"/>
            </a:endParaRPr>
          </a:p>
          <a:p>
            <a:endParaRPr lang="en-US" sz="1100" dirty="0" smtClean="0">
              <a:solidFill>
                <a:srgbClr val="0F0F0F"/>
              </a:solidFill>
              <a:latin typeface="Open Sans"/>
            </a:endParaRPr>
          </a:p>
          <a:p>
            <a:endParaRPr lang="en-US" sz="1100" dirty="0"/>
          </a:p>
        </p:txBody>
      </p:sp>
      <p:pic>
        <p:nvPicPr>
          <p:cNvPr id="179205" name="Picture 5"/>
          <p:cNvPicPr>
            <a:picLocks noChangeAspect="1" noChangeArrowheads="1"/>
          </p:cNvPicPr>
          <p:nvPr/>
        </p:nvPicPr>
        <p:blipFill>
          <a:blip r:embed="rId2" cstate="print"/>
          <a:srcRect/>
          <a:stretch>
            <a:fillRect/>
          </a:stretch>
        </p:blipFill>
        <p:spPr bwMode="auto">
          <a:xfrm>
            <a:off x="1913467" y="2981325"/>
            <a:ext cx="228600" cy="238125"/>
          </a:xfrm>
          <a:prstGeom prst="rect">
            <a:avLst/>
          </a:prstGeom>
          <a:noFill/>
          <a:ln w="9525">
            <a:noFill/>
            <a:miter lim="800000"/>
            <a:headEnd/>
            <a:tailEnd/>
          </a:ln>
        </p:spPr>
      </p:pic>
      <p:pic>
        <p:nvPicPr>
          <p:cNvPr id="15" name="Picture 5"/>
          <p:cNvPicPr>
            <a:picLocks noChangeAspect="1" noChangeArrowheads="1"/>
          </p:cNvPicPr>
          <p:nvPr/>
        </p:nvPicPr>
        <p:blipFill>
          <a:blip r:embed="rId2" cstate="print"/>
          <a:srcRect/>
          <a:stretch>
            <a:fillRect/>
          </a:stretch>
        </p:blipFill>
        <p:spPr bwMode="auto">
          <a:xfrm>
            <a:off x="1409700" y="3219450"/>
            <a:ext cx="228600" cy="238125"/>
          </a:xfrm>
          <a:prstGeom prst="rect">
            <a:avLst/>
          </a:prstGeom>
          <a:noFill/>
          <a:ln w="9525">
            <a:noFill/>
            <a:miter lim="800000"/>
            <a:headEnd/>
            <a:tailEnd/>
          </a:ln>
        </p:spPr>
      </p:pic>
      <p:pic>
        <p:nvPicPr>
          <p:cNvPr id="179206" name="Picture 6"/>
          <p:cNvPicPr>
            <a:picLocks noChangeAspect="1" noChangeArrowheads="1"/>
          </p:cNvPicPr>
          <p:nvPr/>
        </p:nvPicPr>
        <p:blipFill>
          <a:blip r:embed="rId3" cstate="print"/>
          <a:srcRect/>
          <a:stretch>
            <a:fillRect/>
          </a:stretch>
        </p:blipFill>
        <p:spPr bwMode="auto">
          <a:xfrm>
            <a:off x="5879390" y="1494766"/>
            <a:ext cx="3596647" cy="34068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11310</TotalTime>
  <Words>1994</Words>
  <Application>Microsoft Office PowerPoint</Application>
  <PresentationFormat>A4 Paper (210x297 mm)</PresentationFormat>
  <Paragraphs>401</Paragraphs>
  <Slides>37</Slides>
  <Notes>1</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37</vt:i4>
      </vt:variant>
    </vt:vector>
  </HeadingPairs>
  <TitlesOfParts>
    <vt:vector size="43" baseType="lpstr">
      <vt:lpstr>CG PPT template_2013</vt:lpstr>
      <vt:lpstr>Closing slides</vt:lpstr>
      <vt:lpstr>Section break</vt:lpstr>
      <vt:lpstr>1_CG PPT template_2013</vt:lpstr>
      <vt:lpstr>Capgemini template</vt:lpstr>
      <vt:lpstr>think-cell Slide</vt:lpstr>
      <vt:lpstr>QlikSense Training </vt:lpstr>
      <vt:lpstr>Session 03</vt:lpstr>
      <vt:lpstr>Session Agenda</vt:lpstr>
      <vt:lpstr>Understanding Dimensions</vt:lpstr>
      <vt:lpstr>Understanding Measures</vt:lpstr>
      <vt:lpstr>Understanding Dimensions and Measures</vt:lpstr>
      <vt:lpstr> Sorting Items in Visualizations</vt:lpstr>
      <vt:lpstr> Limit Dimensions Displayed</vt:lpstr>
      <vt:lpstr>Chart Expressions Overview</vt:lpstr>
      <vt:lpstr>Working with Variables</vt:lpstr>
      <vt:lpstr>Color in Visualizations</vt:lpstr>
      <vt:lpstr>Spotlight: A Custom Categorical Color Solution</vt:lpstr>
      <vt:lpstr>Spotlight: A Custom Categorical Color Solution</vt:lpstr>
      <vt:lpstr>A Custom Categorical Color Solution (Contd..)</vt:lpstr>
      <vt:lpstr>Formatting in Visualization</vt:lpstr>
      <vt:lpstr>Format Numbers</vt:lpstr>
      <vt:lpstr>Format Numbers (Contd..)</vt:lpstr>
      <vt:lpstr>Format Dates</vt:lpstr>
      <vt:lpstr>Format Dates (Contd..) </vt:lpstr>
      <vt:lpstr>Format Time</vt:lpstr>
      <vt:lpstr>Format Time (Contd..)</vt:lpstr>
      <vt:lpstr>Nested Aggregations</vt:lpstr>
      <vt:lpstr>Nested Aggregations</vt:lpstr>
      <vt:lpstr>Configure Reference Lines </vt:lpstr>
      <vt:lpstr>Correlated Measures</vt:lpstr>
      <vt:lpstr>Why Correlated Measures</vt:lpstr>
      <vt:lpstr>How to Create Correlated Measures </vt:lpstr>
      <vt:lpstr>Calculating Quartiles or Percentiles</vt:lpstr>
      <vt:lpstr>Set analysis and set expressions</vt:lpstr>
      <vt:lpstr>Set analysis and set expressions</vt:lpstr>
      <vt:lpstr>Set expressions</vt:lpstr>
      <vt:lpstr>Understanding Extensions</vt:lpstr>
      <vt:lpstr>Understanding Extensions</vt:lpstr>
      <vt:lpstr>Introduction to Widgets </vt:lpstr>
      <vt:lpstr>Widgets Examples</vt:lpstr>
      <vt:lpstr> </vt:lpstr>
      <vt:lpstr>Slide 37</vt:lpstr>
    </vt:vector>
  </TitlesOfParts>
  <Company>Capgemini India Private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Siddharth</cp:lastModifiedBy>
  <cp:revision>946</cp:revision>
  <dcterms:created xsi:type="dcterms:W3CDTF">2013-09-16T09:55:48Z</dcterms:created>
  <dcterms:modified xsi:type="dcterms:W3CDTF">2017-04-20T00:43:42Z</dcterms:modified>
</cp:coreProperties>
</file>