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slideLayouts/slideLayout16.xml" ContentType="application/vnd.openxmlformats-officedocument.presentationml.slideLayout+xml"/>
  <Override PartName="/ppt/tags/tag68.xml" ContentType="application/vnd.openxmlformats-officedocument.presentationml.tags+xml"/>
  <Override PartName="/ppt/tags/tag77.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slideLayouts/slideLayout14.xml" ContentType="application/vnd.openxmlformats-officedocument.presentationml.slideLayout+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slideLayouts/slideLayout15.xml" ContentType="application/vnd.openxmlformats-officedocument.presentationml.slideLayout+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0"/>
  </p:notesMasterIdLst>
  <p:handoutMasterIdLst>
    <p:handoutMasterId r:id="rId21"/>
  </p:handoutMasterIdLst>
  <p:sldIdLst>
    <p:sldId id="439" r:id="rId6"/>
    <p:sldId id="357" r:id="rId7"/>
    <p:sldId id="380" r:id="rId8"/>
    <p:sldId id="433" r:id="rId9"/>
    <p:sldId id="435" r:id="rId10"/>
    <p:sldId id="437" r:id="rId11"/>
    <p:sldId id="436" r:id="rId12"/>
    <p:sldId id="434" r:id="rId13"/>
    <p:sldId id="432" r:id="rId14"/>
    <p:sldId id="429" r:id="rId15"/>
    <p:sldId id="381" r:id="rId16"/>
    <p:sldId id="438" r:id="rId17"/>
    <p:sldId id="425" r:id="rId18"/>
    <p:sldId id="373" r:id="rId19"/>
  </p:sldIdLst>
  <p:sldSz cx="9906000" cy="6858000" type="A4"/>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p:scale>
          <a:sx n="90" d="100"/>
          <a:sy n="90" d="100"/>
        </p:scale>
        <p:origin x="-1968" y="-678"/>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48" d="100"/>
          <a:sy n="48" d="100"/>
        </p:scale>
        <p:origin x="-2940" y="-120"/>
      </p:cViewPr>
      <p:guideLst>
        <p:guide orient="horz" pos="3110"/>
        <p:guide pos="2141"/>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2/22/2017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oleObject" Target="../embeddings/oleObject14.bin"/><Relationship Id="rId2" Type="http://schemas.openxmlformats.org/officeDocument/2006/relationships/tags" Target="../tags/tag58.xml"/><Relationship Id="rId1" Type="http://schemas.openxmlformats.org/officeDocument/2006/relationships/vmlDrawing" Target="../drawings/vmlDrawing14.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3.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vmlDrawing" Target="../drawings/vmlDrawing17.v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5.png"/><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tags" Target="../tags/tag76.xml"/><Relationship Id="rId11" Type="http://schemas.openxmlformats.org/officeDocument/2006/relationships/image" Target="../media/image4.emf"/><Relationship Id="rId5" Type="http://schemas.openxmlformats.org/officeDocument/2006/relationships/tags" Target="../tags/tag75.xml"/><Relationship Id="rId10" Type="http://schemas.openxmlformats.org/officeDocument/2006/relationships/oleObject" Target="../embeddings/oleObject19.bin"/><Relationship Id="rId4" Type="http://schemas.openxmlformats.org/officeDocument/2006/relationships/tags" Target="../tags/tag74.xml"/><Relationship Id="rId9"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8.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oleObject" Target="../embeddings/oleObject3.bin"/><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3.xml"/><Relationship Id="rId7" Type="http://schemas.openxmlformats.org/officeDocument/2006/relationships/oleObject" Target="../embeddings/oleObject8.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5.png"/><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tags" Target="../tags/tag42.xml"/><Relationship Id="rId11" Type="http://schemas.openxmlformats.org/officeDocument/2006/relationships/image" Target="../media/image4.emf"/><Relationship Id="rId5" Type="http://schemas.openxmlformats.org/officeDocument/2006/relationships/tags" Target="../tags/tag41.xml"/><Relationship Id="rId10" Type="http://schemas.openxmlformats.org/officeDocument/2006/relationships/oleObject" Target="../embeddings/oleObject11.bin"/><Relationship Id="rId4" Type="http://schemas.openxmlformats.org/officeDocument/2006/relationships/tags" Target="../tags/tag40.xml"/><Relationship Id="rId9"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5.png"/><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tags" Target="../tags/tag56.xml"/><Relationship Id="rId11" Type="http://schemas.openxmlformats.org/officeDocument/2006/relationships/image" Target="../media/image4.emf"/><Relationship Id="rId5" Type="http://schemas.openxmlformats.org/officeDocument/2006/relationships/tags" Target="../tags/tag55.xml"/><Relationship Id="rId10" Type="http://schemas.openxmlformats.org/officeDocument/2006/relationships/oleObject" Target="../embeddings/oleObject13.bin"/><Relationship Id="rId4" Type="http://schemas.openxmlformats.org/officeDocument/2006/relationships/tags" Target="../tags/tag54.xml"/><Relationship Id="rId9"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87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597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077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9"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384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6486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6589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a:prstGeom prst="rect">
            <a:avLst/>
          </a:prstGeo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576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image" Target="../media/image8.png"/><Relationship Id="rId26" Type="http://schemas.openxmlformats.org/officeDocument/2006/relationships/image" Target="../media/image12.gif"/><Relationship Id="rId3" Type="http://schemas.openxmlformats.org/officeDocument/2006/relationships/vmlDrawing" Target="../drawings/vmlDrawing7.vml"/><Relationship Id="rId21" Type="http://schemas.openxmlformats.org/officeDocument/2006/relationships/hyperlink" Target="http://www.twitter.com/capgemini" TargetMode="Externa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4.emf"/><Relationship Id="rId20"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11.png"/><Relationship Id="rId5" Type="http://schemas.openxmlformats.org/officeDocument/2006/relationships/tags" Target="../tags/tag23.xml"/><Relationship Id="rId15" Type="http://schemas.openxmlformats.org/officeDocument/2006/relationships/image" Target="../media/image7.tiff"/><Relationship Id="rId23" Type="http://schemas.openxmlformats.org/officeDocument/2006/relationships/hyperlink" Target="http://www.youtube.com/capgemini" TargetMode="External"/><Relationship Id="rId10" Type="http://schemas.openxmlformats.org/officeDocument/2006/relationships/tags" Target="../tags/tag28.xml"/><Relationship Id="rId19" Type="http://schemas.openxmlformats.org/officeDocument/2006/relationships/hyperlink" Target="http://www.linkedin.com/company/capgemini" TargetMode="Externa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oleObject" Target="../embeddings/oleObject7.bin"/><Relationship Id="rId22"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9.bin"/><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slideLayout" Target="../slideLayouts/slideLayout11.xml"/><Relationship Id="rId7" Type="http://schemas.openxmlformats.org/officeDocument/2006/relationships/vmlDrawing" Target="../drawings/vmlDrawing12.vml"/><Relationship Id="rId12" Type="http://schemas.openxmlformats.org/officeDocument/2006/relationships/tags" Target="../tags/tag48.xml"/><Relationship Id="rId17" Type="http://schemas.openxmlformats.org/officeDocument/2006/relationships/image" Target="../media/image2.png"/><Relationship Id="rId2" Type="http://schemas.openxmlformats.org/officeDocument/2006/relationships/slideLayout" Target="../slideLayouts/slideLayout10.xml"/><Relationship Id="rId16" Type="http://schemas.openxmlformats.org/officeDocument/2006/relationships/oleObject" Target="../embeddings/oleObject12.bin"/><Relationship Id="rId1" Type="http://schemas.openxmlformats.org/officeDocument/2006/relationships/slideLayout" Target="../slideLayouts/slideLayout9.xml"/><Relationship Id="rId6" Type="http://schemas.openxmlformats.org/officeDocument/2006/relationships/theme" Target="../theme/theme4.xml"/><Relationship Id="rId11" Type="http://schemas.openxmlformats.org/officeDocument/2006/relationships/tags" Target="../tags/tag47.xml"/><Relationship Id="rId5" Type="http://schemas.openxmlformats.org/officeDocument/2006/relationships/slideLayout" Target="../slideLayouts/slideLayout13.xml"/><Relationship Id="rId15" Type="http://schemas.openxmlformats.org/officeDocument/2006/relationships/tags" Target="../tags/tag51.xml"/><Relationship Id="rId10" Type="http://schemas.openxmlformats.org/officeDocument/2006/relationships/tags" Target="../tags/tag46.xml"/><Relationship Id="rId4" Type="http://schemas.openxmlformats.org/officeDocument/2006/relationships/slideLayout" Target="../slideLayouts/slideLayout12.xml"/><Relationship Id="rId9" Type="http://schemas.openxmlformats.org/officeDocument/2006/relationships/tags" Target="../tags/tag45.xml"/><Relationship Id="rId14" Type="http://schemas.openxmlformats.org/officeDocument/2006/relationships/tags" Target="../tags/tag50.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3" Type="http://schemas.openxmlformats.org/officeDocument/2006/relationships/slideLayout" Target="../slideLayouts/slideLayout16.xml"/><Relationship Id="rId7" Type="http://schemas.openxmlformats.org/officeDocument/2006/relationships/tags" Target="../tags/tag65.xml"/><Relationship Id="rId12" Type="http://schemas.openxmlformats.org/officeDocument/2006/relationships/tags" Target="../tags/tag7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vmlDrawing" Target="../drawings/vmlDrawing18.vml"/><Relationship Id="rId15" Type="http://schemas.openxmlformats.org/officeDocument/2006/relationships/image" Target="../media/image2.png"/><Relationship Id="rId10" Type="http://schemas.openxmlformats.org/officeDocument/2006/relationships/tags" Target="../tags/tag68.xml"/><Relationship Id="rId4" Type="http://schemas.openxmlformats.org/officeDocument/2006/relationships/theme" Target="../theme/theme5.xml"/><Relationship Id="rId9" Type="http://schemas.openxmlformats.org/officeDocument/2006/relationships/tags" Target="../tags/tag67.xml"/><Relationship Id="rId14" Type="http://schemas.openxmlformats.org/officeDocument/2006/relationships/oleObject" Target="../embeddings/oleObject1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4" imgW="360" imgH="360" progId="">
              <p:embed/>
            </p:oleObj>
          </a:graphicData>
        </a:graphic>
      </p:graphicFrame>
      <p:sp>
        <p:nvSpPr>
          <p:cNvPr id="357" name="Rectangle 7"/>
          <p:cNvSpPr/>
          <p:nvPr>
            <p:custDataLst>
              <p:tags r:id="rId4"/>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491631" y="1173628"/>
            <a:ext cx="3645293" cy="290298"/>
          </a:xfrm>
          <a:prstGeom prst="rect">
            <a:avLst/>
          </a:prstGeom>
          <a:noFill/>
        </p:spPr>
      </p:pic>
      <p:sp>
        <p:nvSpPr>
          <p:cNvPr id="13" name="Rectangle 12"/>
          <p:cNvSpPr/>
          <p:nvPr>
            <p:custDataLst>
              <p:tags r:id="rId7"/>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9242223"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56674" name="think-cell Slide" r:id="rId16" imgW="360" imgH="360" progId="">
              <p:embed/>
            </p:oleObj>
          </a:graphicData>
        </a:graphic>
      </p:graphicFrame>
      <p:sp>
        <p:nvSpPr>
          <p:cNvPr id="2" name="Title Placeholder 1"/>
          <p:cNvSpPr>
            <a:spLocks noGrp="1"/>
          </p:cNvSpPr>
          <p:nvPr>
            <p:ph type="title"/>
            <p:custDataLst>
              <p:tags r:id="rId8"/>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2"/>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3"/>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62818" name="think-cell Slide" r:id="rId14" imgW="360" imgH="360" progId="">
              <p:embed/>
            </p:oleObj>
          </a:graphicData>
        </a:graphic>
      </p:graphicFrame>
      <p:sp>
        <p:nvSpPr>
          <p:cNvPr id="2" name="Title Placeholder 1"/>
          <p:cNvSpPr>
            <a:spLocks noGrp="1"/>
          </p:cNvSpPr>
          <p:nvPr>
            <p:ph type="title"/>
            <p:custDataLst>
              <p:tags r:id="rId6"/>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2290166"/>
            <a:ext cx="4419600" cy="1283614"/>
          </a:xfrm>
        </p:spPr>
        <p:txBody>
          <a:bodyPr/>
          <a:lstStyle/>
          <a:p>
            <a:r>
              <a:rPr lang="sv-SE" b="1" u="sng" dirty="0" smtClean="0">
                <a:latin typeface="Calibri" pitchFamily="34" charset="0"/>
                <a:cs typeface="Calibri" pitchFamily="34" charset="0"/>
              </a:rPr>
              <a:t>QlikSense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1" y="2933700"/>
            <a:ext cx="3764279" cy="967740"/>
          </a:xfrm>
        </p:spPr>
        <p:txBody>
          <a:bodyPr/>
          <a:lstStyle/>
          <a:p>
            <a:r>
              <a:rPr lang="en-US" b="1" dirty="0" smtClean="0">
                <a:latin typeface="Calibri" pitchFamily="34" charset="0"/>
                <a:cs typeface="Calibri" pitchFamily="34" charset="0"/>
              </a:rPr>
              <a:t>I&amp;D India – QlikSense </a:t>
            </a:r>
            <a:r>
              <a:rPr lang="en-US" b="1" dirty="0" smtClean="0"/>
              <a:t>CoE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t> Pie Chart</a:t>
            </a:r>
            <a:endParaRPr lang="en-US" dirty="0">
              <a:latin typeface="Calibri" pitchFamily="34" charset="0"/>
              <a:cs typeface="Calibri" pitchFamily="34" charset="0"/>
            </a:endParaRPr>
          </a:p>
        </p:txBody>
      </p:sp>
      <p:sp>
        <p:nvSpPr>
          <p:cNvPr id="6" name="Rectangle 5"/>
          <p:cNvSpPr/>
          <p:nvPr/>
        </p:nvSpPr>
        <p:spPr>
          <a:xfrm>
            <a:off x="170121" y="1584251"/>
            <a:ext cx="9218428" cy="600164"/>
          </a:xfrm>
          <a:prstGeom prst="rect">
            <a:avLst/>
          </a:prstGeom>
        </p:spPr>
        <p:txBody>
          <a:bodyPr wrap="square">
            <a:spAutoFit/>
          </a:bodyPr>
          <a:lstStyle/>
          <a:p>
            <a:r>
              <a:rPr lang="en-US" sz="1100" b="1" dirty="0" smtClean="0"/>
              <a:t>Pie Chart:</a:t>
            </a:r>
          </a:p>
          <a:p>
            <a:r>
              <a:rPr lang="en-US" sz="1100" dirty="0" smtClean="0"/>
              <a:t>The pie chart displays the relation between values as well as the relation of a single value to the total. You can use a pie chart when you have a single data series with only positive values.</a:t>
            </a:r>
            <a:endParaRPr lang="en-US" sz="1100" dirty="0"/>
          </a:p>
        </p:txBody>
      </p:sp>
      <p:pic>
        <p:nvPicPr>
          <p:cNvPr id="169985" name="Picture 1"/>
          <p:cNvPicPr>
            <a:picLocks noChangeAspect="1" noChangeArrowheads="1"/>
          </p:cNvPicPr>
          <p:nvPr/>
        </p:nvPicPr>
        <p:blipFill>
          <a:blip r:embed="rId2" cstate="print"/>
          <a:srcRect/>
          <a:stretch>
            <a:fillRect/>
          </a:stretch>
        </p:blipFill>
        <p:spPr bwMode="auto">
          <a:xfrm>
            <a:off x="5462032" y="2179674"/>
            <a:ext cx="4106547" cy="3551274"/>
          </a:xfrm>
          <a:prstGeom prst="rect">
            <a:avLst/>
          </a:prstGeom>
          <a:noFill/>
          <a:ln w="9525">
            <a:noFill/>
            <a:miter lim="800000"/>
            <a:headEnd/>
            <a:tailEnd/>
          </a:ln>
        </p:spPr>
      </p:pic>
      <p:sp>
        <p:nvSpPr>
          <p:cNvPr id="8" name="Rectangle 7"/>
          <p:cNvSpPr/>
          <p:nvPr/>
        </p:nvSpPr>
        <p:spPr>
          <a:xfrm>
            <a:off x="170121" y="2389533"/>
            <a:ext cx="4953000" cy="430887"/>
          </a:xfrm>
          <a:prstGeom prst="rect">
            <a:avLst/>
          </a:prstGeom>
        </p:spPr>
        <p:txBody>
          <a:bodyPr>
            <a:spAutoFit/>
          </a:bodyPr>
          <a:lstStyle/>
          <a:p>
            <a:r>
              <a:rPr lang="en-US" sz="1100" b="1" dirty="0" smtClean="0"/>
              <a:t>Number of dimensions and measures</a:t>
            </a:r>
          </a:p>
          <a:p>
            <a:r>
              <a:rPr lang="en-US" sz="1100" dirty="0" smtClean="0"/>
              <a:t>A pie chart is built from one dimension and one measure only.</a:t>
            </a:r>
            <a:endParaRPr lang="en-US"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t>Scatter Chart</a:t>
            </a:r>
            <a:endParaRPr lang="en-US" dirty="0">
              <a:latin typeface="Calibri" pitchFamily="34" charset="0"/>
              <a:cs typeface="Calibri" pitchFamily="34" charset="0"/>
            </a:endParaRPr>
          </a:p>
        </p:txBody>
      </p:sp>
      <p:sp>
        <p:nvSpPr>
          <p:cNvPr id="168961" name="Rectangle 1"/>
          <p:cNvSpPr>
            <a:spLocks noChangeArrowheads="1"/>
          </p:cNvSpPr>
          <p:nvPr/>
        </p:nvSpPr>
        <p:spPr bwMode="auto">
          <a:xfrm>
            <a:off x="276445" y="1658353"/>
            <a:ext cx="9069574" cy="766848"/>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F0F0F"/>
                </a:solidFill>
                <a:effectLst/>
                <a:latin typeface="Open Sans"/>
                <a:cs typeface="Arial" pitchFamily="34" charset="0"/>
              </a:rPr>
              <a:t>Scatter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F0F0F"/>
                </a:solidFill>
                <a:effectLst/>
                <a:latin typeface="Open Sans"/>
                <a:cs typeface="Arial" pitchFamily="34" charset="0"/>
              </a:rPr>
              <a:t>The scatter plot presents pairs of values from two or three measures.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F0F0F"/>
                </a:solidFill>
                <a:effectLst/>
                <a:latin typeface="Open Sans"/>
                <a:cs typeface="Arial" pitchFamily="34" charset="0"/>
              </a:rPr>
              <a:t>This is useful when you want to show data where each instance has two numbers, for example, the relationship between Sales and Quantity per Customer. In the scatter plot below, a third measure (Cost) is used to generate the bubble size.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8962" name="Picture 2"/>
          <p:cNvPicPr>
            <a:picLocks noChangeAspect="1" noChangeArrowheads="1"/>
          </p:cNvPicPr>
          <p:nvPr/>
        </p:nvPicPr>
        <p:blipFill>
          <a:blip r:embed="rId2" cstate="print"/>
          <a:srcRect/>
          <a:stretch>
            <a:fillRect/>
          </a:stretch>
        </p:blipFill>
        <p:spPr bwMode="auto">
          <a:xfrm>
            <a:off x="684594" y="3161574"/>
            <a:ext cx="7502475" cy="3154165"/>
          </a:xfrm>
          <a:prstGeom prst="rect">
            <a:avLst/>
          </a:prstGeom>
          <a:noFill/>
          <a:ln w="9525">
            <a:noFill/>
            <a:miter lim="800000"/>
            <a:headEnd/>
            <a:tailEnd/>
          </a:ln>
        </p:spPr>
      </p:pic>
      <p:sp>
        <p:nvSpPr>
          <p:cNvPr id="10" name="Rectangle 9"/>
          <p:cNvSpPr/>
          <p:nvPr/>
        </p:nvSpPr>
        <p:spPr>
          <a:xfrm>
            <a:off x="193157" y="2425201"/>
            <a:ext cx="9354879" cy="600164"/>
          </a:xfrm>
          <a:prstGeom prst="rect">
            <a:avLst/>
          </a:prstGeom>
        </p:spPr>
        <p:txBody>
          <a:bodyPr wrap="square">
            <a:spAutoFit/>
          </a:bodyPr>
          <a:lstStyle/>
          <a:p>
            <a:r>
              <a:rPr lang="en-US" sz="1100" b="1" dirty="0" smtClean="0"/>
              <a:t>Number of dimensions and measures</a:t>
            </a:r>
          </a:p>
          <a:p>
            <a:r>
              <a:rPr lang="en-US" sz="1100" dirty="0" smtClean="0"/>
              <a:t>In a scatter plot you need one dimension and at least two measures. You can have maximum one dimension and three measures, where the third measure is visualized as bubble size.</a:t>
            </a:r>
            <a:endParaRPr lang="en-US"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t>Tree map</a:t>
            </a:r>
            <a:endParaRPr lang="en-US" dirty="0">
              <a:latin typeface="Calibri" pitchFamily="34" charset="0"/>
              <a:cs typeface="Calibri" pitchFamily="34" charset="0"/>
            </a:endParaRPr>
          </a:p>
        </p:txBody>
      </p:sp>
      <p:sp>
        <p:nvSpPr>
          <p:cNvPr id="182273" name="Rectangle 1"/>
          <p:cNvSpPr>
            <a:spLocks noChangeArrowheads="1"/>
          </p:cNvSpPr>
          <p:nvPr/>
        </p:nvSpPr>
        <p:spPr bwMode="auto">
          <a:xfrm>
            <a:off x="191386" y="1657182"/>
            <a:ext cx="8867554" cy="428294"/>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F0F0F"/>
                </a:solidFill>
                <a:effectLst/>
                <a:cs typeface="Arial" pitchFamily="34" charset="0"/>
              </a:rPr>
              <a:t>  Tree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F0F0F"/>
                </a:solidFill>
                <a:effectLst/>
                <a:cs typeface="Arial" pitchFamily="34" charset="0"/>
              </a:rPr>
              <a:t>   Tree maps display hierarchical data by using nested rectangles, that is, smaller rectangles within a larger rectangle.</a:t>
            </a:r>
            <a:endParaRPr kumimoji="0" lang="en-US" sz="1100" b="0"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191386" y="2100865"/>
            <a:ext cx="8867554" cy="769441"/>
          </a:xfrm>
          <a:prstGeom prst="rect">
            <a:avLst/>
          </a:prstGeom>
        </p:spPr>
        <p:txBody>
          <a:bodyPr wrap="square">
            <a:spAutoFit/>
          </a:bodyPr>
          <a:lstStyle/>
          <a:p>
            <a:r>
              <a:rPr lang="en-US" sz="1100" b="1" dirty="0" smtClean="0"/>
              <a:t>Number of dimensions and measures</a:t>
            </a:r>
          </a:p>
          <a:p>
            <a:r>
              <a:rPr lang="en-US" sz="1100" dirty="0" smtClean="0"/>
              <a:t>In a treemap you need at least one dimension and one measure, but to make full use of the treemap it is preferable to have two or three dimensions. You can only have one measure, but up to 15 dimensions. However, using more than two or three dimensions is not recommended because the treemap may become unmanageable</a:t>
            </a:r>
            <a:endParaRPr lang="en-US" sz="1100" dirty="0"/>
          </a:p>
        </p:txBody>
      </p:sp>
      <p:pic>
        <p:nvPicPr>
          <p:cNvPr id="182274" name="Picture 2"/>
          <p:cNvPicPr>
            <a:picLocks noChangeAspect="1" noChangeArrowheads="1"/>
          </p:cNvPicPr>
          <p:nvPr/>
        </p:nvPicPr>
        <p:blipFill>
          <a:blip r:embed="rId2" cstate="print"/>
          <a:srcRect/>
          <a:stretch>
            <a:fillRect/>
          </a:stretch>
        </p:blipFill>
        <p:spPr bwMode="auto">
          <a:xfrm>
            <a:off x="372140" y="2870306"/>
            <a:ext cx="8389087" cy="3456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03</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defTabSz="914342">
              <a:defRPr/>
            </a:pPr>
            <a:r>
              <a:rPr lang="sv-SE" u="sng" smtClean="0">
                <a:latin typeface="Calibri" pitchFamily="34" charset="0"/>
                <a:cs typeface="Calibri" pitchFamily="34" charset="0"/>
              </a:rPr>
              <a:t>Session </a:t>
            </a:r>
            <a:r>
              <a:rPr lang="sv-SE" u="sng" smtClean="0">
                <a:latin typeface="Calibri" pitchFamily="34" charset="0"/>
                <a:cs typeface="Calibri" pitchFamily="34" charset="0"/>
              </a:rPr>
              <a:t>04</a:t>
            </a:r>
            <a:endParaRPr lang="sv-SE" sz="6000" dirty="0" smtClean="0">
              <a:latin typeface="Calibri" pitchFamily="34" charset="0"/>
              <a:cs typeface="Calibri" pitchFamily="34" charset="0"/>
            </a:endParaRPr>
          </a:p>
        </p:txBody>
      </p:sp>
      <p:sp>
        <p:nvSpPr>
          <p:cNvPr id="16" name="Rectangle 9"/>
          <p:cNvSpPr txBox="1">
            <a:spLocks noChangeArrowheads="1"/>
          </p:cNvSpPr>
          <p:nvPr/>
        </p:nvSpPr>
        <p:spPr>
          <a:xfrm>
            <a:off x="1165241" y="2667000"/>
            <a:ext cx="7493000" cy="1066800"/>
          </a:xfrm>
          <a:prstGeom prst="rect">
            <a:avLst/>
          </a:prstGeom>
        </p:spPr>
        <p:txBody>
          <a:bodyPr vert="horz" lIns="297529" tIns="33059" rIns="165294" bIns="33059" rtlCol="0" anchor="ctr">
            <a:normAutofit/>
          </a:bodyPr>
          <a:lstStyle/>
          <a:p>
            <a:pPr marL="0" marR="0" lvl="0" indent="0" algn="ctr" defTabSz="914342" rtl="0" eaLnBrk="1" fontAlgn="auto" latinLnBrk="0" hangingPunct="1">
              <a:lnSpc>
                <a:spcPct val="100000"/>
              </a:lnSpc>
              <a:spcBef>
                <a:spcPct val="0"/>
              </a:spcBef>
              <a:spcAft>
                <a:spcPts val="0"/>
              </a:spcAft>
              <a:buClrTx/>
              <a:buSzTx/>
              <a:buFontTx/>
              <a:buNone/>
              <a:tabLst/>
              <a:defRPr/>
            </a:pPr>
            <a:endParaRPr kumimoji="0" lang="sv-SE" sz="5400" b="0" i="0" u="none" strike="noStrike" kern="1200" cap="none" spc="0" normalizeH="0" baseline="0" noProof="0" dirty="0" smtClean="0">
              <a:ln>
                <a:noFill/>
              </a:ln>
              <a:solidFill>
                <a:schemeClr val="tx1"/>
              </a:solidFill>
              <a:effectLst/>
              <a:uLnTx/>
              <a:uFillTx/>
              <a:latin typeface="Calibri"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sz="3200" dirty="0" smtClean="0">
                <a:latin typeface="Calibri" pitchFamily="34" charset="0"/>
                <a:cs typeface="Calibri" pitchFamily="34" charset="0"/>
              </a:rPr>
              <a:t>Session Agenda</a:t>
            </a:r>
            <a:endParaRPr lang="en-US" sz="3200" dirty="0">
              <a:latin typeface="Calibri" pitchFamily="34" charset="0"/>
              <a:cs typeface="Calibri" pitchFamily="34" charset="0"/>
            </a:endParaRPr>
          </a:p>
        </p:txBody>
      </p:sp>
      <p:sp>
        <p:nvSpPr>
          <p:cNvPr id="3" name="Content Placeholder 2"/>
          <p:cNvSpPr>
            <a:spLocks noGrp="1"/>
          </p:cNvSpPr>
          <p:nvPr>
            <p:ph idx="1"/>
          </p:nvPr>
        </p:nvSpPr>
        <p:spPr>
          <a:xfrm>
            <a:off x="323392" y="1494765"/>
            <a:ext cx="9054524" cy="4643751"/>
          </a:xfrm>
        </p:spPr>
        <p:txBody>
          <a:bodyPr/>
          <a:lstStyle/>
          <a:p>
            <a:pPr marL="285750" indent="-285750">
              <a:lnSpc>
                <a:spcPct val="150000"/>
              </a:lnSpc>
              <a:buFont typeface="Wingdings" pitchFamily="2" charset="2"/>
              <a:buChar char="v"/>
            </a:pPr>
            <a:r>
              <a:rPr lang="en-US" sz="2000" dirty="0" smtClean="0"/>
              <a:t>Chart Types</a:t>
            </a:r>
          </a:p>
          <a:p>
            <a:pPr marL="830761" lvl="3" indent="-285750">
              <a:lnSpc>
                <a:spcPct val="150000"/>
              </a:lnSpc>
              <a:buFont typeface="Wingdings" pitchFamily="2" charset="2"/>
              <a:buChar char="§"/>
            </a:pPr>
            <a:r>
              <a:rPr lang="en-US" sz="1300" dirty="0" smtClean="0"/>
              <a:t>Bar Chart</a:t>
            </a:r>
          </a:p>
          <a:p>
            <a:pPr marL="830761" lvl="3" indent="-285750">
              <a:lnSpc>
                <a:spcPct val="150000"/>
              </a:lnSpc>
              <a:buFont typeface="Wingdings" pitchFamily="2" charset="2"/>
              <a:buChar char="§"/>
            </a:pPr>
            <a:r>
              <a:rPr lang="en-US" sz="1300" dirty="0" smtClean="0"/>
              <a:t> Combo Chart</a:t>
            </a:r>
          </a:p>
          <a:p>
            <a:pPr marL="830761" lvl="3" indent="-285750">
              <a:lnSpc>
                <a:spcPct val="150000"/>
              </a:lnSpc>
              <a:buFont typeface="Wingdings" pitchFamily="2" charset="2"/>
              <a:buChar char="§"/>
            </a:pPr>
            <a:r>
              <a:rPr lang="en-US" sz="1300" dirty="0" smtClean="0"/>
              <a:t> Gauge Chart</a:t>
            </a:r>
          </a:p>
          <a:p>
            <a:pPr marL="830761" lvl="3" indent="-285750">
              <a:lnSpc>
                <a:spcPct val="150000"/>
              </a:lnSpc>
              <a:buFont typeface="Wingdings" pitchFamily="2" charset="2"/>
              <a:buChar char="§"/>
            </a:pPr>
            <a:r>
              <a:rPr lang="en-US" sz="1300" dirty="0" smtClean="0"/>
              <a:t> Line Chart</a:t>
            </a:r>
          </a:p>
          <a:p>
            <a:pPr marL="830761" lvl="3" indent="-285750">
              <a:lnSpc>
                <a:spcPct val="150000"/>
              </a:lnSpc>
              <a:buFont typeface="Wingdings" pitchFamily="2" charset="2"/>
              <a:buChar char="§"/>
            </a:pPr>
            <a:r>
              <a:rPr lang="en-US" sz="1300" dirty="0" smtClean="0"/>
              <a:t> Map</a:t>
            </a:r>
          </a:p>
          <a:p>
            <a:pPr marL="830761" lvl="3" indent="-285750">
              <a:lnSpc>
                <a:spcPct val="150000"/>
              </a:lnSpc>
              <a:buFont typeface="Wingdings" pitchFamily="2" charset="2"/>
              <a:buChar char="§"/>
            </a:pPr>
            <a:r>
              <a:rPr lang="en-US" sz="1300" dirty="0" smtClean="0"/>
              <a:t> Pie Chart</a:t>
            </a:r>
          </a:p>
          <a:p>
            <a:pPr marL="830761" lvl="3" indent="-285750">
              <a:lnSpc>
                <a:spcPct val="150000"/>
              </a:lnSpc>
              <a:buFont typeface="Wingdings" pitchFamily="2" charset="2"/>
              <a:buChar char="§"/>
            </a:pPr>
            <a:r>
              <a:rPr lang="en-US" sz="1300" dirty="0" smtClean="0"/>
              <a:t> Scatter Chart</a:t>
            </a:r>
          </a:p>
          <a:p>
            <a:pPr marL="830761" lvl="3" indent="-285750">
              <a:lnSpc>
                <a:spcPct val="150000"/>
              </a:lnSpc>
              <a:buFont typeface="Wingdings" pitchFamily="2" charset="2"/>
              <a:buChar char="§"/>
            </a:pPr>
            <a:r>
              <a:rPr lang="en-US" sz="1300" dirty="0" smtClean="0"/>
              <a:t> Tree map</a:t>
            </a:r>
          </a:p>
          <a:p>
            <a:pPr marL="285750" indent="-285750">
              <a:lnSpc>
                <a:spcPct val="150000"/>
              </a:lnSpc>
              <a:buNone/>
            </a:pPr>
            <a:r>
              <a:rPr lang="en-US" sz="2000" dirty="0" smtClean="0"/>
              <a:t>         </a:t>
            </a:r>
          </a:p>
          <a:p>
            <a:pPr marL="285750" indent="-285750">
              <a:lnSpc>
                <a:spcPct val="150000"/>
              </a:lnSpc>
              <a:buNone/>
            </a:pPr>
            <a:r>
              <a:rPr lang="en-US" sz="2000" dirty="0" smtClean="0"/>
              <a:t>         </a:t>
            </a:r>
          </a:p>
          <a:p>
            <a:pPr marL="285750" indent="-285750">
              <a:lnSpc>
                <a:spcPct val="150000"/>
              </a:lnSpc>
              <a:buNone/>
            </a:pPr>
            <a:r>
              <a:rPr lang="en-US" sz="2000" dirty="0" smtClean="0"/>
              <a:t>         </a:t>
            </a:r>
          </a:p>
          <a:p>
            <a:pPr marL="285750" indent="-285750">
              <a:lnSpc>
                <a:spcPct val="150000"/>
              </a:lnSpc>
              <a:buNone/>
            </a:pPr>
            <a:r>
              <a:rPr lang="en-US" sz="2000" dirty="0" smtClean="0"/>
              <a:t>         </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Chart Types</a:t>
            </a:r>
          </a:p>
        </p:txBody>
      </p:sp>
      <p:sp>
        <p:nvSpPr>
          <p:cNvPr id="10" name="Rectangle 9"/>
          <p:cNvSpPr/>
          <p:nvPr/>
        </p:nvSpPr>
        <p:spPr>
          <a:xfrm>
            <a:off x="257176" y="1504949"/>
            <a:ext cx="4667250" cy="600164"/>
          </a:xfrm>
          <a:prstGeom prst="rect">
            <a:avLst/>
          </a:prstGeom>
        </p:spPr>
        <p:txBody>
          <a:bodyPr wrap="square">
            <a:spAutoFit/>
          </a:bodyPr>
          <a:lstStyle/>
          <a:p>
            <a:endParaRPr lang="en-US" sz="1100" dirty="0" smtClean="0"/>
          </a:p>
          <a:p>
            <a:endParaRPr lang="en-US" sz="1100" dirty="0" smtClean="0"/>
          </a:p>
          <a:p>
            <a:endParaRPr lang="en-US" sz="1100" dirty="0" smtClean="0"/>
          </a:p>
        </p:txBody>
      </p:sp>
      <p:pic>
        <p:nvPicPr>
          <p:cNvPr id="165895" name="Picture 7"/>
          <p:cNvPicPr>
            <a:picLocks noChangeAspect="1" noChangeArrowheads="1"/>
          </p:cNvPicPr>
          <p:nvPr/>
        </p:nvPicPr>
        <p:blipFill>
          <a:blip r:embed="rId2" cstate="print"/>
          <a:srcRect/>
          <a:stretch>
            <a:fillRect/>
          </a:stretch>
        </p:blipFill>
        <p:spPr bwMode="auto">
          <a:xfrm>
            <a:off x="4531019" y="1205061"/>
            <a:ext cx="1181100" cy="295275"/>
          </a:xfrm>
          <a:prstGeom prst="rect">
            <a:avLst/>
          </a:prstGeom>
          <a:noFill/>
          <a:ln w="9525">
            <a:noFill/>
            <a:miter lim="800000"/>
            <a:headEnd/>
            <a:tailEnd/>
          </a:ln>
        </p:spPr>
      </p:pic>
      <p:graphicFrame>
        <p:nvGraphicFramePr>
          <p:cNvPr id="11" name="Table 10"/>
          <p:cNvGraphicFramePr>
            <a:graphicFrameLocks noGrp="1"/>
          </p:cNvGraphicFramePr>
          <p:nvPr/>
        </p:nvGraphicFramePr>
        <p:xfrm>
          <a:off x="414669" y="2360428"/>
          <a:ext cx="6464596" cy="3547155"/>
        </p:xfrm>
        <a:graphic>
          <a:graphicData uri="http://schemas.openxmlformats.org/drawingml/2006/table">
            <a:tbl>
              <a:tblPr/>
              <a:tblGrid>
                <a:gridCol w="3668233"/>
                <a:gridCol w="2796363"/>
              </a:tblGrid>
              <a:tr h="432563">
                <a:tc>
                  <a:txBody>
                    <a:bodyPr/>
                    <a:lstStyle/>
                    <a:p>
                      <a:pPr algn="l" fontAlgn="t"/>
                      <a:r>
                        <a:rPr lang="en-US" sz="1100" b="1" i="0" u="none" strike="noStrike" dirty="0">
                          <a:solidFill>
                            <a:srgbClr val="0F0F0F"/>
                          </a:solidFill>
                          <a:latin typeface="Arial"/>
                        </a:rPr>
                        <a:t>Purpose of visualization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l" fontAlgn="t"/>
                      <a:r>
                        <a:rPr lang="en-US" sz="1100" b="1" i="0" u="none" strike="noStrike" dirty="0">
                          <a:solidFill>
                            <a:srgbClr val="0F0F0F"/>
                          </a:solidFill>
                          <a:latin typeface="Arial"/>
                        </a:rPr>
                        <a:t>Recommended chart 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39584">
                <a:tc>
                  <a:txBody>
                    <a:bodyPr/>
                    <a:lstStyle/>
                    <a:p>
                      <a:pPr algn="l" fontAlgn="t"/>
                      <a:r>
                        <a:rPr lang="en-US" sz="1100" b="0" i="0" u="none" strike="noStrike">
                          <a:solidFill>
                            <a:srgbClr val="0F0F0F"/>
                          </a:solidFill>
                          <a:latin typeface="+mn-lt"/>
                        </a:rPr>
                        <a:t>Compare data side by side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Bar chart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Combine absolute and relative values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Combo chart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Make selections to reduce data 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Filter pane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Indicate ratio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Gauge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Display a performance 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mn-lt"/>
                        </a:rPr>
                        <a:t>KPI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Display trends over time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Line chart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Display point and area data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Map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Display ratio to 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Pie chart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Create a cross table view of data and to summarize data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Pivot table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Display correlation of measures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Scatter plot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Display numbers and values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Table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a:solidFill>
                            <a:srgbClr val="0F0F0F"/>
                          </a:solidFill>
                          <a:latin typeface="+mn-lt"/>
                        </a:rPr>
                        <a:t>Display text, images, links, and measures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mn-lt"/>
                        </a:rPr>
                        <a:t>Text &amp; image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584">
                <a:tc>
                  <a:txBody>
                    <a:bodyPr/>
                    <a:lstStyle/>
                    <a:p>
                      <a:pPr algn="l" fontAlgn="t"/>
                      <a:r>
                        <a:rPr lang="en-US" sz="1100" b="0" i="0" u="none" strike="noStrike" dirty="0">
                          <a:solidFill>
                            <a:srgbClr val="0F0F0F"/>
                          </a:solidFill>
                          <a:latin typeface="+mn-lt"/>
                        </a:rPr>
                        <a:t>Display hierarchical data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mn-lt"/>
                        </a:rPr>
                        <a:t>Treemap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 name="Rectangle 11"/>
          <p:cNvSpPr/>
          <p:nvPr/>
        </p:nvSpPr>
        <p:spPr>
          <a:xfrm>
            <a:off x="257175" y="1500336"/>
            <a:ext cx="8376461" cy="646331"/>
          </a:xfrm>
          <a:prstGeom prst="rect">
            <a:avLst/>
          </a:prstGeom>
        </p:spPr>
        <p:txBody>
          <a:bodyPr wrap="square">
            <a:spAutoFit/>
          </a:bodyPr>
          <a:lstStyle/>
          <a:p>
            <a:r>
              <a:rPr lang="en-US" sz="1200" dirty="0" smtClean="0"/>
              <a:t>Charts present relationships among many values efficiently, and provide you with a way to analyze data at a glance. The best choice of chart type depends on the purpose of the visualization. For instance, tables are useful when you need to view precise values, and when you want to compare individual values to each other.</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Bar Chart</a:t>
            </a:r>
          </a:p>
        </p:txBody>
      </p:sp>
      <p:sp>
        <p:nvSpPr>
          <p:cNvPr id="10" name="Rectangle 9"/>
          <p:cNvSpPr/>
          <p:nvPr/>
        </p:nvSpPr>
        <p:spPr>
          <a:xfrm>
            <a:off x="257176" y="1504949"/>
            <a:ext cx="9448024" cy="1369606"/>
          </a:xfrm>
          <a:prstGeom prst="rect">
            <a:avLst/>
          </a:prstGeom>
        </p:spPr>
        <p:txBody>
          <a:bodyPr wrap="square">
            <a:spAutoFit/>
          </a:bodyPr>
          <a:lstStyle/>
          <a:p>
            <a:r>
              <a:rPr lang="en-US" sz="1200" b="1" dirty="0" smtClean="0"/>
              <a:t>Bar chart</a:t>
            </a:r>
          </a:p>
          <a:p>
            <a:r>
              <a:rPr lang="en-US" sz="1200" dirty="0" smtClean="0"/>
              <a:t>The bar chart is suitable for comparing multiple values. The dimension axis shows the category items that are compared, and the measure axis shows the value for each category item.</a:t>
            </a:r>
          </a:p>
          <a:p>
            <a:r>
              <a:rPr lang="en-US" sz="1200" dirty="0" smtClean="0"/>
              <a:t>Example:</a:t>
            </a:r>
          </a:p>
          <a:p>
            <a:r>
              <a:rPr lang="en-US" sz="1200" dirty="0" smtClean="0"/>
              <a:t>The dimension values are different regions: Nordic, USA, Japan, UK, Spain, and Germany. Each region represents a dimension value, and has a corresponding bar. The bar height corresponds to the measure value (sales) for the different regions.</a:t>
            </a:r>
          </a:p>
          <a:p>
            <a:endParaRPr lang="en-US" sz="1100" dirty="0" smtClean="0"/>
          </a:p>
        </p:txBody>
      </p:sp>
      <p:pic>
        <p:nvPicPr>
          <p:cNvPr id="173057" name="Picture 1"/>
          <p:cNvPicPr>
            <a:picLocks noChangeAspect="1" noChangeArrowheads="1"/>
          </p:cNvPicPr>
          <p:nvPr/>
        </p:nvPicPr>
        <p:blipFill>
          <a:blip r:embed="rId2" cstate="print"/>
          <a:srcRect/>
          <a:stretch>
            <a:fillRect/>
          </a:stretch>
        </p:blipFill>
        <p:spPr bwMode="auto">
          <a:xfrm>
            <a:off x="4316551" y="3013054"/>
            <a:ext cx="5388650" cy="3175095"/>
          </a:xfrm>
          <a:prstGeom prst="rect">
            <a:avLst/>
          </a:prstGeom>
          <a:noFill/>
          <a:ln w="9525">
            <a:noFill/>
            <a:miter lim="800000"/>
            <a:headEnd/>
            <a:tailEnd/>
          </a:ln>
        </p:spPr>
      </p:pic>
      <p:graphicFrame>
        <p:nvGraphicFramePr>
          <p:cNvPr id="6" name="Table 5"/>
          <p:cNvGraphicFramePr>
            <a:graphicFrameLocks noGrp="1"/>
          </p:cNvGraphicFramePr>
          <p:nvPr/>
        </p:nvGraphicFramePr>
        <p:xfrm>
          <a:off x="446560" y="3232298"/>
          <a:ext cx="3657600" cy="2371060"/>
        </p:xfrm>
        <a:graphic>
          <a:graphicData uri="http://schemas.openxmlformats.org/drawingml/2006/table">
            <a:tbl>
              <a:tblPr/>
              <a:tblGrid>
                <a:gridCol w="2055223"/>
                <a:gridCol w="1602377"/>
              </a:tblGrid>
              <a:tr h="474212">
                <a:tc>
                  <a:txBody>
                    <a:bodyPr/>
                    <a:lstStyle/>
                    <a:p>
                      <a:pPr algn="l" fontAlgn="t"/>
                      <a:r>
                        <a:rPr lang="en-US" sz="1100" b="1" i="0" u="none" strike="noStrike" dirty="0">
                          <a:solidFill>
                            <a:srgbClr val="0F0F0F"/>
                          </a:solidFill>
                          <a:latin typeface="Arial"/>
                        </a:rPr>
                        <a:t>When using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1" i="0" u="none" strike="noStrike">
                          <a:solidFill>
                            <a:srgbClr val="0F0F0F"/>
                          </a:solidFill>
                          <a:latin typeface="Arial"/>
                        </a:rPr>
                        <a:t>Max limit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4212">
                <a:tc>
                  <a:txBody>
                    <a:bodyPr/>
                    <a:lstStyle/>
                    <a:p>
                      <a:pPr algn="l" fontAlgn="t"/>
                      <a:r>
                        <a:rPr lang="en-US" sz="1100" b="0" i="0" u="none" strike="noStrike">
                          <a:solidFill>
                            <a:srgbClr val="0F0F0F"/>
                          </a:solidFill>
                          <a:latin typeface="Arial"/>
                        </a:rPr>
                        <a:t>1 dimension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F0F0F"/>
                          </a:solidFill>
                          <a:latin typeface="Arial"/>
                        </a:rPr>
                        <a:t>15 measures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4212">
                <a:tc>
                  <a:txBody>
                    <a:bodyPr/>
                    <a:lstStyle/>
                    <a:p>
                      <a:pPr algn="l" fontAlgn="t"/>
                      <a:r>
                        <a:rPr lang="en-US" sz="1100" b="0" i="0" u="none" strike="noStrike">
                          <a:solidFill>
                            <a:srgbClr val="0F0F0F"/>
                          </a:solidFill>
                          <a:latin typeface="Arial"/>
                        </a:rPr>
                        <a:t>2 dimensions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F0F0F"/>
                          </a:solidFill>
                          <a:latin typeface="Arial"/>
                        </a:rPr>
                        <a:t>1 measure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4212">
                <a:tc>
                  <a:txBody>
                    <a:bodyPr/>
                    <a:lstStyle/>
                    <a:p>
                      <a:pPr algn="l" fontAlgn="t"/>
                      <a:r>
                        <a:rPr lang="en-US" sz="1100" b="0" i="0" u="none" strike="noStrike">
                          <a:solidFill>
                            <a:srgbClr val="0F0F0F"/>
                          </a:solidFill>
                          <a:latin typeface="Arial"/>
                        </a:rPr>
                        <a:t>1 measure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F0F0F"/>
                          </a:solidFill>
                          <a:latin typeface="Arial"/>
                        </a:rPr>
                        <a:t>2 dimensions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4212">
                <a:tc>
                  <a:txBody>
                    <a:bodyPr/>
                    <a:lstStyle/>
                    <a:p>
                      <a:pPr algn="l" fontAlgn="t"/>
                      <a:r>
                        <a:rPr lang="en-US" sz="1100" b="0" i="0" u="none" strike="noStrike" dirty="0">
                          <a:solidFill>
                            <a:srgbClr val="0F0F0F"/>
                          </a:solidFill>
                          <a:latin typeface="Arial"/>
                        </a:rPr>
                        <a:t>2 -15 measures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F0F0F"/>
                          </a:solidFill>
                          <a:latin typeface="Arial"/>
                        </a:rPr>
                        <a:t>1 dimension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6"/>
          <p:cNvSpPr/>
          <p:nvPr/>
        </p:nvSpPr>
        <p:spPr>
          <a:xfrm>
            <a:off x="297704" y="2736055"/>
            <a:ext cx="2929007" cy="276999"/>
          </a:xfrm>
          <a:prstGeom prst="rect">
            <a:avLst/>
          </a:prstGeom>
        </p:spPr>
        <p:txBody>
          <a:bodyPr wrap="square">
            <a:spAutoFit/>
          </a:bodyPr>
          <a:lstStyle/>
          <a:p>
            <a:r>
              <a:rPr lang="en-US" sz="1200" b="1" dirty="0" smtClean="0"/>
              <a:t>Number of dimensions and measures</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Combo chart</a:t>
            </a:r>
          </a:p>
        </p:txBody>
      </p:sp>
      <p:sp>
        <p:nvSpPr>
          <p:cNvPr id="9" name="Rectangle 8"/>
          <p:cNvSpPr/>
          <p:nvPr/>
        </p:nvSpPr>
        <p:spPr>
          <a:xfrm>
            <a:off x="170121" y="1536174"/>
            <a:ext cx="8995144" cy="1384995"/>
          </a:xfrm>
          <a:prstGeom prst="rect">
            <a:avLst/>
          </a:prstGeom>
        </p:spPr>
        <p:txBody>
          <a:bodyPr wrap="square">
            <a:spAutoFit/>
          </a:bodyPr>
          <a:lstStyle/>
          <a:p>
            <a:r>
              <a:rPr lang="en-US" sz="1200" b="1" dirty="0" smtClean="0"/>
              <a:t>combo chart:</a:t>
            </a:r>
          </a:p>
          <a:p>
            <a:r>
              <a:rPr lang="en-US" sz="1200" dirty="0" smtClean="0"/>
              <a:t>The combo chart is suitable for comparing two sets of measure values that are usually hard to compare because of the differences in scale</a:t>
            </a:r>
          </a:p>
          <a:p>
            <a:r>
              <a:rPr lang="en-US" sz="1200" dirty="0" smtClean="0"/>
              <a:t>A typical example is when you have a bar chart with sales figures and want to combine these figures with the margin values (in percent). In a regular bar chart, the bars for sales would be displayed as usual, but the margin values would be almost invisible because of the very large difference between the numeric values for sales and margin.</a:t>
            </a:r>
          </a:p>
          <a:p>
            <a:endParaRPr lang="en-US" sz="1200" dirty="0"/>
          </a:p>
        </p:txBody>
      </p:sp>
      <p:pic>
        <p:nvPicPr>
          <p:cNvPr id="180227" name="Picture 3"/>
          <p:cNvPicPr>
            <a:picLocks noChangeAspect="1" noChangeArrowheads="1"/>
          </p:cNvPicPr>
          <p:nvPr/>
        </p:nvPicPr>
        <p:blipFill>
          <a:blip r:embed="rId2" cstate="print"/>
          <a:srcRect/>
          <a:stretch>
            <a:fillRect/>
          </a:stretch>
        </p:blipFill>
        <p:spPr bwMode="auto">
          <a:xfrm>
            <a:off x="1095153" y="3306726"/>
            <a:ext cx="7676707" cy="2987748"/>
          </a:xfrm>
          <a:prstGeom prst="rect">
            <a:avLst/>
          </a:prstGeom>
          <a:noFill/>
          <a:ln w="9525">
            <a:noFill/>
            <a:miter lim="800000"/>
            <a:headEnd/>
            <a:tailEnd/>
          </a:ln>
        </p:spPr>
      </p:pic>
      <p:sp>
        <p:nvSpPr>
          <p:cNvPr id="6" name="Rectangle 5"/>
          <p:cNvSpPr/>
          <p:nvPr/>
        </p:nvSpPr>
        <p:spPr>
          <a:xfrm>
            <a:off x="170121" y="2690336"/>
            <a:ext cx="8995144" cy="461665"/>
          </a:xfrm>
          <a:prstGeom prst="rect">
            <a:avLst/>
          </a:prstGeom>
        </p:spPr>
        <p:txBody>
          <a:bodyPr wrap="square">
            <a:spAutoFit/>
          </a:bodyPr>
          <a:lstStyle/>
          <a:p>
            <a:r>
              <a:rPr lang="en-US" sz="1200" b="1" dirty="0" smtClean="0"/>
              <a:t>Number of dimensions and measures:</a:t>
            </a:r>
          </a:p>
          <a:p>
            <a:r>
              <a:rPr lang="en-US" sz="1200" dirty="0" smtClean="0"/>
              <a:t>In a combo chart, you need at least one dimension and one measure. You can only have one dimension but up to 15 measures.</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Gauge chart</a:t>
            </a:r>
          </a:p>
        </p:txBody>
      </p:sp>
      <p:sp>
        <p:nvSpPr>
          <p:cNvPr id="180229" name="Rectangle 5"/>
          <p:cNvSpPr>
            <a:spLocks noChangeArrowheads="1"/>
          </p:cNvSpPr>
          <p:nvPr/>
        </p:nvSpPr>
        <p:spPr bwMode="auto">
          <a:xfrm>
            <a:off x="435935" y="1447870"/>
            <a:ext cx="9037674" cy="1736345"/>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F0F0F"/>
                </a:solidFill>
                <a:effectLst/>
                <a:latin typeface="Open Sans"/>
                <a:cs typeface="Arial" pitchFamily="34" charset="0"/>
              </a:rPr>
              <a:t>Gauge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F0F0F"/>
                </a:solidFill>
                <a:effectLst/>
                <a:latin typeface="Open Sans"/>
                <a:cs typeface="Arial" pitchFamily="34" charset="0"/>
              </a:rPr>
              <a:t>The gauge is designed to show a single measure value and visualize how to interpret that value.</a:t>
            </a: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smtClean="0">
                <a:solidFill>
                  <a:srgbClr val="0F0F0F"/>
                </a:solidFill>
                <a:latin typeface="Open Sans"/>
                <a:cs typeface="Arial" pitchFamily="34" charset="0"/>
              </a:rPr>
              <a:t>  </a:t>
            </a:r>
          </a:p>
          <a:p>
            <a:r>
              <a:rPr kumimoji="0" lang="en-US" sz="1000" b="0" i="0" u="none" strike="noStrike" cap="none" normalizeH="0" baseline="0" dirty="0" smtClean="0">
                <a:ln>
                  <a:noFill/>
                </a:ln>
                <a:solidFill>
                  <a:srgbClr val="0F0F0F"/>
                </a:solidFill>
                <a:effectLst/>
                <a:latin typeface="Open Sans"/>
                <a:cs typeface="Arial" pitchFamily="34" charset="0"/>
              </a:rPr>
              <a:t> </a:t>
            </a:r>
            <a:r>
              <a:rPr lang="en-US" sz="1000" b="1" dirty="0" smtClean="0"/>
              <a:t>Number of dimensions and measures</a:t>
            </a:r>
          </a:p>
          <a:p>
            <a:r>
              <a:rPr lang="en-US" sz="1000" dirty="0" smtClean="0"/>
              <a:t>In a gauge you can only have one measure and no dimensions.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F0F0F"/>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solidFill>
                <a:srgbClr val="0F0F0F"/>
              </a:solidFill>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F0F0F"/>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0230" name="Picture 6"/>
          <p:cNvPicPr>
            <a:picLocks noChangeAspect="1" noChangeArrowheads="1"/>
          </p:cNvPicPr>
          <p:nvPr/>
        </p:nvPicPr>
        <p:blipFill>
          <a:blip r:embed="rId2" cstate="print"/>
          <a:srcRect/>
          <a:stretch>
            <a:fillRect/>
          </a:stretch>
        </p:blipFill>
        <p:spPr bwMode="auto">
          <a:xfrm>
            <a:off x="6251943" y="1807535"/>
            <a:ext cx="3391343" cy="3828269"/>
          </a:xfrm>
          <a:prstGeom prst="rect">
            <a:avLst/>
          </a:prstGeom>
          <a:noFill/>
          <a:ln w="9525">
            <a:noFill/>
            <a:miter lim="800000"/>
            <a:headEnd/>
            <a:tailEnd/>
          </a:ln>
        </p:spPr>
      </p:pic>
      <p:sp>
        <p:nvSpPr>
          <p:cNvPr id="16" name="Rectangle 15"/>
          <p:cNvSpPr/>
          <p:nvPr/>
        </p:nvSpPr>
        <p:spPr>
          <a:xfrm>
            <a:off x="308344" y="2519916"/>
            <a:ext cx="5816008" cy="2800767"/>
          </a:xfrm>
          <a:prstGeom prst="rect">
            <a:avLst/>
          </a:prstGeom>
        </p:spPr>
        <p:txBody>
          <a:bodyPr wrap="square">
            <a:spAutoFit/>
          </a:bodyPr>
          <a:lstStyle/>
          <a:p>
            <a:r>
              <a:rPr lang="en-US" sz="1100" b="1" dirty="0" smtClean="0"/>
              <a:t>When to use it</a:t>
            </a:r>
          </a:p>
          <a:p>
            <a:r>
              <a:rPr lang="en-US" sz="1100" dirty="0" smtClean="0"/>
              <a:t>The gauge is often used to present KPIs, for example, on an executive dashboard, and together with segmenting and color coding, it is an effective way of illustrating a performance result.</a:t>
            </a:r>
          </a:p>
          <a:p>
            <a:r>
              <a:rPr lang="en-US" sz="1100" dirty="0" smtClean="0"/>
              <a:t>It is important to set relevant max and min values to support the interpretation of the value. You can use a reference line to provide additional context.</a:t>
            </a:r>
          </a:p>
          <a:p>
            <a:r>
              <a:rPr lang="en-US" sz="1100" b="1" dirty="0" smtClean="0"/>
              <a:t>Advantages</a:t>
            </a:r>
          </a:p>
          <a:p>
            <a:r>
              <a:rPr lang="en-US" sz="1100" dirty="0" smtClean="0"/>
              <a:t>A gauge is easy to read and understand and gives an instant indication of the performance within an area.</a:t>
            </a:r>
          </a:p>
          <a:p>
            <a:r>
              <a:rPr lang="en-US" sz="1100" b="1" dirty="0" smtClean="0"/>
              <a:t>Disadvantages</a:t>
            </a:r>
          </a:p>
          <a:p>
            <a:r>
              <a:rPr lang="en-US" sz="1100" dirty="0" smtClean="0"/>
              <a:t>The gauge is quite space-demanding in relation to the single value it visualizes.</a:t>
            </a:r>
          </a:p>
          <a:p>
            <a:r>
              <a:rPr lang="en-US" sz="1100" dirty="0" smtClean="0"/>
              <a:t>Although visually compelling, the gauge is not always the best choice for presenting a single measure value. Problems when deciding the max and min values can indicate that some other visualization should be used.</a:t>
            </a:r>
          </a:p>
          <a:p>
            <a:r>
              <a:rPr lang="en-US" sz="1100" dirty="0" smtClean="0"/>
              <a:t>If you only want to show a performance value, without a gauge, consider using a KPI instead.</a:t>
            </a:r>
            <a:endParaRPr lang="en-US"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r">
              <a:lnSpc>
                <a:spcPct val="150000"/>
              </a:lnSpc>
            </a:pPr>
            <a:r>
              <a:rPr lang="en-US" sz="3200" dirty="0" smtClean="0"/>
              <a:t>Line Chart</a:t>
            </a:r>
          </a:p>
        </p:txBody>
      </p:sp>
      <p:sp>
        <p:nvSpPr>
          <p:cNvPr id="172033" name="Rectangle 1"/>
          <p:cNvSpPr>
            <a:spLocks noChangeArrowheads="1"/>
          </p:cNvSpPr>
          <p:nvPr/>
        </p:nvSpPr>
        <p:spPr bwMode="auto">
          <a:xfrm>
            <a:off x="212649" y="1704423"/>
            <a:ext cx="8995146" cy="597571"/>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F0F0F"/>
                </a:solidFill>
                <a:effectLst/>
                <a:latin typeface="Open Sans"/>
                <a:cs typeface="Arial" pitchFamily="34" charset="0"/>
              </a:rPr>
              <a:t>Line Chart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F0F0F"/>
                </a:solidFill>
                <a:effectLst/>
                <a:latin typeface="Open Sans"/>
                <a:cs typeface="Arial" pitchFamily="34" charset="0"/>
              </a:rPr>
              <a:t>The line chart is used to show trends over time. The dimension is always on the x-axis, and the measures are always on the y-axis. The orientation cannot be changed to vertical.</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2034" name="Picture 2"/>
          <p:cNvPicPr>
            <a:picLocks noChangeAspect="1" noChangeArrowheads="1"/>
          </p:cNvPicPr>
          <p:nvPr/>
        </p:nvPicPr>
        <p:blipFill>
          <a:blip r:embed="rId2" cstate="print"/>
          <a:srcRect/>
          <a:stretch>
            <a:fillRect/>
          </a:stretch>
        </p:blipFill>
        <p:spPr bwMode="auto">
          <a:xfrm>
            <a:off x="4277592" y="2557781"/>
            <a:ext cx="4734941" cy="2939252"/>
          </a:xfrm>
          <a:prstGeom prst="rect">
            <a:avLst/>
          </a:prstGeom>
          <a:noFill/>
          <a:ln w="9525">
            <a:noFill/>
            <a:miter lim="800000"/>
            <a:headEnd/>
            <a:tailEnd/>
          </a:ln>
        </p:spPr>
      </p:pic>
      <p:graphicFrame>
        <p:nvGraphicFramePr>
          <p:cNvPr id="8" name="Table 7"/>
          <p:cNvGraphicFramePr>
            <a:graphicFrameLocks noGrp="1"/>
          </p:cNvGraphicFramePr>
          <p:nvPr/>
        </p:nvGraphicFramePr>
        <p:xfrm>
          <a:off x="212649" y="2749847"/>
          <a:ext cx="3806458" cy="2034803"/>
        </p:xfrm>
        <a:graphic>
          <a:graphicData uri="http://schemas.openxmlformats.org/drawingml/2006/table">
            <a:tbl>
              <a:tblPr/>
              <a:tblGrid>
                <a:gridCol w="2138867"/>
                <a:gridCol w="1667591"/>
              </a:tblGrid>
              <a:tr h="398981">
                <a:tc>
                  <a:txBody>
                    <a:bodyPr/>
                    <a:lstStyle/>
                    <a:p>
                      <a:pPr algn="l" fontAlgn="t"/>
                      <a:r>
                        <a:rPr lang="en-US" sz="1100" b="1" i="0" u="none" strike="noStrike" dirty="0">
                          <a:solidFill>
                            <a:srgbClr val="0F0F0F"/>
                          </a:solidFill>
                          <a:latin typeface="Arial"/>
                        </a:rPr>
                        <a:t>When using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1" i="0" u="none" strike="noStrike" dirty="0">
                          <a:solidFill>
                            <a:srgbClr val="0F0F0F"/>
                          </a:solidFill>
                          <a:latin typeface="Arial"/>
                        </a:rPr>
                        <a:t>Max limit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8981">
                <a:tc>
                  <a:txBody>
                    <a:bodyPr/>
                    <a:lstStyle/>
                    <a:p>
                      <a:pPr algn="l" fontAlgn="t"/>
                      <a:r>
                        <a:rPr lang="en-US" sz="1100" b="0" i="0" u="none" strike="noStrike">
                          <a:solidFill>
                            <a:srgbClr val="0F0F0F"/>
                          </a:solidFill>
                          <a:latin typeface="Arial"/>
                        </a:rPr>
                        <a:t>1 dimension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F0F0F"/>
                          </a:solidFill>
                          <a:latin typeface="Arial"/>
                        </a:rPr>
                        <a:t>15 measures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98981">
                <a:tc>
                  <a:txBody>
                    <a:bodyPr/>
                    <a:lstStyle/>
                    <a:p>
                      <a:pPr algn="l" fontAlgn="t"/>
                      <a:r>
                        <a:rPr lang="en-US" sz="1100" b="0" i="0" u="none" strike="noStrike">
                          <a:solidFill>
                            <a:srgbClr val="0F0F0F"/>
                          </a:solidFill>
                          <a:latin typeface="Arial"/>
                        </a:rPr>
                        <a:t>2 dimensions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F0F0F"/>
                          </a:solidFill>
                          <a:latin typeface="Arial"/>
                        </a:rPr>
                        <a:t>1 measure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8930">
                <a:tc>
                  <a:txBody>
                    <a:bodyPr/>
                    <a:lstStyle/>
                    <a:p>
                      <a:pPr algn="l" fontAlgn="t"/>
                      <a:r>
                        <a:rPr lang="en-US" sz="1100" b="0" i="0" u="none" strike="noStrike">
                          <a:solidFill>
                            <a:srgbClr val="0F0F0F"/>
                          </a:solidFill>
                          <a:latin typeface="Arial"/>
                        </a:rPr>
                        <a:t>1 measure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F0F0F"/>
                          </a:solidFill>
                          <a:latin typeface="Arial"/>
                        </a:rPr>
                        <a:t>2 dimensions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8930">
                <a:tc>
                  <a:txBody>
                    <a:bodyPr/>
                    <a:lstStyle/>
                    <a:p>
                      <a:pPr algn="l" fontAlgn="t"/>
                      <a:r>
                        <a:rPr lang="en-US" sz="1100" b="0" i="0" u="none" strike="noStrike" dirty="0">
                          <a:solidFill>
                            <a:srgbClr val="0F0F0F"/>
                          </a:solidFill>
                          <a:latin typeface="Arial"/>
                        </a:rPr>
                        <a:t>2 -15 measures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F0F0F"/>
                          </a:solidFill>
                          <a:latin typeface="Arial"/>
                        </a:rPr>
                        <a:t>1 dimension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 </a:t>
            </a:r>
            <a:r>
              <a:rPr lang="en-US" sz="1600" dirty="0" smtClean="0"/>
              <a:t>Maps</a:t>
            </a:r>
            <a:endParaRPr lang="en-US" sz="1600" b="1" dirty="0">
              <a:latin typeface="Calibri" pitchFamily="34" charset="0"/>
              <a:cs typeface="Calibri" pitchFamily="34" charset="0"/>
            </a:endParaRPr>
          </a:p>
        </p:txBody>
      </p:sp>
      <p:pic>
        <p:nvPicPr>
          <p:cNvPr id="11" name="Picture 5"/>
          <p:cNvPicPr>
            <a:picLocks noChangeAspect="1" noChangeArrowheads="1"/>
          </p:cNvPicPr>
          <p:nvPr/>
        </p:nvPicPr>
        <p:blipFill>
          <a:blip r:embed="rId2" cstate="print"/>
          <a:srcRect/>
          <a:stretch>
            <a:fillRect/>
          </a:stretch>
        </p:blipFill>
        <p:spPr bwMode="auto">
          <a:xfrm>
            <a:off x="4791075" y="3713982"/>
            <a:ext cx="1257300" cy="233305"/>
          </a:xfrm>
          <a:prstGeom prst="rect">
            <a:avLst/>
          </a:prstGeom>
          <a:noFill/>
          <a:ln w="9525">
            <a:noFill/>
            <a:miter lim="800000"/>
            <a:headEnd/>
            <a:tailEnd/>
          </a:ln>
        </p:spPr>
      </p:pic>
      <p:pic>
        <p:nvPicPr>
          <p:cNvPr id="12" name="Picture 5"/>
          <p:cNvPicPr>
            <a:picLocks noChangeAspect="1" noChangeArrowheads="1"/>
          </p:cNvPicPr>
          <p:nvPr/>
        </p:nvPicPr>
        <p:blipFill>
          <a:blip r:embed="rId2" cstate="print"/>
          <a:srcRect/>
          <a:stretch>
            <a:fillRect/>
          </a:stretch>
        </p:blipFill>
        <p:spPr bwMode="auto">
          <a:xfrm>
            <a:off x="3714750" y="3309553"/>
            <a:ext cx="1257300" cy="346564"/>
          </a:xfrm>
          <a:prstGeom prst="rect">
            <a:avLst/>
          </a:prstGeom>
          <a:noFill/>
          <a:ln w="9525">
            <a:noFill/>
            <a:miter lim="800000"/>
            <a:headEnd/>
            <a:tailEnd/>
          </a:ln>
        </p:spPr>
      </p:pic>
      <p:pic>
        <p:nvPicPr>
          <p:cNvPr id="13" name="Picture 5"/>
          <p:cNvPicPr>
            <a:picLocks noChangeAspect="1" noChangeArrowheads="1"/>
          </p:cNvPicPr>
          <p:nvPr/>
        </p:nvPicPr>
        <p:blipFill>
          <a:blip r:embed="rId2" cstate="print"/>
          <a:srcRect/>
          <a:stretch>
            <a:fillRect/>
          </a:stretch>
        </p:blipFill>
        <p:spPr bwMode="auto">
          <a:xfrm>
            <a:off x="8391525" y="3713982"/>
            <a:ext cx="1257300" cy="346564"/>
          </a:xfrm>
          <a:prstGeom prst="rect">
            <a:avLst/>
          </a:prstGeom>
          <a:noFill/>
          <a:ln w="9525">
            <a:noFill/>
            <a:miter lim="800000"/>
            <a:headEnd/>
            <a:tailEnd/>
          </a:ln>
        </p:spPr>
      </p:pic>
      <p:pic>
        <p:nvPicPr>
          <p:cNvPr id="14" name="Picture 5"/>
          <p:cNvPicPr>
            <a:picLocks noChangeAspect="1" noChangeArrowheads="1"/>
          </p:cNvPicPr>
          <p:nvPr/>
        </p:nvPicPr>
        <p:blipFill>
          <a:blip r:embed="rId2" cstate="print"/>
          <a:srcRect/>
          <a:stretch>
            <a:fillRect/>
          </a:stretch>
        </p:blipFill>
        <p:spPr bwMode="auto">
          <a:xfrm>
            <a:off x="390525" y="3309554"/>
            <a:ext cx="1257300" cy="404428"/>
          </a:xfrm>
          <a:prstGeom prst="rect">
            <a:avLst/>
          </a:prstGeom>
          <a:noFill/>
          <a:ln w="9525">
            <a:noFill/>
            <a:miter lim="800000"/>
            <a:headEnd/>
            <a:tailEnd/>
          </a:ln>
        </p:spPr>
      </p:pic>
      <p:sp>
        <p:nvSpPr>
          <p:cNvPr id="171009" name="Rectangle 1"/>
          <p:cNvSpPr>
            <a:spLocks noChangeArrowheads="1"/>
          </p:cNvSpPr>
          <p:nvPr/>
        </p:nvSpPr>
        <p:spPr bwMode="auto">
          <a:xfrm>
            <a:off x="390525" y="1521119"/>
            <a:ext cx="9258300" cy="1351624"/>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F0F0F"/>
                </a:solidFill>
                <a:effectLst/>
                <a:latin typeface="Open Sans"/>
                <a:cs typeface="Arial" pitchFamily="34" charset="0"/>
              </a:rPr>
              <a:t>Map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F0F0F"/>
                </a:solidFill>
                <a:effectLst/>
                <a:latin typeface="Open Sans"/>
                <a:cs typeface="Arial" pitchFamily="34" charset="0"/>
              </a:rPr>
              <a:t>Maps can be used for a wide variety of purposes. A common use in business intelligence is to plot sales data per region or per store.</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F0F0F"/>
                </a:solidFill>
                <a:effectLst/>
                <a:latin typeface="Open Sans"/>
                <a:cs typeface="Arial" pitchFamily="34" charset="0"/>
              </a:rPr>
              <a:t>You can create a map by using either a point layer (KML or Excel file) or an area layer (KML file).</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solidFill>
                <a:srgbClr val="0F0F0F"/>
              </a:solidFill>
              <a:latin typeface="Open Sans"/>
              <a:cs typeface="Arial" pitchFamily="34" charset="0"/>
            </a:endParaRPr>
          </a:p>
          <a:p>
            <a:pPr lvl="0" defTabSz="914400" eaLnBrk="0" fontAlgn="base" hangingPunct="0">
              <a:spcBef>
                <a:spcPct val="0"/>
              </a:spcBef>
              <a:spcAft>
                <a:spcPct val="0"/>
              </a:spcAft>
            </a:pPr>
            <a:r>
              <a:rPr lang="en-US" sz="1100" dirty="0" smtClean="0"/>
              <a:t>A point layer map is typically used to mark places of interest, such as airports or office locations, using longitude and latitude coordinates.</a:t>
            </a:r>
          </a:p>
          <a:p>
            <a:pPr lvl="0" defTabSz="914400" eaLnBrk="0" fontAlgn="base" hangingPunct="0">
              <a:spcBef>
                <a:spcPct val="0"/>
              </a:spcBef>
              <a:spcAft>
                <a:spcPct val="0"/>
              </a:spcAf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lvl="0" defTabSz="914400" eaLnBrk="0" fontAlgn="base" hangingPunct="0">
              <a:spcBef>
                <a:spcPct val="0"/>
              </a:spcBef>
              <a:spcAft>
                <a:spcPct val="0"/>
              </a:spcAft>
            </a:pPr>
            <a:r>
              <a:rPr lang="en-US" sz="1100" dirty="0" smtClean="0"/>
              <a:t>An area map can be used to display geographical areas, such as countries.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209550" y="2872743"/>
            <a:ext cx="8822587" cy="600164"/>
          </a:xfrm>
          <a:prstGeom prst="rect">
            <a:avLst/>
          </a:prstGeom>
        </p:spPr>
        <p:txBody>
          <a:bodyPr wrap="square">
            <a:spAutoFit/>
          </a:bodyPr>
          <a:lstStyle/>
          <a:p>
            <a:r>
              <a:rPr lang="en-US" sz="1100" b="1" dirty="0" smtClean="0">
                <a:solidFill>
                  <a:srgbClr val="0F0F0F"/>
                </a:solidFill>
                <a:latin typeface="Open Sans"/>
              </a:rPr>
              <a:t>Number of dimensions and measures</a:t>
            </a:r>
          </a:p>
          <a:p>
            <a:r>
              <a:rPr lang="en-US" sz="1100" dirty="0" smtClean="0">
                <a:solidFill>
                  <a:srgbClr val="0F0F0F"/>
                </a:solidFill>
                <a:latin typeface="Open Sans"/>
              </a:rPr>
              <a:t>You can only use a single dimension type: point or area. You can create an expression in the dimension. If you add a measure from the master items to the map, the measure is added in the expression box under </a:t>
            </a:r>
            <a:r>
              <a:rPr lang="en-US" sz="1100" b="1" dirty="0" smtClean="0">
                <a:solidFill>
                  <a:srgbClr val="0F0F0F"/>
                </a:solidFill>
                <a:latin typeface="Open Sans"/>
              </a:rPr>
              <a:t>Data</a:t>
            </a:r>
            <a:r>
              <a:rPr lang="en-US" sz="1100" dirty="0" smtClean="0">
                <a:solidFill>
                  <a:srgbClr val="0F0F0F"/>
                </a:solidFill>
                <a:latin typeface="Open Sans"/>
              </a:rPr>
              <a:t> &gt; </a:t>
            </a:r>
            <a:r>
              <a:rPr lang="en-US" sz="1100" b="1" dirty="0" smtClean="0">
                <a:solidFill>
                  <a:srgbClr val="0F0F0F"/>
                </a:solidFill>
                <a:latin typeface="Open Sans"/>
              </a:rPr>
              <a:t>Layers</a:t>
            </a:r>
            <a:r>
              <a:rPr lang="en-US" sz="1100" dirty="0" smtClean="0">
                <a:solidFill>
                  <a:srgbClr val="0F0F0F"/>
                </a:solidFill>
                <a:latin typeface="Open Sans"/>
              </a:rPr>
              <a:t> &gt; </a:t>
            </a:r>
            <a:r>
              <a:rPr lang="en-US" sz="1100" b="1" dirty="0" smtClean="0">
                <a:solidFill>
                  <a:srgbClr val="0F0F0F"/>
                </a:solidFill>
                <a:latin typeface="Open Sans"/>
              </a:rPr>
              <a:t>&lt;layer type&gt;</a:t>
            </a:r>
            <a:r>
              <a:rPr lang="en-US" sz="1100" dirty="0" smtClean="0">
                <a:solidFill>
                  <a:srgbClr val="0F0F0F"/>
                </a:solidFill>
                <a:latin typeface="Open Sans"/>
              </a:rPr>
              <a:t> in the properties panel.</a:t>
            </a:r>
            <a:endParaRPr lang="en-US" sz="1100" b="0" i="0" dirty="0">
              <a:solidFill>
                <a:srgbClr val="0F0F0F"/>
              </a:solidFill>
              <a:latin typeface="Open Sans"/>
            </a:endParaRPr>
          </a:p>
        </p:txBody>
      </p:sp>
      <p:pic>
        <p:nvPicPr>
          <p:cNvPr id="171010" name="Picture 2"/>
          <p:cNvPicPr>
            <a:picLocks noChangeAspect="1" noChangeArrowheads="1"/>
          </p:cNvPicPr>
          <p:nvPr/>
        </p:nvPicPr>
        <p:blipFill>
          <a:blip r:embed="rId3" cstate="print"/>
          <a:srcRect/>
          <a:stretch>
            <a:fillRect/>
          </a:stretch>
        </p:blipFill>
        <p:spPr bwMode="auto">
          <a:xfrm>
            <a:off x="209550" y="3947287"/>
            <a:ext cx="4060892" cy="2256657"/>
          </a:xfrm>
          <a:prstGeom prst="rect">
            <a:avLst/>
          </a:prstGeom>
          <a:noFill/>
          <a:ln w="9525">
            <a:noFill/>
            <a:miter lim="800000"/>
            <a:headEnd/>
            <a:tailEnd/>
          </a:ln>
        </p:spPr>
      </p:pic>
      <p:pic>
        <p:nvPicPr>
          <p:cNvPr id="171011" name="Picture 3"/>
          <p:cNvPicPr>
            <a:picLocks noChangeAspect="1" noChangeArrowheads="1"/>
          </p:cNvPicPr>
          <p:nvPr/>
        </p:nvPicPr>
        <p:blipFill>
          <a:blip r:embed="rId4" cstate="print"/>
          <a:srcRect/>
          <a:stretch>
            <a:fillRect/>
          </a:stretch>
        </p:blipFill>
        <p:spPr bwMode="auto">
          <a:xfrm>
            <a:off x="5226427" y="4060546"/>
            <a:ext cx="3805710" cy="2287091"/>
          </a:xfrm>
          <a:prstGeom prst="rect">
            <a:avLst/>
          </a:prstGeom>
          <a:noFill/>
          <a:ln w="9525">
            <a:noFill/>
            <a:miter lim="800000"/>
            <a:headEnd/>
            <a:tailEnd/>
          </a:ln>
        </p:spPr>
      </p:pic>
      <p:sp>
        <p:nvSpPr>
          <p:cNvPr id="16" name="Rectangle 15"/>
          <p:cNvSpPr/>
          <p:nvPr/>
        </p:nvSpPr>
        <p:spPr>
          <a:xfrm>
            <a:off x="5226427" y="3521621"/>
            <a:ext cx="1244251" cy="384721"/>
          </a:xfrm>
          <a:prstGeom prst="rect">
            <a:avLst/>
          </a:prstGeom>
        </p:spPr>
        <p:txBody>
          <a:bodyPr wrap="none">
            <a:spAutoFit/>
          </a:bodyPr>
          <a:lstStyle/>
          <a:p>
            <a:r>
              <a:rPr lang="en-US" dirty="0" smtClean="0"/>
              <a:t>Area Map</a:t>
            </a:r>
            <a:endParaRPr lang="en-US" dirty="0"/>
          </a:p>
        </p:txBody>
      </p:sp>
      <p:sp>
        <p:nvSpPr>
          <p:cNvPr id="17" name="Rectangle 16"/>
          <p:cNvSpPr/>
          <p:nvPr/>
        </p:nvSpPr>
        <p:spPr>
          <a:xfrm>
            <a:off x="209550" y="3521621"/>
            <a:ext cx="1963999" cy="384721"/>
          </a:xfrm>
          <a:prstGeom prst="rect">
            <a:avLst/>
          </a:prstGeom>
        </p:spPr>
        <p:txBody>
          <a:bodyPr wrap="none">
            <a:spAutoFit/>
          </a:bodyPr>
          <a:lstStyle/>
          <a:p>
            <a:r>
              <a:rPr lang="en-US" dirty="0" smtClean="0"/>
              <a:t>Point Layer Map</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9787</TotalTime>
  <Words>1036</Words>
  <Application>Microsoft Office PowerPoint</Application>
  <PresentationFormat>A4 Paper (210x297 mm)</PresentationFormat>
  <Paragraphs>133</Paragraphs>
  <Slides>14</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14</vt:i4>
      </vt:variant>
    </vt:vector>
  </HeadingPairs>
  <TitlesOfParts>
    <vt:vector size="20" baseType="lpstr">
      <vt:lpstr>CG PPT template_2013</vt:lpstr>
      <vt:lpstr>Closing slides</vt:lpstr>
      <vt:lpstr>Section break</vt:lpstr>
      <vt:lpstr>1_CG PPT template_2013</vt:lpstr>
      <vt:lpstr>Capgemini template</vt:lpstr>
      <vt:lpstr>think-cell Slide</vt:lpstr>
      <vt:lpstr>QlikSense Training </vt:lpstr>
      <vt:lpstr>Session 04</vt:lpstr>
      <vt:lpstr>Session Agenda</vt:lpstr>
      <vt:lpstr>Chart Types</vt:lpstr>
      <vt:lpstr>Bar Chart</vt:lpstr>
      <vt:lpstr>Combo chart</vt:lpstr>
      <vt:lpstr>Gauge chart</vt:lpstr>
      <vt:lpstr>Line Chart</vt:lpstr>
      <vt:lpstr> Maps</vt:lpstr>
      <vt:lpstr> Pie Chart</vt:lpstr>
      <vt:lpstr>Scatter Chart</vt:lpstr>
      <vt:lpstr>Tree map</vt:lpstr>
      <vt:lpstr>QlikView Training – Session 03</vt:lpstr>
      <vt:lpstr>Slide 14</vt:lpstr>
    </vt:vector>
  </TitlesOfParts>
  <Company>Capgemini India Private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Siddharth</cp:lastModifiedBy>
  <cp:revision>922</cp:revision>
  <dcterms:created xsi:type="dcterms:W3CDTF">2013-09-16T09:55:48Z</dcterms:created>
  <dcterms:modified xsi:type="dcterms:W3CDTF">2017-02-22T16:15:17Z</dcterms:modified>
</cp:coreProperties>
</file>