
<file path=[Content_Types].xml><?xml version="1.0" encoding="utf-8"?>
<Types xmlns="http://schemas.openxmlformats.org/package/2006/content-types">
  <Override PartName="/ppt/slideMasters/slideMaster3.xml" ContentType="application/vnd.openxmlformats-officedocument.presentationml.slideMaster+xml"/>
  <Override PartName="/ppt/tags/tag8.xml" ContentType="application/vnd.openxmlformats-officedocument.presentationml.tags+xml"/>
  <Override PartName="/ppt/theme/theme5.xml" ContentType="application/vnd.openxmlformats-officedocument.theme+xml"/>
  <Override PartName="/ppt/slides/slide4.xml" ContentType="application/vnd.openxmlformats-officedocument.presentationml.slide+xml"/>
  <Override PartName="/ppt/tags/tag4.xml" ContentType="application/vnd.openxmlformats-officedocument.presentationml.tags+xml"/>
  <Override PartName="/ppt/slideLayouts/slideLayout6.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Override PartName="/ppt/tags/tag78.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slideLayouts/slideLayout13.xml" ContentType="application/vnd.openxmlformats-officedocument.presentationml.slideLayout+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tags/tag34.xml" ContentType="application/vnd.openxmlformats-officedocument.presentationml.tags+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tags/tag70.xml" ContentType="application/vnd.openxmlformats-officedocument.presentationml.tags+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theme/theme6.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tags/tag7.xml" ContentType="application/vnd.openxmlformats-officedocument.presentationml.tags+xml"/>
  <Default Extension="bin" ContentType="application/vnd.openxmlformats-officedocument.oleObject"/>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tags/tag39.xml" ContentType="application/vnd.openxmlformats-officedocument.presentationml.tags+xml"/>
  <Override PartName="/ppt/tags/tag59.xml" ContentType="application/vnd.openxmlformats-officedocument.presentationml.tags+xml"/>
  <Override PartName="/ppt/slideLayouts/slideLayout16.xml" ContentType="application/vnd.openxmlformats-officedocument.presentationml.slideLayout+xml"/>
  <Override PartName="/ppt/tags/tag68.xml" ContentType="application/vnd.openxmlformats-officedocument.presentationml.tags+xml"/>
  <Override PartName="/ppt/tags/tag77.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57.xml" ContentType="application/vnd.openxmlformats-officedocument.presentationml.tags+xml"/>
  <Override PartName="/ppt/slideLayouts/slideLayout14.xml" ContentType="application/vnd.openxmlformats-officedocument.presentationml.slideLayout+xml"/>
  <Override PartName="/ppt/tags/tag66.xml" ContentType="application/vnd.openxmlformats-officedocument.presentationml.tags+xml"/>
  <Override PartName="/ppt/tags/tag75.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slideLayouts/slideLayout12.xml" ContentType="application/vnd.openxmlformats-officedocument.presentationml.slideLayout+xml"/>
  <Override PartName="/ppt/tags/tag46.xml" ContentType="application/vnd.openxmlformats-officedocument.presentationml.tags+xml"/>
  <Override PartName="/ppt/tags/tag55.xml" ContentType="application/vnd.openxmlformats-officedocument.presentationml.tags+xml"/>
  <Override PartName="/ppt/tags/tag64.xml" ContentType="application/vnd.openxmlformats-officedocument.presentationml.tags+xml"/>
  <Override PartName="/ppt/tags/tag73.xml" ContentType="application/vnd.openxmlformats-officedocument.presentationml.tags+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Default Extension="tiff" ContentType="image/tiff"/>
  <Default Extension="gif" ContentType="image/gif"/>
  <Override PartName="/ppt/tags/tag33.xml" ContentType="application/vnd.openxmlformats-officedocument.presentationml.tags+xml"/>
  <Override PartName="/ppt/slideLayouts/slideLayout10.xml" ContentType="application/vnd.openxmlformats-officedocument.presentationml.slideLayout+xml"/>
  <Override PartName="/ppt/tags/tag44.xml" ContentType="application/vnd.openxmlformats-officedocument.presentationml.tags+xml"/>
  <Override PartName="/ppt/tags/tag53.xml" ContentType="application/vnd.openxmlformats-officedocument.presentationml.tags+xml"/>
  <Override PartName="/ppt/tags/tag62.xml" ContentType="application/vnd.openxmlformats-officedocument.presentationml.tags+xml"/>
  <Override PartName="/ppt/tags/tag71.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theme/theme7.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tags/tag6.xml" ContentType="application/vnd.openxmlformats-officedocument.presentationml.tags+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tags/tag58.xml" ContentType="application/vnd.openxmlformats-officedocument.presentationml.tags+xml"/>
  <Override PartName="/ppt/slideLayouts/slideLayout15.xml" ContentType="application/vnd.openxmlformats-officedocument.presentationml.slideLayout+xml"/>
  <Override PartName="/ppt/tags/tag69.xml" ContentType="application/vnd.openxmlformats-officedocument.presentationml.tags+xml"/>
  <Default Extension="rels" ContentType="application/vnd.openxmlformats-package.relationships+xml"/>
  <Override PartName="/ppt/tags/tag29.xml" ContentType="application/vnd.openxmlformats-officedocument.presentationml.tags+xml"/>
  <Override PartName="/ppt/tags/tag47.xml" ContentType="application/vnd.openxmlformats-officedocument.presentationml.tags+xml"/>
  <Override PartName="/ppt/tags/tag76.xml" ContentType="application/vnd.openxmlformats-officedocument.presentationml.tags+xml"/>
  <Override PartName="/ppt/slides/slide12.xml" ContentType="application/vnd.openxmlformats-officedocument.presentationml.slide+xml"/>
  <Override PartName="/ppt/tags/tag18.xml" ContentType="application/vnd.openxmlformats-officedocument.presentationml.tags+xml"/>
  <Override PartName="/ppt/tags/tag36.xml" ContentType="application/vnd.openxmlformats-officedocument.presentationml.tags+xml"/>
  <Override PartName="/ppt/slideLayouts/slideLayout11.xml" ContentType="application/vnd.openxmlformats-officedocument.presentationml.slideLayout+xml"/>
  <Override PartName="/ppt/tags/tag54.xml" ContentType="application/vnd.openxmlformats-officedocument.presentationml.tags+xml"/>
  <Override PartName="/ppt/tags/tag65.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tags/tag10.xml" ContentType="application/vnd.openxmlformats-officedocument.presentationml.tags+xml"/>
  <Override PartName="/ppt/tags/tag21.xml" ContentType="application/vnd.openxmlformats-officedocument.presentationml.tags+xml"/>
  <Override PartName="/ppt/slideLayouts/slideLayout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 id="2147483966" r:id="rId4"/>
    <p:sldMasterId id="2147483972" r:id="rId5"/>
  </p:sldMasterIdLst>
  <p:notesMasterIdLst>
    <p:notesMasterId r:id="rId22"/>
  </p:notesMasterIdLst>
  <p:handoutMasterIdLst>
    <p:handoutMasterId r:id="rId23"/>
  </p:handoutMasterIdLst>
  <p:sldIdLst>
    <p:sldId id="437" r:id="rId6"/>
    <p:sldId id="357" r:id="rId7"/>
    <p:sldId id="380" r:id="rId8"/>
    <p:sldId id="433" r:id="rId9"/>
    <p:sldId id="435" r:id="rId10"/>
    <p:sldId id="444" r:id="rId11"/>
    <p:sldId id="436" r:id="rId12"/>
    <p:sldId id="439" r:id="rId13"/>
    <p:sldId id="445" r:id="rId14"/>
    <p:sldId id="446" r:id="rId15"/>
    <p:sldId id="447" r:id="rId16"/>
    <p:sldId id="448" r:id="rId17"/>
    <p:sldId id="449" r:id="rId18"/>
    <p:sldId id="450" r:id="rId19"/>
    <p:sldId id="425" r:id="rId20"/>
    <p:sldId id="373" r:id="rId21"/>
  </p:sldIdLst>
  <p:sldSz cx="9906000" cy="6858000" type="A4"/>
  <p:notesSz cx="6797675" cy="9874250"/>
  <p:custDataLst>
    <p:tags r:id="rId24"/>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A2BFAF"/>
    <a:srgbClr val="ACB7B2"/>
    <a:srgbClr val="AF1C63"/>
    <a:srgbClr val="6A9529"/>
    <a:srgbClr val="00A0D6"/>
    <a:srgbClr val="0085B3"/>
    <a:srgbClr val="005B7C"/>
    <a:srgbClr val="909090"/>
    <a:srgbClr val="FFC72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19" autoAdjust="0"/>
    <p:restoredTop sz="86943" autoAdjust="0"/>
  </p:normalViewPr>
  <p:slideViewPr>
    <p:cSldViewPr snapToGrid="0" snapToObjects="1">
      <p:cViewPr>
        <p:scale>
          <a:sx n="90" d="100"/>
          <a:sy n="90" d="100"/>
        </p:scale>
        <p:origin x="-1968" y="-678"/>
      </p:cViewPr>
      <p:guideLst>
        <p:guide orient="horz" pos="909"/>
        <p:guide pos="3120"/>
        <p:guide pos="2976"/>
        <p:guide pos="3264"/>
        <p:guide pos="194"/>
        <p:guide pos="604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48" d="100"/>
          <a:sy n="48" d="100"/>
        </p:scale>
        <p:origin x="-2940" y="-120"/>
      </p:cViewPr>
      <p:guideLst>
        <p:guide orient="horz" pos="3110"/>
        <p:guide pos="2141"/>
      </p:guideLst>
    </p:cSldViewPr>
  </p:notesViewPr>
  <p:gridSpacing cx="39327138" cy="3932713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gs" Target="tags/tag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2012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4/20/2017</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5.pn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4.emf"/><Relationship Id="rId5" Type="http://schemas.openxmlformats.org/officeDocument/2006/relationships/tags" Target="../tags/tag13.xml"/><Relationship Id="rId10" Type="http://schemas.openxmlformats.org/officeDocument/2006/relationships/oleObject" Target="../embeddings/oleObject2.bin"/><Relationship Id="rId4" Type="http://schemas.openxmlformats.org/officeDocument/2006/relationships/tags" Target="../tags/tag12.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9.xml"/><Relationship Id="rId7" Type="http://schemas.openxmlformats.org/officeDocument/2006/relationships/oleObject" Target="../embeddings/oleObject14.bin"/><Relationship Id="rId2" Type="http://schemas.openxmlformats.org/officeDocument/2006/relationships/tags" Target="../tags/tag58.xml"/><Relationship Id="rId1" Type="http://schemas.openxmlformats.org/officeDocument/2006/relationships/vmlDrawing" Target="../drawings/vmlDrawing14.vml"/><Relationship Id="rId6" Type="http://schemas.openxmlformats.org/officeDocument/2006/relationships/image" Target="../media/image6.jpeg"/><Relationship Id="rId5" Type="http://schemas.openxmlformats.org/officeDocument/2006/relationships/slideMaster" Target="../slideMasters/slideMaster4.xml"/><Relationship Id="rId4" Type="http://schemas.openxmlformats.org/officeDocument/2006/relationships/tags" Target="../tags/tag60.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vmlDrawing" Target="../drawings/vmlDrawing15.vml"/><Relationship Id="rId5" Type="http://schemas.openxmlformats.org/officeDocument/2006/relationships/oleObject" Target="../embeddings/oleObject15.bin"/><Relationship Id="rId4"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63.xml"/><Relationship Id="rId1" Type="http://schemas.openxmlformats.org/officeDocument/2006/relationships/vmlDrawing" Target="../drawings/vmlDrawing16.vml"/><Relationship Id="rId4" Type="http://schemas.openxmlformats.org/officeDocument/2006/relationships/oleObject" Target="../embeddings/oleObject16.bin"/></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4.xml"/><Relationship Id="rId1" Type="http://schemas.openxmlformats.org/officeDocument/2006/relationships/vmlDrawing" Target="../drawings/vmlDrawing17.vml"/></Relationships>
</file>

<file path=ppt/slideLayouts/_rels/slideLayout14.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73.xml"/><Relationship Id="rId7" Type="http://schemas.openxmlformats.org/officeDocument/2006/relationships/tags" Target="../tags/tag77.xml"/><Relationship Id="rId12" Type="http://schemas.openxmlformats.org/officeDocument/2006/relationships/image" Target="../media/image5.png"/><Relationship Id="rId2" Type="http://schemas.openxmlformats.org/officeDocument/2006/relationships/tags" Target="../tags/tag72.xml"/><Relationship Id="rId1" Type="http://schemas.openxmlformats.org/officeDocument/2006/relationships/vmlDrawing" Target="../drawings/vmlDrawing19.vml"/><Relationship Id="rId6" Type="http://schemas.openxmlformats.org/officeDocument/2006/relationships/tags" Target="../tags/tag76.xml"/><Relationship Id="rId11" Type="http://schemas.openxmlformats.org/officeDocument/2006/relationships/image" Target="../media/image4.emf"/><Relationship Id="rId5" Type="http://schemas.openxmlformats.org/officeDocument/2006/relationships/tags" Target="../tags/tag75.xml"/><Relationship Id="rId10" Type="http://schemas.openxmlformats.org/officeDocument/2006/relationships/oleObject" Target="../embeddings/oleObject19.bin"/><Relationship Id="rId4" Type="http://schemas.openxmlformats.org/officeDocument/2006/relationships/tags" Target="../tags/tag74.xml"/><Relationship Id="rId9" Type="http://schemas.openxmlformats.org/officeDocument/2006/relationships/image" Target="../media/image15.jpeg"/></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8.xml"/><Relationship Id="rId1" Type="http://schemas.openxmlformats.org/officeDocument/2006/relationships/vmlDrawing" Target="../drawings/vmlDrawing20.vml"/><Relationship Id="rId4" Type="http://schemas.openxmlformats.org/officeDocument/2006/relationships/oleObject" Target="../embeddings/oleObject20.bin"/></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oleObject" Target="../embeddings/oleObject3.bin"/><Relationship Id="rId2" Type="http://schemas.openxmlformats.org/officeDocument/2006/relationships/tags" Target="../tags/tag16.xml"/><Relationship Id="rId1" Type="http://schemas.openxmlformats.org/officeDocument/2006/relationships/vmlDrawing" Target="../drawings/vmlDrawing3.vml"/><Relationship Id="rId6" Type="http://schemas.openxmlformats.org/officeDocument/2006/relationships/image" Target="../media/image6.jpeg"/><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vmlDrawing" Target="../drawings/vmlDrawing6.v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33.xml"/><Relationship Id="rId7" Type="http://schemas.openxmlformats.org/officeDocument/2006/relationships/oleObject" Target="../embeddings/oleObject8.bin"/><Relationship Id="rId2" Type="http://schemas.openxmlformats.org/officeDocument/2006/relationships/tags" Target="../tags/tag32.xml"/><Relationship Id="rId1" Type="http://schemas.openxmlformats.org/officeDocument/2006/relationships/vmlDrawing" Target="../drawings/vmlDrawing8.vml"/><Relationship Id="rId6" Type="http://schemas.openxmlformats.org/officeDocument/2006/relationships/slideMaster" Target="../slideMasters/slideMaster2.xml"/><Relationship Id="rId5" Type="http://schemas.openxmlformats.org/officeDocument/2006/relationships/tags" Target="../tags/tag35.xml"/><Relationship Id="rId4" Type="http://schemas.openxmlformats.org/officeDocument/2006/relationships/tags" Target="../tags/tag34.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image" Target="../media/image14.jpeg"/><Relationship Id="rId4"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image" Target="../media/image5.png"/><Relationship Id="rId2" Type="http://schemas.openxmlformats.org/officeDocument/2006/relationships/tags" Target="../tags/tag38.xml"/><Relationship Id="rId1" Type="http://schemas.openxmlformats.org/officeDocument/2006/relationships/vmlDrawing" Target="../drawings/vmlDrawing11.vml"/><Relationship Id="rId6" Type="http://schemas.openxmlformats.org/officeDocument/2006/relationships/tags" Target="../tags/tag42.xml"/><Relationship Id="rId11" Type="http://schemas.openxmlformats.org/officeDocument/2006/relationships/image" Target="../media/image4.emf"/><Relationship Id="rId5" Type="http://schemas.openxmlformats.org/officeDocument/2006/relationships/tags" Target="../tags/tag41.xml"/><Relationship Id="rId10" Type="http://schemas.openxmlformats.org/officeDocument/2006/relationships/oleObject" Target="../embeddings/oleObject11.bin"/><Relationship Id="rId4" Type="http://schemas.openxmlformats.org/officeDocument/2006/relationships/tags" Target="../tags/tag40.xml"/><Relationship Id="rId9"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image" Target="../media/image5.png"/><Relationship Id="rId2" Type="http://schemas.openxmlformats.org/officeDocument/2006/relationships/tags" Target="../tags/tag52.xml"/><Relationship Id="rId1" Type="http://schemas.openxmlformats.org/officeDocument/2006/relationships/vmlDrawing" Target="../drawings/vmlDrawing13.vml"/><Relationship Id="rId6" Type="http://schemas.openxmlformats.org/officeDocument/2006/relationships/tags" Target="../tags/tag56.xml"/><Relationship Id="rId11" Type="http://schemas.openxmlformats.org/officeDocument/2006/relationships/image" Target="../media/image4.emf"/><Relationship Id="rId5" Type="http://schemas.openxmlformats.org/officeDocument/2006/relationships/tags" Target="../tags/tag55.xml"/><Relationship Id="rId10" Type="http://schemas.openxmlformats.org/officeDocument/2006/relationships/oleObject" Target="../embeddings/oleObject13.bin"/><Relationship Id="rId4" Type="http://schemas.openxmlformats.org/officeDocument/2006/relationships/tags" Target="../tags/tag54.xml"/><Relationship Id="rId9"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1026"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5"/>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lum bright="20000" contrast="-20000"/>
          </a:blip>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158722"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323487" y="1501977"/>
            <a:ext cx="6807651" cy="2950251"/>
          </a:xfrm>
        </p:spPr>
        <p:txBody>
          <a:bodyPr/>
          <a:lstStyle/>
          <a:p>
            <a:pPr lvl="0"/>
            <a:r>
              <a:rPr lang="en-US" noProof="0" dirty="0" smtClean="0"/>
              <a:t>Click to edit Master text style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59746"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65"/>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60770"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7061" cy="143985"/>
        </p:xfrm>
        <a:graphic>
          <a:graphicData uri="http://schemas.openxmlformats.org/presentationml/2006/ole">
            <p:oleObj spid="_x0000_s161794"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1" name="Picture 10" descr="shutterstock_69309946.jpg"/>
          <p:cNvPicPr>
            <a:picLocks noChangeAspect="1"/>
          </p:cNvPicPr>
          <p:nvPr userDrawn="1"/>
        </p:nvPicPr>
        <p:blipFill>
          <a:blip r:embed="rId9" cstate="print"/>
          <a:srcRect b="15828"/>
          <a:stretch>
            <a:fillRect/>
          </a:stretch>
        </p:blipFill>
        <p:spPr>
          <a:xfrm>
            <a:off x="-3048" y="1268761"/>
            <a:ext cx="9912096" cy="5564899"/>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163842"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5"/>
            </p:custDataLst>
          </p:nvPr>
        </p:nvSpPr>
        <p:spPr>
          <a:xfrm>
            <a:off x="0" y="3066757"/>
            <a:ext cx="9906000" cy="1451488"/>
          </a:xfrm>
          <a:solidFill>
            <a:schemeClr val="bg1">
              <a:alpha val="50000"/>
            </a:schemeClr>
          </a:solidFill>
        </p:spPr>
        <p:txBody>
          <a:bodyPr lIns="231412" tIns="33059" rIns="33059" bIns="33059"/>
          <a:lstStyle>
            <a:lvl1pPr algn="l">
              <a:lnSpc>
                <a:spcPct val="100000"/>
              </a:lnSpc>
              <a:defRPr sz="30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65866"/>
            <a:ext cx="9906000" cy="498504"/>
          </a:xfrm>
          <a:solidFill>
            <a:schemeClr val="bg1">
              <a:alpha val="50000"/>
            </a:schemeClr>
          </a:solidFill>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64866"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7462" y="0"/>
            <a:ext cx="9400794" cy="905256"/>
          </a:xfrm>
        </p:spPr>
        <p:txBody>
          <a:bodyPr lIns="0" tIns="0" rIns="0" anchor="b" anchorCtr="0">
            <a:noAutofit/>
          </a:bodyPr>
          <a:lstStyle>
            <a:lvl1pPr algn="l">
              <a:defRPr lang="en-US" sz="2200" b="1" dirty="0" smtClean="0">
                <a:solidFill>
                  <a:schemeClr val="accent1"/>
                </a:solidFill>
                <a:latin typeface="+mj-lt"/>
                <a:ea typeface="+mj-ea"/>
                <a:cs typeface="+mj-cs"/>
              </a:defRPr>
            </a:lvl1pPr>
          </a:lstStyle>
          <a:p>
            <a:pPr lvl="0" algn="l" rtl="0" eaLnBrk="0" fontAlgn="base" hangingPunct="0">
              <a:spcBef>
                <a:spcPct val="0"/>
              </a:spcBef>
              <a:spcAft>
                <a:spcPct val="0"/>
              </a:spcAft>
            </a:pPr>
            <a:r>
              <a:rPr lang="en-US" smtClean="0"/>
              <a:t>Click to edit Master title style</a:t>
            </a:r>
            <a:endParaRPr lang="en-US" dirty="0"/>
          </a:p>
        </p:txBody>
      </p:sp>
      <p:sp>
        <p:nvSpPr>
          <p:cNvPr id="3" name="Content Placeholder 2"/>
          <p:cNvSpPr>
            <a:spLocks noGrp="1"/>
          </p:cNvSpPr>
          <p:nvPr>
            <p:ph idx="1"/>
          </p:nvPr>
        </p:nvSpPr>
        <p:spPr>
          <a:xfrm>
            <a:off x="277368" y="1001000"/>
            <a:ext cx="9400794" cy="1384995"/>
          </a:xfrm>
        </p:spPr>
        <p:txBody>
          <a:bodyPr lIns="0" tIns="0" rIns="0" bIns="0">
            <a:spAutoFit/>
          </a:bodyPr>
          <a:lstStyle>
            <a:lvl1pPr marL="0" indent="0" algn="l" rtl="0" eaLnBrk="0" fontAlgn="base" hangingPunct="0">
              <a:spcBef>
                <a:spcPct val="0"/>
              </a:spcBef>
              <a:spcAft>
                <a:spcPts val="600"/>
              </a:spcAft>
              <a:buClr>
                <a:schemeClr val="accent2"/>
              </a:buClr>
              <a:defRPr lang="en-US" sz="1600" dirty="0" smtClean="0">
                <a:solidFill>
                  <a:schemeClr val="tx1"/>
                </a:solidFill>
                <a:latin typeface="+mn-lt"/>
                <a:ea typeface="+mn-ea"/>
                <a:cs typeface="+mn-cs"/>
              </a:defRPr>
            </a:lvl1pPr>
            <a:lvl2pPr marL="228600" indent="-228600" algn="l" rtl="0" eaLnBrk="0" fontAlgn="base" hangingPunct="0">
              <a:spcBef>
                <a:spcPct val="0"/>
              </a:spcBef>
              <a:spcAft>
                <a:spcPts val="600"/>
              </a:spcAft>
              <a:buClr>
                <a:schemeClr val="accent2"/>
              </a:buClr>
              <a:defRPr lang="en-US" sz="1600" b="0" dirty="0" smtClean="0">
                <a:solidFill>
                  <a:schemeClr val="tx1"/>
                </a:solidFill>
                <a:latin typeface="+mn-lt"/>
                <a:ea typeface="+mn-ea"/>
                <a:cs typeface="+mn-cs"/>
              </a:defRPr>
            </a:lvl2pPr>
            <a:lvl3pPr marL="457200" indent="-228600" algn="l" rtl="0" eaLnBrk="0" fontAlgn="base" hangingPunct="0">
              <a:spcBef>
                <a:spcPct val="0"/>
              </a:spcBef>
              <a:spcAft>
                <a:spcPts val="600"/>
              </a:spcAft>
              <a:buClr>
                <a:schemeClr val="accent2"/>
              </a:buClr>
              <a:defRPr lang="en-US" sz="1400" b="0" dirty="0" smtClean="0">
                <a:solidFill>
                  <a:schemeClr val="tx1"/>
                </a:solidFill>
                <a:latin typeface="+mn-lt"/>
                <a:ea typeface="+mn-ea"/>
                <a:cs typeface="+mn-cs"/>
              </a:defRPr>
            </a:lvl3pPr>
            <a:lvl4pPr marL="685800" indent="-228600" algn="l" rtl="0" eaLnBrk="0" fontAlgn="base" hangingPunct="0">
              <a:spcBef>
                <a:spcPct val="0"/>
              </a:spcBef>
              <a:spcAft>
                <a:spcPts val="600"/>
              </a:spcAft>
              <a:buClr>
                <a:schemeClr val="accent2"/>
              </a:buClr>
              <a:defRPr lang="en-US" sz="1200" b="0" dirty="0" smtClean="0">
                <a:solidFill>
                  <a:schemeClr val="tx1"/>
                </a:solidFill>
                <a:latin typeface="+mn-lt"/>
                <a:ea typeface="+mn-ea"/>
                <a:cs typeface="+mn-cs"/>
              </a:defRPr>
            </a:lvl4pPr>
            <a:lvl5pPr marL="914400" indent="-228600" algn="l" rtl="0" eaLnBrk="0" fontAlgn="base" hangingPunct="0">
              <a:spcBef>
                <a:spcPct val="0"/>
              </a:spcBef>
              <a:spcAft>
                <a:spcPts val="600"/>
              </a:spcAft>
              <a:buClr>
                <a:schemeClr val="accent2"/>
              </a:buClr>
              <a:defRPr lang="en-US" sz="1200" b="0" dirty="0" smtClean="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 name="Picture 4" descr="capgemini_rgb-[Converted]"/>
          <p:cNvPicPr>
            <a:picLocks noChangeAspect="1" noChangeArrowheads="1"/>
          </p:cNvPicPr>
          <p:nvPr userDrawn="1"/>
        </p:nvPicPr>
        <p:blipFill>
          <a:blip r:embed="rId2" cstate="print"/>
          <a:srcRect/>
          <a:stretch>
            <a:fillRect/>
          </a:stretch>
        </p:blipFill>
        <p:spPr bwMode="gray">
          <a:xfrm>
            <a:off x="295804" y="6451601"/>
            <a:ext cx="1396471" cy="301625"/>
          </a:xfrm>
          <a:prstGeom prst="rect">
            <a:avLst/>
          </a:prstGeom>
          <a:noFill/>
          <a:ln w="9525">
            <a:noFill/>
            <a:miter lim="800000"/>
            <a:headEnd/>
            <a:tailEnd/>
          </a:ln>
        </p:spPr>
      </p:pic>
      <p:sp>
        <p:nvSpPr>
          <p:cNvPr id="13" name="Line 7"/>
          <p:cNvSpPr>
            <a:spLocks noChangeShapeType="1"/>
          </p:cNvSpPr>
          <p:nvPr userDrawn="1"/>
        </p:nvSpPr>
        <p:spPr bwMode="gray">
          <a:xfrm>
            <a:off x="9415860" y="6500813"/>
            <a:ext cx="0" cy="239712"/>
          </a:xfrm>
          <a:prstGeom prst="line">
            <a:avLst/>
          </a:prstGeom>
          <a:noFill/>
          <a:ln w="9525">
            <a:solidFill>
              <a:srgbClr val="969696"/>
            </a:solidFill>
            <a:round/>
            <a:headEnd/>
            <a:tailEnd/>
          </a:ln>
          <a:effectLst/>
        </p:spPr>
        <p:txBody>
          <a:bodyPr wrap="none" anchor="ctr"/>
          <a:lstStyle/>
          <a:p>
            <a:endParaRPr lang="en-US" dirty="0">
              <a:solidFill>
                <a:srgbClr val="263147"/>
              </a:solidFill>
            </a:endParaRPr>
          </a:p>
        </p:txBody>
      </p:sp>
      <p:sp>
        <p:nvSpPr>
          <p:cNvPr id="14" name="Text Box 8"/>
          <p:cNvSpPr txBox="1">
            <a:spLocks noChangeArrowheads="1"/>
          </p:cNvSpPr>
          <p:nvPr userDrawn="1"/>
        </p:nvSpPr>
        <p:spPr bwMode="gray">
          <a:xfrm>
            <a:off x="9415861" y="6499225"/>
            <a:ext cx="490140" cy="242888"/>
          </a:xfrm>
          <a:prstGeom prst="rect">
            <a:avLst/>
          </a:prstGeom>
          <a:noFill/>
          <a:ln w="12700" algn="ctr">
            <a:noFill/>
            <a:miter lim="800000"/>
            <a:headEnd/>
            <a:tailEnd type="none" w="lg" len="lg"/>
          </a:ln>
          <a:effectLst/>
        </p:spPr>
        <p:txBody>
          <a:bodyPr anchor="ctr" anchorCtr="1"/>
          <a:lstStyle/>
          <a:p>
            <a:pPr algn="ctr" eaLnBrk="0" hangingPunct="0">
              <a:lnSpc>
                <a:spcPct val="85000"/>
              </a:lnSpc>
              <a:spcAft>
                <a:spcPct val="0"/>
              </a:spcAft>
            </a:pPr>
            <a:fld id="{5579F809-3EC2-4584-8049-7064FC9B973F}" type="slidenum">
              <a:rPr lang="en-US" sz="800">
                <a:solidFill>
                  <a:srgbClr val="969696"/>
                </a:solidFill>
                <a:latin typeface="Arial Narrow" pitchFamily="34" charset="0"/>
              </a:rPr>
              <a:pPr algn="ctr" eaLnBrk="0" hangingPunct="0">
                <a:lnSpc>
                  <a:spcPct val="85000"/>
                </a:lnSpc>
                <a:spcAft>
                  <a:spcPct val="0"/>
                </a:spcAft>
              </a:pPr>
              <a:t>‹#›</a:t>
            </a:fld>
            <a:endParaRPr lang="en-US" sz="800" dirty="0">
              <a:solidFill>
                <a:srgbClr val="969696"/>
              </a:solidFill>
              <a:latin typeface="Arial Narrow"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lum bright="20000" contrast="-20000"/>
          </a:blip>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120833"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6" name="Espace réservé du contenu 5"/>
          <p:cNvSpPr>
            <a:spLocks noGrp="1"/>
          </p:cNvSpPr>
          <p:nvPr>
            <p:ph sz="quarter" idx="10" hasCustomPrompt="1"/>
            <p:custDataLst>
              <p:tags r:id="rId4"/>
            </p:custDataLst>
          </p:nvPr>
        </p:nvSpPr>
        <p:spPr>
          <a:xfrm>
            <a:off x="323487" y="1501977"/>
            <a:ext cx="6807651" cy="2950251"/>
          </a:xfrm>
        </p:spPr>
        <p:txBody>
          <a:bodyPr/>
          <a:lstStyle/>
          <a:p>
            <a:pPr lvl="0"/>
            <a:r>
              <a:rPr lang="en-US" noProof="0" dirty="0" smtClean="0"/>
              <a:t>Click to edit Master text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8786"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65"/>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21857"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7061" cy="143985"/>
        </p:xfrm>
        <a:graphic>
          <a:graphicData uri="http://schemas.openxmlformats.org/presentationml/2006/ole">
            <p:oleObj spid="_x0000_s76801"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0" y="0"/>
          <a:ext cx="147061" cy="143985"/>
        </p:xfrm>
        <a:graphic>
          <a:graphicData uri="http://schemas.openxmlformats.org/presentationml/2006/ole">
            <p:oleObj spid="_x0000_s132097" name="think-cell Slide" r:id="rId7" imgW="360" imgH="360" progId="">
              <p:embed/>
            </p:oleObj>
          </a:graphicData>
        </a:graphic>
      </p:graphicFrame>
      <p:grpSp>
        <p:nvGrpSpPr>
          <p:cNvPr id="5" name="Group 351"/>
          <p:cNvGrpSpPr/>
          <p:nvPr userDrawn="1">
            <p:custDataLst>
              <p:tags r:id="rId2"/>
            </p:custDataLst>
          </p:nvPr>
        </p:nvGrpSpPr>
        <p:grpSpPr>
          <a:xfrm>
            <a:off x="5781928" y="3258545"/>
            <a:ext cx="3701555" cy="2118522"/>
            <a:chOff x="5511798" y="3584333"/>
            <a:chExt cx="4818106" cy="2816468"/>
          </a:xfrm>
        </p:grpSpPr>
        <p:grpSp>
          <p:nvGrpSpPr>
            <p:cNvPr id="6" name="Group 54"/>
            <p:cNvGrpSpPr/>
            <p:nvPr userDrawn="1">
              <p:custDataLst>
                <p:tags r:id="rId4"/>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21"/>
            <p:cNvGrpSpPr/>
            <p:nvPr userDrawn="1">
              <p:custDataLst>
                <p:tags r:id="rId5"/>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3"/>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125,000 people in 44 countries, Capgemini is one of the world's foremost providers of consulting, technology and outsourcing services. The Group reported 2012 global revenues of EUR 10.3 billion.</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000" baseline="30000" dirty="0" smtClean="0">
                <a:solidFill>
                  <a:schemeClr val="bg1"/>
                </a:solidFill>
                <a:latin typeface="Arial" pitchFamily="34" charset="0"/>
                <a:cs typeface="Arial" pitchFamily="34" charset="0"/>
              </a:rPr>
              <a:t>TM</a:t>
            </a:r>
            <a:r>
              <a:rPr lang="en-US" sz="1000" dirty="0" smtClean="0">
                <a:solidFill>
                  <a:schemeClr val="bg1"/>
                </a:solidFill>
                <a:latin typeface="Arial" pitchFamily="34" charset="0"/>
                <a:cs typeface="Arial" pitchFamily="34" charset="0"/>
              </a:rPr>
              <a:t>, and draws on Rightshore</a:t>
            </a:r>
            <a:r>
              <a:rPr lang="en-US" sz="1000"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8" cstate="print"/>
          <a:stretch>
            <a:fillRect/>
          </a:stretch>
        </p:blipFill>
        <p:spPr>
          <a:xfrm>
            <a:off x="867725" y="3468294"/>
            <a:ext cx="519572" cy="52250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5" cstate="print"/>
          <a:srcRect l="240" t="179" r="380" b="511"/>
          <a:stretch>
            <a:fillRect/>
          </a:stretch>
        </p:blipFill>
        <p:spPr>
          <a:xfrm>
            <a:off x="0" y="1050622"/>
            <a:ext cx="9906000" cy="5807378"/>
          </a:xfrm>
          <a:prstGeom prst="rect">
            <a:avLst/>
          </a:prstGeom>
        </p:spPr>
      </p:pic>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6977" name="think-cell Slide" r:id="rId6" imgW="360" imgH="360" progId="">
              <p:embed/>
            </p:oleObj>
          </a:graphicData>
        </a:graphic>
      </p:graphicFrame>
      <p:sp>
        <p:nvSpPr>
          <p:cNvPr id="4" name="Rectangle 7"/>
          <p:cNvSpPr/>
          <p:nvPr userDrawn="1">
            <p:custDataLst>
              <p:tags r:id="rId2"/>
            </p:custDataLst>
          </p:nvPr>
        </p:nvSpPr>
        <p:spPr bwMode="auto">
          <a:xfrm>
            <a:off x="-2053"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906000" cy="1143240"/>
          </a:xfrm>
          <a:prstGeom prst="rect">
            <a:avLst/>
          </a:prstGeom>
        </p:spPr>
        <p:txBody>
          <a:bodyPr lIns="330588" tIns="33059" rIns="33059" bIns="33059" anchor="ctr" anchorCtr="0"/>
          <a:lstStyle>
            <a:lvl1pPr algn="l">
              <a:defRPr sz="3600">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165890"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5"/>
            </p:custDataLst>
          </p:nvPr>
        </p:nvSpPr>
        <p:spPr>
          <a:xfrm>
            <a:off x="0" y="2256613"/>
            <a:ext cx="4540683" cy="2261632"/>
          </a:xfrm>
          <a:prstGeom prst="rect">
            <a:avLst/>
          </a:prstGeo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4541230" cy="947750"/>
          </a:xfrm>
          <a:prstGeom prst="rect">
            <a:avLst/>
          </a:prstGeo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157698"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5"/>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vmlDrawing" Target="../drawings/vmlDrawing1.vml"/><Relationship Id="rId12" Type="http://schemas.openxmlformats.org/officeDocument/2006/relationships/tags" Target="../tags/tag6.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tags" Target="../tags/tag9.xml"/><Relationship Id="rId10"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tags" Target="../tags/tag3.xml"/><Relationship Id="rId14" Type="http://schemas.openxmlformats.org/officeDocument/2006/relationships/tags" Target="../tags/tag8.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tags" Target="../tags/tag31.xml"/><Relationship Id="rId18" Type="http://schemas.openxmlformats.org/officeDocument/2006/relationships/image" Target="../media/image8.png"/><Relationship Id="rId26" Type="http://schemas.openxmlformats.org/officeDocument/2006/relationships/image" Target="../media/image12.gif"/><Relationship Id="rId3" Type="http://schemas.openxmlformats.org/officeDocument/2006/relationships/vmlDrawing" Target="../drawings/vmlDrawing7.vml"/><Relationship Id="rId21" Type="http://schemas.openxmlformats.org/officeDocument/2006/relationships/hyperlink" Target="http://www.twitter.com/capgemini" TargetMode="External"/><Relationship Id="rId7" Type="http://schemas.openxmlformats.org/officeDocument/2006/relationships/tags" Target="../tags/tag25.xml"/><Relationship Id="rId12" Type="http://schemas.openxmlformats.org/officeDocument/2006/relationships/tags" Target="../tags/tag30.xml"/><Relationship Id="rId17" Type="http://schemas.openxmlformats.org/officeDocument/2006/relationships/hyperlink" Target="http://www.facebook.com/Capgemini" TargetMode="External"/><Relationship Id="rId25" Type="http://schemas.openxmlformats.org/officeDocument/2006/relationships/hyperlink" Target="http://www.slideshare.net/capgemini" TargetMode="External"/><Relationship Id="rId2" Type="http://schemas.openxmlformats.org/officeDocument/2006/relationships/theme" Target="../theme/theme2.xml"/><Relationship Id="rId16" Type="http://schemas.openxmlformats.org/officeDocument/2006/relationships/image" Target="../media/image4.emf"/><Relationship Id="rId20"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tags" Target="../tags/tag24.xml"/><Relationship Id="rId11" Type="http://schemas.openxmlformats.org/officeDocument/2006/relationships/tags" Target="../tags/tag29.xml"/><Relationship Id="rId24" Type="http://schemas.openxmlformats.org/officeDocument/2006/relationships/image" Target="../media/image11.png"/><Relationship Id="rId5" Type="http://schemas.openxmlformats.org/officeDocument/2006/relationships/tags" Target="../tags/tag23.xml"/><Relationship Id="rId15" Type="http://schemas.openxmlformats.org/officeDocument/2006/relationships/image" Target="../media/image7.tiff"/><Relationship Id="rId23" Type="http://schemas.openxmlformats.org/officeDocument/2006/relationships/hyperlink" Target="http://www.youtube.com/capgemini" TargetMode="External"/><Relationship Id="rId10" Type="http://schemas.openxmlformats.org/officeDocument/2006/relationships/tags" Target="../tags/tag28.xml"/><Relationship Id="rId19" Type="http://schemas.openxmlformats.org/officeDocument/2006/relationships/hyperlink" Target="http://www.linkedin.com/company/capgemini" TargetMode="Externa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oleObject" Target="../embeddings/oleObject7.bin"/><Relationship Id="rId22" Type="http://schemas.openxmlformats.org/officeDocument/2006/relationships/image" Target="../media/image10.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oleObject" Target="../embeddings/oleObject9.bin"/><Relationship Id="rId4" Type="http://schemas.openxmlformats.org/officeDocument/2006/relationships/vmlDrawing" Target="../drawings/vmlDrawing9.vml"/></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tags" Target="../tags/tag49.xml"/><Relationship Id="rId3" Type="http://schemas.openxmlformats.org/officeDocument/2006/relationships/slideLayout" Target="../slideLayouts/slideLayout11.xml"/><Relationship Id="rId7" Type="http://schemas.openxmlformats.org/officeDocument/2006/relationships/vmlDrawing" Target="../drawings/vmlDrawing12.vml"/><Relationship Id="rId12" Type="http://schemas.openxmlformats.org/officeDocument/2006/relationships/tags" Target="../tags/tag48.xml"/><Relationship Id="rId17" Type="http://schemas.openxmlformats.org/officeDocument/2006/relationships/image" Target="../media/image2.png"/><Relationship Id="rId2" Type="http://schemas.openxmlformats.org/officeDocument/2006/relationships/slideLayout" Target="../slideLayouts/slideLayout10.xml"/><Relationship Id="rId16" Type="http://schemas.openxmlformats.org/officeDocument/2006/relationships/oleObject" Target="../embeddings/oleObject12.bin"/><Relationship Id="rId1" Type="http://schemas.openxmlformats.org/officeDocument/2006/relationships/slideLayout" Target="../slideLayouts/slideLayout9.xml"/><Relationship Id="rId6" Type="http://schemas.openxmlformats.org/officeDocument/2006/relationships/theme" Target="../theme/theme4.xml"/><Relationship Id="rId11" Type="http://schemas.openxmlformats.org/officeDocument/2006/relationships/tags" Target="../tags/tag47.xml"/><Relationship Id="rId5" Type="http://schemas.openxmlformats.org/officeDocument/2006/relationships/slideLayout" Target="../slideLayouts/slideLayout13.xml"/><Relationship Id="rId15" Type="http://schemas.openxmlformats.org/officeDocument/2006/relationships/tags" Target="../tags/tag51.xml"/><Relationship Id="rId10" Type="http://schemas.openxmlformats.org/officeDocument/2006/relationships/tags" Target="../tags/tag46.xml"/><Relationship Id="rId4" Type="http://schemas.openxmlformats.org/officeDocument/2006/relationships/slideLayout" Target="../slideLayouts/slideLayout12.xml"/><Relationship Id="rId9" Type="http://schemas.openxmlformats.org/officeDocument/2006/relationships/tags" Target="../tags/tag45.xml"/><Relationship Id="rId14" Type="http://schemas.openxmlformats.org/officeDocument/2006/relationships/tags" Target="../tags/tag50.xml"/></Relationships>
</file>

<file path=ppt/slideMasters/_rels/slideMaster5.xml.rels><?xml version="1.0" encoding="UTF-8" standalone="yes"?>
<Relationships xmlns="http://schemas.openxmlformats.org/package/2006/relationships"><Relationship Id="rId8" Type="http://schemas.openxmlformats.org/officeDocument/2006/relationships/tags" Target="../tags/tag66.xml"/><Relationship Id="rId13" Type="http://schemas.openxmlformats.org/officeDocument/2006/relationships/tags" Target="../tags/tag71.xml"/><Relationship Id="rId3" Type="http://schemas.openxmlformats.org/officeDocument/2006/relationships/slideLayout" Target="../slideLayouts/slideLayout16.xml"/><Relationship Id="rId7" Type="http://schemas.openxmlformats.org/officeDocument/2006/relationships/tags" Target="../tags/tag65.xml"/><Relationship Id="rId12" Type="http://schemas.openxmlformats.org/officeDocument/2006/relationships/tags" Target="../tags/tag7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ags" Target="../tags/tag64.xml"/><Relationship Id="rId11" Type="http://schemas.openxmlformats.org/officeDocument/2006/relationships/tags" Target="../tags/tag69.xml"/><Relationship Id="rId5" Type="http://schemas.openxmlformats.org/officeDocument/2006/relationships/vmlDrawing" Target="../drawings/vmlDrawing18.vml"/><Relationship Id="rId15" Type="http://schemas.openxmlformats.org/officeDocument/2006/relationships/image" Target="../media/image2.png"/><Relationship Id="rId10" Type="http://schemas.openxmlformats.org/officeDocument/2006/relationships/tags" Target="../tags/tag68.xml"/><Relationship Id="rId4" Type="http://schemas.openxmlformats.org/officeDocument/2006/relationships/theme" Target="../theme/theme5.xml"/><Relationship Id="rId9" Type="http://schemas.openxmlformats.org/officeDocument/2006/relationships/tags" Target="../tags/tag67.xml"/><Relationship Id="rId14" Type="http://schemas.openxmlformats.org/officeDocument/2006/relationships/oleObject" Target="../embeddings/oleObject18.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049" name="think-cell Slide" r:id="rId16" imgW="360" imgH="360" progId="">
              <p:embed/>
            </p:oleObj>
          </a:graphicData>
        </a:graphic>
      </p:graphicFrame>
      <p:sp>
        <p:nvSpPr>
          <p:cNvPr id="2" name="Title Placeholder 1"/>
          <p:cNvSpPr>
            <a:spLocks noGrp="1"/>
          </p:cNvSpPr>
          <p:nvPr>
            <p:ph type="title"/>
            <p:custDataLst>
              <p:tags r:id="rId8"/>
            </p:custDataLst>
          </p:nvPr>
        </p:nvSpPr>
        <p:spPr>
          <a:xfrm>
            <a:off x="1" y="0"/>
            <a:ext cx="9905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9"/>
            </p:custDataLst>
          </p:nvPr>
        </p:nvSpPr>
        <p:spPr>
          <a:xfrm>
            <a:off x="323392" y="1501977"/>
            <a:ext cx="9582608" cy="4636540"/>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0"/>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1"/>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2"/>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j-lt"/>
                <a:cs typeface="Helvetica Light"/>
              </a:rPr>
              <a:t>Copyright © Capgemini 2013. All Rights Reserved</a:t>
            </a:r>
          </a:p>
        </p:txBody>
      </p:sp>
      <p:sp>
        <p:nvSpPr>
          <p:cNvPr id="13" name="Rectangle 12"/>
          <p:cNvSpPr/>
          <p:nvPr>
            <p:custDataLst>
              <p:tags r:id="rId13"/>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chemeClr val="tx2"/>
                </a:solidFill>
                <a:latin typeface="+mj-lt"/>
              </a:rPr>
              <a:t>Business Information Management (BIM) | September 2013</a:t>
            </a:r>
            <a:endParaRPr lang="en-US" sz="700" dirty="0">
              <a:solidFill>
                <a:schemeClr val="tx2"/>
              </a:solidFill>
              <a:latin typeface="+mj-lt"/>
            </a:endParaRPr>
          </a:p>
        </p:txBody>
      </p:sp>
      <p:pic>
        <p:nvPicPr>
          <p:cNvPr id="14" name="Picture 103" descr="C:\Users\UserSim\Desktop\Capgemini\Capgemini_logo_cmyk.png"/>
          <p:cNvPicPr>
            <a:picLocks noChangeAspect="1" noChangeArrowheads="1"/>
          </p:cNvPicPr>
          <p:nvPr>
            <p:custDataLst>
              <p:tags r:id="rId14"/>
            </p:custDataLst>
          </p:nvPr>
        </p:nvPicPr>
        <p:blipFill>
          <a:blip r:embed="rId17"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15"/>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28" r:id="rId1"/>
    <p:sldLayoutId id="2147483958" r:id="rId2"/>
    <p:sldLayoutId id="2147483965" r:id="rId3"/>
    <p:sldLayoutId id="2147483964" r:id="rId4"/>
    <p:sldLayoutId id="2147483934" r:id="rId5"/>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800" b="0" kern="1200">
          <a:solidFill>
            <a:schemeClr val="tx1"/>
          </a:solidFill>
          <a:latin typeface="+mj-lt"/>
          <a:ea typeface="+mj-ea"/>
          <a:cs typeface="+mj-cs"/>
        </a:defRPr>
      </a:lvl1pPr>
    </p:titleStyle>
    <p:bodyStyle>
      <a:lvl1pPr marL="166189" indent="-166189" algn="l" defTabSz="914342" rtl="0" eaLnBrk="1" latinLnBrk="0" hangingPunct="1">
        <a:spcBef>
          <a:spcPts val="0"/>
        </a:spcBef>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spcBef>
          <a:spcPts val="0"/>
        </a:spcBef>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spcBef>
          <a:spcPts val="0"/>
        </a:spcBef>
        <a:buClr>
          <a:schemeClr val="accent2"/>
        </a:buClr>
        <a:buFont typeface="Arial" pitchFamily="34" charset="0"/>
        <a:buChar char="•"/>
        <a:defRPr sz="1700" kern="1200">
          <a:solidFill>
            <a:schemeClr val="tx2">
              <a:lumMod val="50000"/>
            </a:schemeClr>
          </a:solidFill>
          <a:latin typeface="+mn-lt"/>
          <a:ea typeface="+mn-ea"/>
          <a:cs typeface="+mn-cs"/>
        </a:defRPr>
      </a:lvl3pPr>
      <a:lvl4pPr marL="711200" indent="-165100" algn="l" defTabSz="914342" rtl="0" eaLnBrk="1" latinLnBrk="0" hangingPunct="1">
        <a:spcBef>
          <a:spcPts val="0"/>
        </a:spcBef>
        <a:buClr>
          <a:schemeClr val="bg2"/>
        </a:buClr>
        <a:buFont typeface="Arial" pitchFamily="34" charset="0"/>
        <a:buChar char="–"/>
        <a:defRPr sz="15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58750" cy="158750"/>
        </p:xfrm>
        <a:graphic>
          <a:graphicData uri="http://schemas.openxmlformats.org/presentationml/2006/ole">
            <p:oleObj spid="_x0000_s133121" name="think-cell Slide" r:id="rId14" imgW="360" imgH="360" progId="">
              <p:embed/>
            </p:oleObj>
          </a:graphicData>
        </a:graphic>
      </p:graphicFrame>
      <p:sp>
        <p:nvSpPr>
          <p:cNvPr id="357" name="Rectangle 7"/>
          <p:cNvSpPr/>
          <p:nvPr>
            <p:custDataLst>
              <p:tags r:id="rId4"/>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8" name="Image 10" descr="Capgemini_logo_lr.tif"/>
          <p:cNvPicPr>
            <a:picLocks noChangeAspect="1"/>
          </p:cNvPicPr>
          <p:nvPr>
            <p:custDataLst>
              <p:tags r:id="rId5"/>
            </p:custDataLst>
          </p:nvPr>
        </p:nvPicPr>
        <p:blipFill>
          <a:blip r:embed="rId15" cstate="email"/>
          <a:stretch>
            <a:fillRect/>
          </a:stretch>
        </p:blipFill>
        <p:spPr>
          <a:xfrm>
            <a:off x="690569" y="930776"/>
            <a:ext cx="3154765" cy="776000"/>
          </a:xfrm>
          <a:prstGeom prst="rect">
            <a:avLst/>
          </a:prstGeom>
        </p:spPr>
      </p:pic>
      <p:pic>
        <p:nvPicPr>
          <p:cNvPr id="9" name="Picture 104" descr="C:\Users\UserSim\Desktop\Capgemini\moto.emf"/>
          <p:cNvPicPr>
            <a:picLocks noChangeAspect="1" noChangeArrowheads="1"/>
          </p:cNvPicPr>
          <p:nvPr>
            <p:custDataLst>
              <p:tags r:id="rId6"/>
            </p:custDataLst>
          </p:nvPr>
        </p:nvPicPr>
        <p:blipFill>
          <a:blip r:embed="rId16" cstate="email"/>
          <a:srcRect/>
          <a:stretch>
            <a:fillRect/>
          </a:stretch>
        </p:blipFill>
        <p:spPr bwMode="auto">
          <a:xfrm>
            <a:off x="5491631" y="1173628"/>
            <a:ext cx="3645293" cy="290298"/>
          </a:xfrm>
          <a:prstGeom prst="rect">
            <a:avLst/>
          </a:prstGeom>
          <a:noFill/>
        </p:spPr>
      </p:pic>
      <p:sp>
        <p:nvSpPr>
          <p:cNvPr id="13" name="Rectangle 12"/>
          <p:cNvSpPr/>
          <p:nvPr>
            <p:custDataLst>
              <p:tags r:id="rId7"/>
            </p:custDataLst>
          </p:nvPr>
        </p:nvSpPr>
        <p:spPr>
          <a:xfrm>
            <a:off x="5523917" y="6379668"/>
            <a:ext cx="4382083"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p>
          <a:p>
            <a:pPr algn="r"/>
            <a:r>
              <a:rPr lang="en-US" sz="700" dirty="0" smtClean="0">
                <a:solidFill>
                  <a:schemeClr val="bg1"/>
                </a:solidFill>
                <a:latin typeface="Arial"/>
                <a:cs typeface="Arial"/>
              </a:rPr>
              <a:t>© 2013 </a:t>
            </a:r>
            <a:r>
              <a:rPr lang="en-US" sz="700" dirty="0">
                <a:solidFill>
                  <a:schemeClr val="bg1"/>
                </a:solidFill>
                <a:latin typeface="Arial"/>
                <a:cs typeface="Arial"/>
              </a:rPr>
              <a:t>Capgemini. All rights </a:t>
            </a:r>
            <a:r>
              <a:rPr lang="en-US" sz="700" dirty="0" smtClean="0">
                <a:solidFill>
                  <a:schemeClr val="bg1"/>
                </a:solidFill>
                <a:latin typeface="Arial"/>
                <a:cs typeface="Arial"/>
              </a:rPr>
              <a:t>reserved.</a:t>
            </a:r>
            <a:endParaRPr lang="en-US" sz="700" dirty="0">
              <a:solidFill>
                <a:schemeClr val="bg1"/>
              </a:solidFill>
              <a:latin typeface="Arial"/>
              <a:cs typeface="Arial"/>
            </a:endParaRPr>
          </a:p>
        </p:txBody>
      </p:sp>
      <p:sp>
        <p:nvSpPr>
          <p:cNvPr id="15" name="Rectangle 14"/>
          <p:cNvSpPr/>
          <p:nvPr>
            <p:custDataLst>
              <p:tags r:id="rId8"/>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7"/>
          </p:cNvPr>
          <p:cNvPicPr>
            <a:picLocks noChangeAspect="1" noChangeArrowheads="1"/>
          </p:cNvPicPr>
          <p:nvPr>
            <p:custDataLst>
              <p:tags r:id="rId9"/>
            </p:custDataLst>
          </p:nvPr>
        </p:nvPicPr>
        <p:blipFill>
          <a:blip r:embed="rId18" cstate="email"/>
          <a:srcRect/>
          <a:stretch>
            <a:fillRect/>
          </a:stretch>
        </p:blipFill>
        <p:spPr bwMode="auto">
          <a:xfrm>
            <a:off x="7939252" y="5932547"/>
            <a:ext cx="278223" cy="263770"/>
          </a:xfrm>
          <a:prstGeom prst="rect">
            <a:avLst/>
          </a:prstGeom>
          <a:noFill/>
        </p:spPr>
      </p:pic>
      <p:pic>
        <p:nvPicPr>
          <p:cNvPr id="17" name="Picture 4" descr="C:\Users\UserSim\Desktop\DS_icons\128x128 shadows\linkedin.png">
            <a:hlinkClick r:id="rId19"/>
          </p:cNvPr>
          <p:cNvPicPr>
            <a:picLocks noChangeAspect="1" noChangeArrowheads="1"/>
          </p:cNvPicPr>
          <p:nvPr>
            <p:custDataLst>
              <p:tags r:id="rId10"/>
            </p:custDataLst>
          </p:nvPr>
        </p:nvPicPr>
        <p:blipFill>
          <a:blip r:embed="rId20" cstate="email"/>
          <a:srcRect/>
          <a:stretch>
            <a:fillRect/>
          </a:stretch>
        </p:blipFill>
        <p:spPr bwMode="auto">
          <a:xfrm>
            <a:off x="8274665" y="5932547"/>
            <a:ext cx="281313" cy="266700"/>
          </a:xfrm>
          <a:prstGeom prst="rect">
            <a:avLst/>
          </a:prstGeom>
          <a:noFill/>
        </p:spPr>
      </p:pic>
      <p:pic>
        <p:nvPicPr>
          <p:cNvPr id="18" name="Picture 5" descr="C:\Users\UserSim\Desktop\DS_icons\128x128 shadows\twitter.png">
            <a:hlinkClick r:id="rId21"/>
          </p:cNvPr>
          <p:cNvPicPr>
            <a:picLocks noChangeAspect="1" noChangeArrowheads="1"/>
          </p:cNvPicPr>
          <p:nvPr>
            <p:custDataLst>
              <p:tags r:id="rId11"/>
            </p:custDataLst>
          </p:nvPr>
        </p:nvPicPr>
        <p:blipFill>
          <a:blip r:embed="rId22" cstate="email"/>
          <a:srcRect/>
          <a:stretch>
            <a:fillRect/>
          </a:stretch>
        </p:blipFill>
        <p:spPr bwMode="auto">
          <a:xfrm>
            <a:off x="8903720" y="5932547"/>
            <a:ext cx="281313" cy="266700"/>
          </a:xfrm>
          <a:prstGeom prst="rect">
            <a:avLst/>
          </a:prstGeom>
          <a:noFill/>
        </p:spPr>
      </p:pic>
      <p:pic>
        <p:nvPicPr>
          <p:cNvPr id="19" name="Picture 6" descr="C:\Users\UserSim\Desktop\DS_icons\128x128 shadows\youtube.png">
            <a:hlinkClick r:id="rId23"/>
          </p:cNvPr>
          <p:cNvPicPr>
            <a:picLocks noChangeAspect="1" noChangeArrowheads="1"/>
          </p:cNvPicPr>
          <p:nvPr>
            <p:custDataLst>
              <p:tags r:id="rId12"/>
            </p:custDataLst>
          </p:nvPr>
        </p:nvPicPr>
        <p:blipFill>
          <a:blip r:embed="rId24" cstate="email"/>
          <a:srcRect/>
          <a:stretch>
            <a:fillRect/>
          </a:stretch>
        </p:blipFill>
        <p:spPr bwMode="auto">
          <a:xfrm>
            <a:off x="9242223" y="5932547"/>
            <a:ext cx="281313" cy="266700"/>
          </a:xfrm>
          <a:prstGeom prst="rect">
            <a:avLst/>
          </a:prstGeom>
          <a:noFill/>
        </p:spPr>
      </p:pic>
      <p:pic>
        <p:nvPicPr>
          <p:cNvPr id="20" name="Image 22" descr="Picto_Slideshare.gif">
            <a:hlinkClick r:id="rId25"/>
          </p:cNvPr>
          <p:cNvPicPr preferRelativeResize="0">
            <a:picLocks/>
          </p:cNvPicPr>
          <p:nvPr>
            <p:custDataLst>
              <p:tags r:id="rId13"/>
            </p:custDataLst>
          </p:nvPr>
        </p:nvPicPr>
        <p:blipFill>
          <a:blip r:embed="rId26"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40" r:id="rId1"/>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29025" name="think-cell Slide" r:id="rId5"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3957" r:id="rId1"/>
    <p:sldLayoutId id="2147483976" r:id="rId2"/>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156674" name="think-cell Slide" r:id="rId16" imgW="360" imgH="360" progId="">
              <p:embed/>
            </p:oleObj>
          </a:graphicData>
        </a:graphic>
      </p:graphicFrame>
      <p:sp>
        <p:nvSpPr>
          <p:cNvPr id="2" name="Title Placeholder 1"/>
          <p:cNvSpPr>
            <a:spLocks noGrp="1"/>
          </p:cNvSpPr>
          <p:nvPr>
            <p:ph type="title"/>
            <p:custDataLst>
              <p:tags r:id="rId8"/>
            </p:custDataLst>
          </p:nvPr>
        </p:nvSpPr>
        <p:spPr>
          <a:xfrm>
            <a:off x="1" y="0"/>
            <a:ext cx="9905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9"/>
            </p:custDataLst>
          </p:nvPr>
        </p:nvSpPr>
        <p:spPr>
          <a:xfrm>
            <a:off x="323392" y="1501977"/>
            <a:ext cx="9582608" cy="4636540"/>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0"/>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1"/>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2"/>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2013. All Rights Reserved</a:t>
            </a:r>
          </a:p>
        </p:txBody>
      </p:sp>
      <p:sp>
        <p:nvSpPr>
          <p:cNvPr id="13" name="Rectangle 12"/>
          <p:cNvSpPr/>
          <p:nvPr>
            <p:custDataLst>
              <p:tags r:id="rId13"/>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rgbClr val="998C85"/>
                </a:solidFill>
              </a:rPr>
              <a:t>CG BIM Cognos CoE Deck | September 2013</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4"/>
            </p:custDataLst>
          </p:nvPr>
        </p:nvPicPr>
        <p:blipFill>
          <a:blip r:embed="rId17"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15"/>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800" b="0" kern="1200">
          <a:solidFill>
            <a:schemeClr val="tx1"/>
          </a:solidFill>
          <a:latin typeface="+mj-lt"/>
          <a:ea typeface="+mj-ea"/>
          <a:cs typeface="+mj-cs"/>
        </a:defRPr>
      </a:lvl1pPr>
    </p:titleStyle>
    <p:bodyStyle>
      <a:lvl1pPr marL="166189" indent="-166189" algn="l" defTabSz="914342" rtl="0" eaLnBrk="1" latinLnBrk="0" hangingPunct="1">
        <a:spcBef>
          <a:spcPts val="0"/>
        </a:spcBef>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spcBef>
          <a:spcPts val="0"/>
        </a:spcBef>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spcBef>
          <a:spcPts val="0"/>
        </a:spcBef>
        <a:buClr>
          <a:schemeClr val="accent2"/>
        </a:buClr>
        <a:buFont typeface="Arial" pitchFamily="34" charset="0"/>
        <a:buChar char="•"/>
        <a:defRPr sz="1700" kern="1200">
          <a:solidFill>
            <a:schemeClr val="tx2">
              <a:lumMod val="50000"/>
            </a:schemeClr>
          </a:solidFill>
          <a:latin typeface="+mn-lt"/>
          <a:ea typeface="+mn-ea"/>
          <a:cs typeface="+mn-cs"/>
        </a:defRPr>
      </a:lvl3pPr>
      <a:lvl4pPr marL="711200" indent="-165100" algn="l" defTabSz="914342" rtl="0" eaLnBrk="1" latinLnBrk="0" hangingPunct="1">
        <a:spcBef>
          <a:spcPts val="0"/>
        </a:spcBef>
        <a:buClr>
          <a:schemeClr val="bg2"/>
        </a:buClr>
        <a:buFont typeface="Arial" pitchFamily="34" charset="0"/>
        <a:buChar char="–"/>
        <a:defRPr sz="15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162818" name="think-cell Slide" r:id="rId14" imgW="360" imgH="360" progId="">
              <p:embed/>
            </p:oleObj>
          </a:graphicData>
        </a:graphic>
      </p:graphicFrame>
      <p:sp>
        <p:nvSpPr>
          <p:cNvPr id="2" name="Title Placeholder 1"/>
          <p:cNvSpPr>
            <a:spLocks noGrp="1"/>
          </p:cNvSpPr>
          <p:nvPr>
            <p:ph type="title"/>
            <p:custDataLst>
              <p:tags r:id="rId6"/>
            </p:custDataLst>
          </p:nvPr>
        </p:nvSpPr>
        <p:spPr>
          <a:xfrm>
            <a:off x="1" y="0"/>
            <a:ext cx="9905999" cy="1002135"/>
          </a:xfrm>
          <a:prstGeom prst="rect">
            <a:avLst/>
          </a:prstGeom>
        </p:spPr>
        <p:txBody>
          <a:bodyPr vert="horz" lIns="297529" tIns="33059" rIns="165294" bIns="33059" rtlCol="0" anchor="ctr">
            <a:noAutofit/>
          </a:bodyPr>
          <a:lstStyle/>
          <a:p>
            <a:r>
              <a:rPr lang="en-US" noProof="0" dirty="0" smtClean="0"/>
              <a:t>Click to edit Master title style</a:t>
            </a:r>
            <a:endParaRPr lang="en-US" noProof="0" dirty="0"/>
          </a:p>
        </p:txBody>
      </p:sp>
      <p:sp>
        <p:nvSpPr>
          <p:cNvPr id="3" name="Text Placeholder 2"/>
          <p:cNvSpPr>
            <a:spLocks noGrp="1"/>
          </p:cNvSpPr>
          <p:nvPr>
            <p:ph type="body" idx="1"/>
            <p:custDataLst>
              <p:tags r:id="rId7"/>
            </p:custDataLst>
          </p:nvPr>
        </p:nvSpPr>
        <p:spPr>
          <a:xfrm>
            <a:off x="323392" y="1501977"/>
            <a:ext cx="9582608" cy="4636540"/>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8"/>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9"/>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0"/>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2013. All Rights Reserved</a:t>
            </a:r>
          </a:p>
        </p:txBody>
      </p:sp>
      <p:sp>
        <p:nvSpPr>
          <p:cNvPr id="13" name="Rectangle 12"/>
          <p:cNvSpPr/>
          <p:nvPr>
            <p:custDataLst>
              <p:tags r:id="rId11"/>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rgbClr val="998C85"/>
                </a:solidFill>
              </a:rPr>
              <a:t>MicroStrategy Capabilities | January 2013</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2"/>
            </p:custDataLst>
          </p:nvPr>
        </p:nvPicPr>
        <p:blipFill>
          <a:blip r:embed="rId15"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13"/>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800" b="0" kern="1200">
          <a:solidFill>
            <a:schemeClr val="tx1"/>
          </a:solidFill>
          <a:latin typeface="+mj-lt"/>
          <a:ea typeface="+mj-ea"/>
          <a:cs typeface="+mj-cs"/>
        </a:defRPr>
      </a:lvl1pPr>
    </p:titleStyle>
    <p:bodyStyle>
      <a:lvl1pPr marL="166189" indent="-166189" algn="l" defTabSz="914342" rtl="0" eaLnBrk="1" latinLnBrk="0" hangingPunct="1">
        <a:spcBef>
          <a:spcPts val="0"/>
        </a:spcBef>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spcBef>
          <a:spcPts val="0"/>
        </a:spcBef>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spcBef>
          <a:spcPts val="0"/>
        </a:spcBef>
        <a:buClr>
          <a:schemeClr val="accent2"/>
        </a:buClr>
        <a:buFont typeface="Arial" pitchFamily="34" charset="0"/>
        <a:buChar char="•"/>
        <a:defRPr sz="1700" kern="1200">
          <a:solidFill>
            <a:schemeClr val="tx2">
              <a:lumMod val="50000"/>
            </a:schemeClr>
          </a:solidFill>
          <a:latin typeface="+mn-lt"/>
          <a:ea typeface="+mn-ea"/>
          <a:cs typeface="+mn-cs"/>
        </a:defRPr>
      </a:lvl3pPr>
      <a:lvl4pPr marL="711200" indent="-165100" algn="l" defTabSz="914342" rtl="0" eaLnBrk="1" latinLnBrk="0" hangingPunct="1">
        <a:spcBef>
          <a:spcPts val="0"/>
        </a:spcBef>
        <a:buClr>
          <a:schemeClr val="bg2"/>
        </a:buClr>
        <a:buFont typeface="Arial" pitchFamily="34" charset="0"/>
        <a:buChar char="–"/>
        <a:defRPr sz="15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 y="2290166"/>
            <a:ext cx="4419600" cy="1283614"/>
          </a:xfrm>
        </p:spPr>
        <p:txBody>
          <a:bodyPr/>
          <a:lstStyle/>
          <a:p>
            <a:r>
              <a:rPr lang="sv-SE" b="1" u="sng" dirty="0" smtClean="0">
                <a:latin typeface="Calibri" pitchFamily="34" charset="0"/>
                <a:cs typeface="Calibri" pitchFamily="34" charset="0"/>
              </a:rPr>
              <a:t>QlikSense Training</a:t>
            </a:r>
            <a:br>
              <a:rPr lang="sv-SE" b="1" u="sng" dirty="0" smtClean="0">
                <a:latin typeface="Calibri" pitchFamily="34" charset="0"/>
                <a:cs typeface="Calibri" pitchFamily="34" charset="0"/>
              </a:rPr>
            </a:br>
            <a:endParaRPr lang="en-US" dirty="0">
              <a:latin typeface="Calibri" pitchFamily="34" charset="0"/>
              <a:cs typeface="Calibri" pitchFamily="34" charset="0"/>
            </a:endParaRPr>
          </a:p>
        </p:txBody>
      </p:sp>
      <p:sp>
        <p:nvSpPr>
          <p:cNvPr id="4" name="Subtitle 3"/>
          <p:cNvSpPr>
            <a:spLocks noGrp="1"/>
          </p:cNvSpPr>
          <p:nvPr>
            <p:ph type="subTitle" idx="1"/>
          </p:nvPr>
        </p:nvSpPr>
        <p:spPr>
          <a:xfrm>
            <a:off x="1" y="2933700"/>
            <a:ext cx="3764279" cy="967740"/>
          </a:xfrm>
        </p:spPr>
        <p:txBody>
          <a:bodyPr/>
          <a:lstStyle/>
          <a:p>
            <a:r>
              <a:rPr lang="en-US" b="1" dirty="0" smtClean="0">
                <a:latin typeface="Calibri" pitchFamily="34" charset="0"/>
                <a:cs typeface="Calibri" pitchFamily="34" charset="0"/>
              </a:rPr>
              <a:t>I&amp;D India – QlikSense </a:t>
            </a:r>
            <a:r>
              <a:rPr lang="en-US" b="1" dirty="0" smtClean="0"/>
              <a:t>CoE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 y="0"/>
            <a:ext cx="9905999" cy="1002135"/>
          </a:xfrm>
        </p:spPr>
        <p:txBody>
          <a:bodyPr/>
          <a:lstStyle/>
          <a:p>
            <a:pPr marL="285750" indent="-285750" algn="r">
              <a:lnSpc>
                <a:spcPct val="150000"/>
              </a:lnSpc>
            </a:pPr>
            <a:r>
              <a:rPr lang="en-US" sz="3200" dirty="0" smtClean="0"/>
              <a:t>Incremental Loads</a:t>
            </a:r>
          </a:p>
        </p:txBody>
      </p:sp>
      <p:sp>
        <p:nvSpPr>
          <p:cNvPr id="11" name="TextBox 10"/>
          <p:cNvSpPr txBox="1"/>
          <p:nvPr/>
        </p:nvSpPr>
        <p:spPr>
          <a:xfrm>
            <a:off x="489097" y="1212112"/>
            <a:ext cx="8708066" cy="1169551"/>
          </a:xfrm>
          <a:prstGeom prst="rect">
            <a:avLst/>
          </a:prstGeom>
          <a:noFill/>
        </p:spPr>
        <p:txBody>
          <a:bodyPr wrap="square" rtlCol="0">
            <a:spAutoFit/>
          </a:bodyPr>
          <a:lstStyle/>
          <a:p>
            <a:r>
              <a:rPr lang="en-US" sz="1400" dirty="0" smtClean="0"/>
              <a:t>To perform this exercise, first </a:t>
            </a:r>
            <a:r>
              <a:rPr lang="en-US" sz="1400" dirty="0" smtClean="0"/>
              <a:t>create a QVD</a:t>
            </a:r>
            <a:r>
              <a:rPr lang="en-US" sz="1400" dirty="0" smtClean="0"/>
              <a:t> for data till 25-Aug-14. To identify new incremental records, we need to know the date till which, QVD is already updated. This can be identified by checking the maximum of </a:t>
            </a:r>
            <a:r>
              <a:rPr lang="en-US" sz="1400" dirty="0" err="1" smtClean="0"/>
              <a:t>Modified_date</a:t>
            </a:r>
            <a:r>
              <a:rPr lang="en-US" sz="1400" dirty="0" smtClean="0"/>
              <a:t> in available QVD file</a:t>
            </a:r>
            <a:r>
              <a:rPr lang="en-US" sz="1400" dirty="0" smtClean="0"/>
              <a:t>.</a:t>
            </a:r>
          </a:p>
          <a:p>
            <a:r>
              <a:rPr lang="en-US" sz="1400" dirty="0" smtClean="0"/>
              <a:t>In order to identify the last modified date of “</a:t>
            </a:r>
            <a:r>
              <a:rPr lang="en-US" sz="1400" b="1" dirty="0" smtClean="0"/>
              <a:t>Sales. </a:t>
            </a:r>
            <a:r>
              <a:rPr lang="en-US" sz="1400" b="1" dirty="0" err="1" smtClean="0"/>
              <a:t>qvd</a:t>
            </a:r>
            <a:r>
              <a:rPr lang="en-US" sz="1400" dirty="0" smtClean="0"/>
              <a:t>”, following code can help</a:t>
            </a:r>
            <a:r>
              <a:rPr lang="en-US" sz="1400" dirty="0" smtClean="0"/>
              <a:t>:</a:t>
            </a:r>
          </a:p>
          <a:p>
            <a:endParaRPr lang="en-US" sz="1400" dirty="0" smtClean="0"/>
          </a:p>
        </p:txBody>
      </p:sp>
      <p:pic>
        <p:nvPicPr>
          <p:cNvPr id="6" name="Picture 5" descr="Incremental_Load_Qlikview_3.png"/>
          <p:cNvPicPr>
            <a:picLocks noChangeAspect="1"/>
          </p:cNvPicPr>
          <p:nvPr/>
        </p:nvPicPr>
        <p:blipFill>
          <a:blip r:embed="rId2" cstate="print"/>
          <a:stretch>
            <a:fillRect/>
          </a:stretch>
        </p:blipFill>
        <p:spPr>
          <a:xfrm>
            <a:off x="2085975" y="2247900"/>
            <a:ext cx="5734050" cy="2362200"/>
          </a:xfrm>
          <a:prstGeom prst="rect">
            <a:avLst/>
          </a:prstGeom>
          <a:ln>
            <a:solidFill>
              <a:schemeClr val="tx1"/>
            </a:solidFill>
          </a:ln>
        </p:spPr>
      </p:pic>
      <p:sp>
        <p:nvSpPr>
          <p:cNvPr id="7" name="TextBox 6"/>
          <p:cNvSpPr txBox="1"/>
          <p:nvPr/>
        </p:nvSpPr>
        <p:spPr>
          <a:xfrm>
            <a:off x="489097" y="4784651"/>
            <a:ext cx="8708066" cy="1384995"/>
          </a:xfrm>
          <a:prstGeom prst="rect">
            <a:avLst/>
          </a:prstGeom>
          <a:noFill/>
        </p:spPr>
        <p:txBody>
          <a:bodyPr wrap="square" rtlCol="0">
            <a:spAutoFit/>
          </a:bodyPr>
          <a:lstStyle/>
          <a:p>
            <a:r>
              <a:rPr lang="en-US" sz="1400" dirty="0" smtClean="0"/>
              <a:t>Here, I have loaded the last updated QVD into the memory and then </a:t>
            </a:r>
            <a:r>
              <a:rPr lang="en-US" sz="1400" dirty="0" err="1" smtClean="0"/>
              <a:t>identifed</a:t>
            </a:r>
            <a:r>
              <a:rPr lang="en-US" sz="1400" dirty="0" smtClean="0"/>
              <a:t> the last modified date by storing maximum of “</a:t>
            </a:r>
            <a:r>
              <a:rPr lang="en-US" sz="1400" b="1" dirty="0" err="1" smtClean="0"/>
              <a:t>Modified_Date</a:t>
            </a:r>
            <a:r>
              <a:rPr lang="en-US" sz="1400" dirty="0" smtClean="0"/>
              <a:t>”. Next we store this date in a variable “</a:t>
            </a:r>
            <a:r>
              <a:rPr lang="en-US" sz="1400" b="1" dirty="0" err="1" smtClean="0"/>
              <a:t>Last_Updated_Date</a:t>
            </a:r>
            <a:r>
              <a:rPr lang="en-US" sz="1400" dirty="0" smtClean="0"/>
              <a:t>” and drop the table “</a:t>
            </a:r>
            <a:r>
              <a:rPr lang="en-US" sz="1400" b="1" dirty="0" smtClean="0"/>
              <a:t>Sales</a:t>
            </a:r>
            <a:r>
              <a:rPr lang="en-US" sz="1400" dirty="0" smtClean="0"/>
              <a:t>”. In above code, I have used </a:t>
            </a:r>
            <a:r>
              <a:rPr lang="en-US" sz="1400" b="1" dirty="0" smtClean="0"/>
              <a:t>Peek()</a:t>
            </a:r>
            <a:r>
              <a:rPr lang="en-US" sz="1400" dirty="0" smtClean="0"/>
              <a:t> function to store maximum of modified date. Here is it’s syntax</a:t>
            </a:r>
            <a:r>
              <a:rPr lang="en-US" sz="1400" dirty="0" smtClean="0"/>
              <a:t>:   </a:t>
            </a:r>
          </a:p>
          <a:p>
            <a:r>
              <a:rPr lang="en-US" sz="1400" b="1" dirty="0" smtClean="0"/>
              <a:t>	</a:t>
            </a:r>
            <a:r>
              <a:rPr lang="en-US" sz="1400" b="1" dirty="0" smtClean="0"/>
              <a:t>Peek</a:t>
            </a:r>
            <a:r>
              <a:rPr lang="en-US" sz="1400" b="1" dirty="0" smtClean="0"/>
              <a:t>( </a:t>
            </a:r>
            <a:r>
              <a:rPr lang="en-US" sz="1400" b="1" dirty="0" err="1" smtClean="0"/>
              <a:t>FieldName</a:t>
            </a:r>
            <a:r>
              <a:rPr lang="en-US" sz="1400" b="1" dirty="0" smtClean="0"/>
              <a:t>, Row Number, </a:t>
            </a:r>
            <a:r>
              <a:rPr lang="en-US" sz="1400" b="1" dirty="0" err="1" smtClean="0"/>
              <a:t>TableName</a:t>
            </a:r>
            <a:r>
              <a:rPr lang="en-US" sz="1400" b="1" dirty="0" smtClean="0"/>
              <a:t>)</a:t>
            </a:r>
            <a:endParaRPr lang="en-US" sz="1400" dirty="0" smtClean="0"/>
          </a:p>
          <a:p>
            <a:endParaRPr lang="en-US" sz="14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 y="0"/>
            <a:ext cx="9905999" cy="1002135"/>
          </a:xfrm>
        </p:spPr>
        <p:txBody>
          <a:bodyPr/>
          <a:lstStyle/>
          <a:p>
            <a:pPr marL="285750" indent="-285750" algn="r">
              <a:lnSpc>
                <a:spcPct val="150000"/>
              </a:lnSpc>
            </a:pPr>
            <a:r>
              <a:rPr lang="en-US" sz="3200" dirty="0" smtClean="0"/>
              <a:t>Incremental Loads</a:t>
            </a:r>
          </a:p>
        </p:txBody>
      </p:sp>
      <p:sp>
        <p:nvSpPr>
          <p:cNvPr id="11" name="TextBox 10"/>
          <p:cNvSpPr txBox="1"/>
          <p:nvPr/>
        </p:nvSpPr>
        <p:spPr>
          <a:xfrm>
            <a:off x="489097" y="1212112"/>
            <a:ext cx="8708066" cy="1600438"/>
          </a:xfrm>
          <a:prstGeom prst="rect">
            <a:avLst/>
          </a:prstGeom>
          <a:noFill/>
        </p:spPr>
        <p:txBody>
          <a:bodyPr wrap="square" rtlCol="0">
            <a:spAutoFit/>
          </a:bodyPr>
          <a:lstStyle/>
          <a:p>
            <a:r>
              <a:rPr lang="en-US" sz="1400" dirty="0" smtClean="0"/>
              <a:t>This function returns the contents of given field for a specified row from the internal table. </a:t>
            </a:r>
            <a:r>
              <a:rPr lang="en-US" sz="1400" dirty="0" err="1" smtClean="0"/>
              <a:t>FieldName</a:t>
            </a:r>
            <a:r>
              <a:rPr lang="en-US" sz="1400" dirty="0" smtClean="0"/>
              <a:t> and </a:t>
            </a:r>
            <a:r>
              <a:rPr lang="en-US" sz="1400" dirty="0" err="1" smtClean="0"/>
              <a:t>TableName</a:t>
            </a:r>
            <a:r>
              <a:rPr lang="en-US" sz="1400" dirty="0" smtClean="0"/>
              <a:t> must be given as a string and Row must be an integer. 0 denotes the first record, 1 the second and so on. Negative numbers indicate order from the end of the table. -1 denotes the last record</a:t>
            </a:r>
            <a:r>
              <a:rPr lang="en-US" sz="1400" dirty="0" smtClean="0"/>
              <a:t>.</a:t>
            </a:r>
          </a:p>
          <a:p>
            <a:endParaRPr lang="en-US" sz="1400" dirty="0" smtClean="0"/>
          </a:p>
          <a:p>
            <a:r>
              <a:rPr lang="en-US" sz="1400" dirty="0" smtClean="0"/>
              <a:t>Since we know the date after which the records will be considered as new records, we can Load incremental records of the data set (Where clause in Load statement) and merge them with available QVD (Look at the snapshot below).</a:t>
            </a:r>
            <a:endParaRPr lang="en-US" sz="1400" dirty="0" smtClean="0"/>
          </a:p>
        </p:txBody>
      </p:sp>
      <p:pic>
        <p:nvPicPr>
          <p:cNvPr id="8" name="Picture 7" descr="Incremental_Load_Qlikview_4.png"/>
          <p:cNvPicPr>
            <a:picLocks noChangeAspect="1"/>
          </p:cNvPicPr>
          <p:nvPr/>
        </p:nvPicPr>
        <p:blipFill>
          <a:blip r:embed="rId2" cstate="print"/>
          <a:stretch>
            <a:fillRect/>
          </a:stretch>
        </p:blipFill>
        <p:spPr>
          <a:xfrm>
            <a:off x="489097" y="2995153"/>
            <a:ext cx="3753294" cy="2379368"/>
          </a:xfrm>
          <a:prstGeom prst="rect">
            <a:avLst/>
          </a:prstGeom>
          <a:ln>
            <a:solidFill>
              <a:schemeClr val="tx1"/>
            </a:solidFill>
          </a:ln>
        </p:spPr>
      </p:pic>
      <p:pic>
        <p:nvPicPr>
          <p:cNvPr id="9" name="Picture 8" descr="Incremental_Load_Qlikview_5.png"/>
          <p:cNvPicPr>
            <a:picLocks noChangeAspect="1"/>
          </p:cNvPicPr>
          <p:nvPr/>
        </p:nvPicPr>
        <p:blipFill>
          <a:blip r:embed="rId3" cstate="print"/>
          <a:stretch>
            <a:fillRect/>
          </a:stretch>
        </p:blipFill>
        <p:spPr>
          <a:xfrm>
            <a:off x="5135526" y="2995153"/>
            <a:ext cx="4519502" cy="2379368"/>
          </a:xfrm>
          <a:prstGeom prst="rect">
            <a:avLst/>
          </a:prstGeom>
        </p:spPr>
      </p:pic>
      <p:sp>
        <p:nvSpPr>
          <p:cNvPr id="10" name="TextBox 9"/>
          <p:cNvSpPr txBox="1"/>
          <p:nvPr/>
        </p:nvSpPr>
        <p:spPr>
          <a:xfrm>
            <a:off x="489097" y="5725916"/>
            <a:ext cx="4849404" cy="307777"/>
          </a:xfrm>
          <a:prstGeom prst="rect">
            <a:avLst/>
          </a:prstGeom>
          <a:noFill/>
        </p:spPr>
        <p:txBody>
          <a:bodyPr wrap="none" rtlCol="0">
            <a:spAutoFit/>
          </a:bodyPr>
          <a:lstStyle/>
          <a:p>
            <a:r>
              <a:rPr lang="en-US" sz="1400" dirty="0" smtClean="0"/>
              <a:t>In this </a:t>
            </a:r>
            <a:r>
              <a:rPr lang="en-US" sz="1400" dirty="0" smtClean="0"/>
              <a:t>method we can not update value of existing records.</a:t>
            </a:r>
            <a:endParaRPr lang="en-US" sz="1400"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 y="0"/>
            <a:ext cx="9905999" cy="1002135"/>
          </a:xfrm>
        </p:spPr>
        <p:txBody>
          <a:bodyPr/>
          <a:lstStyle/>
          <a:p>
            <a:pPr marL="285750" indent="-285750" algn="r">
              <a:lnSpc>
                <a:spcPct val="150000"/>
              </a:lnSpc>
            </a:pPr>
            <a:r>
              <a:rPr lang="en-US" sz="3200" dirty="0" smtClean="0"/>
              <a:t>Incremental Loads</a:t>
            </a:r>
          </a:p>
        </p:txBody>
      </p:sp>
      <p:sp>
        <p:nvSpPr>
          <p:cNvPr id="11" name="TextBox 10"/>
          <p:cNvSpPr txBox="1"/>
          <p:nvPr/>
        </p:nvSpPr>
        <p:spPr>
          <a:xfrm>
            <a:off x="489097" y="1212112"/>
            <a:ext cx="8708066" cy="954107"/>
          </a:xfrm>
          <a:prstGeom prst="rect">
            <a:avLst/>
          </a:prstGeom>
          <a:noFill/>
        </p:spPr>
        <p:txBody>
          <a:bodyPr wrap="square" rtlCol="0">
            <a:spAutoFit/>
          </a:bodyPr>
          <a:lstStyle/>
          <a:p>
            <a:r>
              <a:rPr lang="en-US" sz="1400" b="1" dirty="0" smtClean="0"/>
              <a:t>2. Insert and Update method:</a:t>
            </a:r>
          </a:p>
          <a:p>
            <a:endParaRPr lang="en-US" sz="1400" b="1" dirty="0" smtClean="0"/>
          </a:p>
          <a:p>
            <a:r>
              <a:rPr lang="en-US" sz="1400" dirty="0" smtClean="0"/>
              <a:t>As seen in previous example, we are not able to perform check for duplicate records and update existing record. This is where, Insert and Update method comes to help:</a:t>
            </a:r>
            <a:r>
              <a:rPr lang="en-US" sz="1400" dirty="0" smtClean="0"/>
              <a:t> </a:t>
            </a:r>
            <a:endParaRPr lang="en-US" sz="1400" dirty="0" smtClean="0"/>
          </a:p>
        </p:txBody>
      </p:sp>
      <p:pic>
        <p:nvPicPr>
          <p:cNvPr id="6" name="Picture 5" descr="Incremental_Load_Qlikview_6.png"/>
          <p:cNvPicPr>
            <a:picLocks noChangeAspect="1"/>
          </p:cNvPicPr>
          <p:nvPr/>
        </p:nvPicPr>
        <p:blipFill>
          <a:blip r:embed="rId2" cstate="print"/>
          <a:stretch>
            <a:fillRect/>
          </a:stretch>
        </p:blipFill>
        <p:spPr>
          <a:xfrm>
            <a:off x="2085975" y="2166219"/>
            <a:ext cx="5734050" cy="2333625"/>
          </a:xfrm>
          <a:prstGeom prst="rect">
            <a:avLst/>
          </a:prstGeom>
        </p:spPr>
      </p:pic>
      <p:sp>
        <p:nvSpPr>
          <p:cNvPr id="7" name="TextBox 6"/>
          <p:cNvSpPr txBox="1"/>
          <p:nvPr/>
        </p:nvSpPr>
        <p:spPr>
          <a:xfrm>
            <a:off x="641497" y="4499844"/>
            <a:ext cx="8708066" cy="1815882"/>
          </a:xfrm>
          <a:prstGeom prst="rect">
            <a:avLst/>
          </a:prstGeom>
          <a:noFill/>
        </p:spPr>
        <p:txBody>
          <a:bodyPr wrap="square" rtlCol="0">
            <a:spAutoFit/>
          </a:bodyPr>
          <a:lstStyle/>
          <a:p>
            <a:r>
              <a:rPr lang="en-US" sz="1400" dirty="0" smtClean="0"/>
              <a:t>In the data set above (Right table), we have one record (ID = PRD1458) to add and another one (ID = PRD858) to update (value of sales from 131 to 140). Now, to update and check for duplicate records, we need a primary key in our data set</a:t>
            </a:r>
            <a:r>
              <a:rPr lang="en-US" sz="1400" dirty="0" smtClean="0"/>
              <a:t>.</a:t>
            </a:r>
          </a:p>
          <a:p>
            <a:endParaRPr lang="en-US" sz="1400" dirty="0" smtClean="0"/>
          </a:p>
          <a:p>
            <a:r>
              <a:rPr lang="en-US" sz="1400" dirty="0" smtClean="0"/>
              <a:t>Let’s assume that ID is the primary key and based on modification date and ID, we should be able to identify &amp; classify the new or modified records</a:t>
            </a:r>
            <a:r>
              <a:rPr lang="en-US" sz="1400" dirty="0" smtClean="0"/>
              <a:t>.</a:t>
            </a:r>
          </a:p>
          <a:p>
            <a:endParaRPr lang="en-US" sz="1400" dirty="0" smtClean="0"/>
          </a:p>
          <a:p>
            <a:endParaRPr lang="en-US" sz="14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 y="0"/>
            <a:ext cx="9905999" cy="1002135"/>
          </a:xfrm>
        </p:spPr>
        <p:txBody>
          <a:bodyPr/>
          <a:lstStyle/>
          <a:p>
            <a:pPr marL="285750" indent="-285750" algn="r">
              <a:lnSpc>
                <a:spcPct val="150000"/>
              </a:lnSpc>
            </a:pPr>
            <a:r>
              <a:rPr lang="en-US" sz="3200" dirty="0" smtClean="0"/>
              <a:t>Incremental Loads</a:t>
            </a:r>
          </a:p>
        </p:txBody>
      </p:sp>
      <p:sp>
        <p:nvSpPr>
          <p:cNvPr id="11" name="TextBox 10"/>
          <p:cNvSpPr txBox="1"/>
          <p:nvPr/>
        </p:nvSpPr>
        <p:spPr>
          <a:xfrm>
            <a:off x="489097" y="1212112"/>
            <a:ext cx="8708066" cy="738664"/>
          </a:xfrm>
          <a:prstGeom prst="rect">
            <a:avLst/>
          </a:prstGeom>
          <a:noFill/>
        </p:spPr>
        <p:txBody>
          <a:bodyPr wrap="square" rtlCol="0">
            <a:spAutoFit/>
          </a:bodyPr>
          <a:lstStyle/>
          <a:p>
            <a:r>
              <a:rPr lang="en-US" sz="1400" dirty="0" smtClean="0"/>
              <a:t>In order to execute this method, follow similar steps to identify the new records as we have done in INSERT only method and while concatenating incremental data with existing one, we apply the check for duplicated records or update the value of existing records.</a:t>
            </a:r>
            <a:endParaRPr lang="en-US" sz="1400" dirty="0" smtClean="0"/>
          </a:p>
        </p:txBody>
      </p:sp>
      <p:sp>
        <p:nvSpPr>
          <p:cNvPr id="7" name="TextBox 6"/>
          <p:cNvSpPr txBox="1"/>
          <p:nvPr/>
        </p:nvSpPr>
        <p:spPr>
          <a:xfrm>
            <a:off x="641497" y="4499844"/>
            <a:ext cx="8708066" cy="1384995"/>
          </a:xfrm>
          <a:prstGeom prst="rect">
            <a:avLst/>
          </a:prstGeom>
          <a:noFill/>
        </p:spPr>
        <p:txBody>
          <a:bodyPr wrap="square" rtlCol="0">
            <a:spAutoFit/>
          </a:bodyPr>
          <a:lstStyle/>
          <a:p>
            <a:r>
              <a:rPr lang="en-US" sz="1400" dirty="0" smtClean="0"/>
              <a:t>Here, we have loaded only those records where Primary Key(ID) is new and use of Exists() function stops the QVD from loading the outdated records since the UPDATED version is currently in memory so values of existing records gets updated automatically</a:t>
            </a:r>
            <a:r>
              <a:rPr lang="en-US" sz="1400" dirty="0" smtClean="0"/>
              <a:t>.</a:t>
            </a:r>
          </a:p>
          <a:p>
            <a:endParaRPr lang="en-US" sz="1400" dirty="0" smtClean="0"/>
          </a:p>
          <a:p>
            <a:r>
              <a:rPr lang="en-US" sz="1400" dirty="0" smtClean="0"/>
              <a:t>Now, we have all unique records available in QVD with an updated sales value for ID(PRD858).</a:t>
            </a:r>
            <a:endParaRPr lang="en-US" sz="1400" dirty="0" smtClean="0"/>
          </a:p>
          <a:p>
            <a:endParaRPr lang="en-US" sz="1400" dirty="0" smtClean="0"/>
          </a:p>
        </p:txBody>
      </p:sp>
      <p:pic>
        <p:nvPicPr>
          <p:cNvPr id="9" name="Picture 8" descr="Incremental_Load_Qlikview_7.png"/>
          <p:cNvPicPr>
            <a:picLocks noChangeAspect="1"/>
          </p:cNvPicPr>
          <p:nvPr/>
        </p:nvPicPr>
        <p:blipFill>
          <a:blip r:embed="rId2" cstate="print"/>
          <a:stretch>
            <a:fillRect/>
          </a:stretch>
        </p:blipFill>
        <p:spPr>
          <a:xfrm>
            <a:off x="641497" y="1950776"/>
            <a:ext cx="4100624" cy="2447925"/>
          </a:xfrm>
          <a:prstGeom prst="rect">
            <a:avLst/>
          </a:prstGeom>
        </p:spPr>
      </p:pic>
      <p:pic>
        <p:nvPicPr>
          <p:cNvPr id="10" name="Picture 9" descr="Incremental_Load_Qlikview_8.png"/>
          <p:cNvPicPr>
            <a:picLocks noChangeAspect="1"/>
          </p:cNvPicPr>
          <p:nvPr/>
        </p:nvPicPr>
        <p:blipFill>
          <a:blip r:embed="rId3" cstate="print"/>
          <a:stretch>
            <a:fillRect/>
          </a:stretch>
        </p:blipFill>
        <p:spPr>
          <a:xfrm>
            <a:off x="4965405" y="1950776"/>
            <a:ext cx="4384158" cy="244792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 y="0"/>
            <a:ext cx="9905999" cy="1002135"/>
          </a:xfrm>
        </p:spPr>
        <p:txBody>
          <a:bodyPr/>
          <a:lstStyle/>
          <a:p>
            <a:pPr marL="285750" indent="-285750" algn="r">
              <a:lnSpc>
                <a:spcPct val="150000"/>
              </a:lnSpc>
            </a:pPr>
            <a:r>
              <a:rPr lang="en-US" sz="3200" dirty="0" smtClean="0"/>
              <a:t>Incremental Loads</a:t>
            </a:r>
          </a:p>
        </p:txBody>
      </p:sp>
      <p:sp>
        <p:nvSpPr>
          <p:cNvPr id="11" name="TextBox 10"/>
          <p:cNvSpPr txBox="1"/>
          <p:nvPr/>
        </p:nvSpPr>
        <p:spPr>
          <a:xfrm>
            <a:off x="489097" y="1212112"/>
            <a:ext cx="8708066" cy="2246769"/>
          </a:xfrm>
          <a:prstGeom prst="rect">
            <a:avLst/>
          </a:prstGeom>
          <a:noFill/>
        </p:spPr>
        <p:txBody>
          <a:bodyPr wrap="square" rtlCol="0">
            <a:spAutoFit/>
          </a:bodyPr>
          <a:lstStyle/>
          <a:p>
            <a:r>
              <a:rPr lang="en-US" sz="1400" b="1" dirty="0" smtClean="0"/>
              <a:t>3. Insert, Update and Delete method :</a:t>
            </a:r>
          </a:p>
          <a:p>
            <a:endParaRPr lang="en-US" sz="1400" b="1" dirty="0" smtClean="0"/>
          </a:p>
          <a:p>
            <a:r>
              <a:rPr lang="en-US" sz="1400" dirty="0" smtClean="0"/>
              <a:t>The Script for this method is very similar to the INSERT &amp; UPDATE, however here we have an additional step needed to remove deleted records</a:t>
            </a:r>
            <a:r>
              <a:rPr lang="en-US" sz="1400" dirty="0" smtClean="0"/>
              <a:t>.</a:t>
            </a:r>
          </a:p>
          <a:p>
            <a:endParaRPr lang="en-US" sz="1400" b="1" dirty="0" smtClean="0"/>
          </a:p>
          <a:p>
            <a:r>
              <a:rPr lang="en-US" sz="1400" dirty="0" smtClean="0"/>
              <a:t>We will load primary keys of all records from current data set and apply an inner join with concatenated data set (</a:t>
            </a:r>
            <a:r>
              <a:rPr lang="en-US" sz="1400" dirty="0" err="1" smtClean="0"/>
              <a:t>Old+Incremental</a:t>
            </a:r>
            <a:r>
              <a:rPr lang="en-US" sz="1400" dirty="0" smtClean="0"/>
              <a:t>). Inner join will retain only common records and therefore delete unwanted records. Let’s assume that we want to delete a record of (ID PRD1058) in the previous example</a:t>
            </a:r>
            <a:r>
              <a:rPr lang="en-US" sz="1400" dirty="0" smtClean="0"/>
              <a:t>. </a:t>
            </a:r>
            <a:r>
              <a:rPr lang="en-US" sz="1400" dirty="0" smtClean="0"/>
              <a:t>Here, we have a data set with the addition of one record (ID PRD1458), modification of one record (ID </a:t>
            </a:r>
            <a:r>
              <a:rPr lang="en-US" sz="1400" dirty="0" smtClean="0"/>
              <a:t>PRD858</a:t>
            </a:r>
            <a:r>
              <a:rPr lang="en-US" sz="1400" dirty="0" smtClean="0"/>
              <a:t>) and deletion of one record (ID PRD1058).</a:t>
            </a:r>
            <a:endParaRPr lang="en-US" sz="1400" b="1" dirty="0" smtClean="0"/>
          </a:p>
        </p:txBody>
      </p:sp>
      <p:pic>
        <p:nvPicPr>
          <p:cNvPr id="9" name="Picture 8" descr="Incremental_Load_Qlikview_9.png"/>
          <p:cNvPicPr>
            <a:picLocks noChangeAspect="1"/>
          </p:cNvPicPr>
          <p:nvPr/>
        </p:nvPicPr>
        <p:blipFill>
          <a:blip r:embed="rId2" cstate="print"/>
          <a:stretch>
            <a:fillRect/>
          </a:stretch>
        </p:blipFill>
        <p:spPr>
          <a:xfrm>
            <a:off x="489097" y="3506471"/>
            <a:ext cx="3860173" cy="2585997"/>
          </a:xfrm>
          <a:prstGeom prst="rect">
            <a:avLst/>
          </a:prstGeom>
        </p:spPr>
      </p:pic>
      <p:pic>
        <p:nvPicPr>
          <p:cNvPr id="10" name="Picture 9" descr="Incremental_Load_Qlikview_10.png"/>
          <p:cNvPicPr>
            <a:picLocks noChangeAspect="1"/>
          </p:cNvPicPr>
          <p:nvPr/>
        </p:nvPicPr>
        <p:blipFill>
          <a:blip r:embed="rId3" cstate="print"/>
          <a:stretch>
            <a:fillRect/>
          </a:stretch>
        </p:blipFill>
        <p:spPr>
          <a:xfrm>
            <a:off x="4550735" y="3506471"/>
            <a:ext cx="4791186" cy="2585997"/>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QlikView Training – Session 04</a:t>
            </a:r>
            <a:endParaRPr lang="en-US" dirty="0">
              <a:latin typeface="Calibri" pitchFamily="34" charset="0"/>
              <a:cs typeface="Calibri" pitchFamily="34" charset="0"/>
            </a:endParaRPr>
          </a:p>
        </p:txBody>
      </p:sp>
      <p:sp>
        <p:nvSpPr>
          <p:cNvPr id="4" name="Content Placeholder 2"/>
          <p:cNvSpPr>
            <a:spLocks noGrp="1"/>
          </p:cNvSpPr>
          <p:nvPr>
            <p:ph idx="1"/>
          </p:nvPr>
        </p:nvSpPr>
        <p:spPr>
          <a:xfrm>
            <a:off x="323392" y="1494765"/>
            <a:ext cx="9250099" cy="4643751"/>
          </a:xfrm>
        </p:spPr>
        <p:txBody>
          <a:bodyPr/>
          <a:lstStyle/>
          <a:p>
            <a:pPr lvl="0">
              <a:buNone/>
            </a:pPr>
            <a:endParaRPr lang="sv-SE" sz="3600" b="1" dirty="0" smtClean="0">
              <a:solidFill>
                <a:schemeClr val="tx1"/>
              </a:solidFill>
              <a:latin typeface="Calibri" pitchFamily="34" charset="0"/>
              <a:cs typeface="Calibri" pitchFamily="34" charset="0"/>
            </a:endParaRPr>
          </a:p>
          <a:p>
            <a:pPr lvl="0">
              <a:buNone/>
            </a:pPr>
            <a:endParaRPr lang="sv-SE" sz="3600" b="1" dirty="0" smtClean="0">
              <a:solidFill>
                <a:schemeClr val="tx1"/>
              </a:solidFill>
              <a:latin typeface="Calibri" pitchFamily="34" charset="0"/>
              <a:cs typeface="Calibri" pitchFamily="34" charset="0"/>
            </a:endParaRPr>
          </a:p>
          <a:p>
            <a:pPr lvl="0">
              <a:buNone/>
            </a:pPr>
            <a:endParaRPr lang="sv-SE" sz="3600" b="1" dirty="0" smtClean="0">
              <a:solidFill>
                <a:schemeClr val="tx1"/>
              </a:solidFill>
              <a:latin typeface="Calibri" pitchFamily="34" charset="0"/>
              <a:cs typeface="Calibri" pitchFamily="34" charset="0"/>
            </a:endParaRPr>
          </a:p>
          <a:p>
            <a:pPr lvl="0" algn="ctr">
              <a:buNone/>
            </a:pPr>
            <a:r>
              <a:rPr lang="sv-SE" sz="3600" b="1" dirty="0" smtClean="0">
                <a:solidFill>
                  <a:schemeClr val="tx1"/>
                </a:solidFill>
                <a:latin typeface="Calibri" pitchFamily="34" charset="0"/>
                <a:cs typeface="Calibri" pitchFamily="34" charset="0"/>
              </a:rPr>
              <a:t>Thank You</a:t>
            </a:r>
            <a:endParaRPr lang="sv-SE" sz="3600" dirty="0" smtClean="0">
              <a:solidFill>
                <a:schemeClr val="tx1"/>
              </a:solidFill>
              <a:latin typeface="Calibri" pitchFamily="34" charset="0"/>
              <a:cs typeface="Calibri" pitchFamily="34" charset="0"/>
            </a:endParaRPr>
          </a:p>
          <a:p>
            <a:endParaRPr lang="en-US" sz="32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defTabSz="914342">
              <a:defRPr/>
            </a:pPr>
            <a:r>
              <a:rPr lang="sv-SE" u="sng" dirty="0" smtClean="0">
                <a:latin typeface="Calibri" pitchFamily="34" charset="0"/>
                <a:cs typeface="Calibri" pitchFamily="34" charset="0"/>
              </a:rPr>
              <a:t>Session 04</a:t>
            </a:r>
            <a:endParaRPr lang="sv-SE" sz="6000" dirty="0" smtClean="0">
              <a:latin typeface="Calibri" pitchFamily="34" charset="0"/>
              <a:cs typeface="Calibri" pitchFamily="34" charset="0"/>
            </a:endParaRPr>
          </a:p>
        </p:txBody>
      </p:sp>
      <p:sp>
        <p:nvSpPr>
          <p:cNvPr id="16" name="Rectangle 9"/>
          <p:cNvSpPr txBox="1">
            <a:spLocks noChangeArrowheads="1"/>
          </p:cNvSpPr>
          <p:nvPr/>
        </p:nvSpPr>
        <p:spPr>
          <a:xfrm>
            <a:off x="1165241" y="2667000"/>
            <a:ext cx="7493000" cy="1066800"/>
          </a:xfrm>
          <a:prstGeom prst="rect">
            <a:avLst/>
          </a:prstGeom>
        </p:spPr>
        <p:txBody>
          <a:bodyPr vert="horz" lIns="297529" tIns="33059" rIns="165294" bIns="33059" rtlCol="0" anchor="ctr">
            <a:normAutofit/>
          </a:bodyPr>
          <a:lstStyle/>
          <a:p>
            <a:pPr marL="0" marR="0" lvl="0" indent="0" algn="ctr" defTabSz="914342" rtl="0" eaLnBrk="1" fontAlgn="auto" latinLnBrk="0" hangingPunct="1">
              <a:lnSpc>
                <a:spcPct val="100000"/>
              </a:lnSpc>
              <a:spcBef>
                <a:spcPct val="0"/>
              </a:spcBef>
              <a:spcAft>
                <a:spcPts val="0"/>
              </a:spcAft>
              <a:buClrTx/>
              <a:buSzTx/>
              <a:buFontTx/>
              <a:buNone/>
              <a:tabLst/>
              <a:defRPr/>
            </a:pPr>
            <a:endParaRPr kumimoji="0" lang="sv-SE" sz="5400" b="0" i="0" u="none" strike="noStrike" kern="1200" cap="none" spc="0" normalizeH="0" baseline="0" noProof="0" dirty="0" smtClean="0">
              <a:ln>
                <a:noFill/>
              </a:ln>
              <a:solidFill>
                <a:schemeClr val="tx1"/>
              </a:solidFill>
              <a:effectLst/>
              <a:uLnTx/>
              <a:uFillTx/>
              <a:latin typeface="Calibri" pitchFamily="34" charset="0"/>
              <a:ea typeface="+mj-ea"/>
              <a:cs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sz="3200" dirty="0" smtClean="0">
                <a:latin typeface="Calibri" pitchFamily="34" charset="0"/>
                <a:cs typeface="Calibri" pitchFamily="34" charset="0"/>
              </a:rPr>
              <a:t>Session Agenda</a:t>
            </a:r>
            <a:endParaRPr lang="en-US" sz="3200" dirty="0">
              <a:latin typeface="Calibri" pitchFamily="34" charset="0"/>
              <a:cs typeface="Calibri" pitchFamily="34" charset="0"/>
            </a:endParaRPr>
          </a:p>
        </p:txBody>
      </p:sp>
      <p:sp>
        <p:nvSpPr>
          <p:cNvPr id="3" name="Content Placeholder 2"/>
          <p:cNvSpPr>
            <a:spLocks noGrp="1"/>
          </p:cNvSpPr>
          <p:nvPr>
            <p:ph idx="1"/>
          </p:nvPr>
        </p:nvSpPr>
        <p:spPr/>
        <p:txBody>
          <a:bodyPr/>
          <a:lstStyle/>
          <a:p>
            <a:pPr marL="285750" indent="-285750">
              <a:lnSpc>
                <a:spcPct val="150000"/>
              </a:lnSpc>
              <a:buFont typeface="Wingdings" pitchFamily="2" charset="2"/>
              <a:buChar char="v"/>
            </a:pPr>
            <a:r>
              <a:rPr lang="en-US" sz="2000" dirty="0" smtClean="0"/>
              <a:t>  Understanding QVD’s </a:t>
            </a:r>
          </a:p>
          <a:p>
            <a:pPr marL="1729185" lvl="4" indent="-285750">
              <a:lnSpc>
                <a:spcPct val="150000"/>
              </a:lnSpc>
              <a:buFont typeface="Wingdings" pitchFamily="2" charset="2"/>
              <a:buChar char="v"/>
            </a:pPr>
            <a:r>
              <a:rPr lang="en-US" dirty="0" smtClean="0"/>
              <a:t>What is QVD file?</a:t>
            </a:r>
          </a:p>
          <a:p>
            <a:pPr marL="1729185" lvl="4" indent="-285750">
              <a:lnSpc>
                <a:spcPct val="150000"/>
              </a:lnSpc>
              <a:buFont typeface="Wingdings" pitchFamily="2" charset="2"/>
              <a:buChar char="v"/>
            </a:pPr>
            <a:r>
              <a:rPr lang="en-US" dirty="0" smtClean="0"/>
              <a:t>Advantages of using QVDs</a:t>
            </a:r>
          </a:p>
          <a:p>
            <a:pPr marL="1729185" lvl="4" indent="-285750">
              <a:lnSpc>
                <a:spcPct val="150000"/>
              </a:lnSpc>
              <a:buFont typeface="Wingdings" pitchFamily="2" charset="2"/>
              <a:buChar char="v"/>
            </a:pPr>
            <a:r>
              <a:rPr lang="en-US" dirty="0" smtClean="0"/>
              <a:t>How to create a QVD</a:t>
            </a:r>
          </a:p>
          <a:p>
            <a:pPr marL="1729185" lvl="4" indent="-285750">
              <a:lnSpc>
                <a:spcPct val="150000"/>
              </a:lnSpc>
              <a:buFont typeface="Wingdings" pitchFamily="2" charset="2"/>
              <a:buChar char="v"/>
            </a:pPr>
            <a:r>
              <a:rPr lang="en-US" dirty="0" smtClean="0"/>
              <a:t>How to load data from QVDs</a:t>
            </a:r>
          </a:p>
          <a:p>
            <a:pPr marL="1729185" lvl="4" indent="-285750">
              <a:lnSpc>
                <a:spcPct val="150000"/>
              </a:lnSpc>
              <a:buFont typeface="Wingdings" pitchFamily="2" charset="2"/>
              <a:buChar char="v"/>
            </a:pPr>
            <a:endParaRPr lang="en-US" dirty="0" smtClean="0"/>
          </a:p>
          <a:p>
            <a:pPr marL="285750" indent="-285750">
              <a:lnSpc>
                <a:spcPct val="150000"/>
              </a:lnSpc>
              <a:buFont typeface="Wingdings" pitchFamily="2" charset="2"/>
              <a:buChar char="v"/>
            </a:pPr>
            <a:r>
              <a:rPr lang="en-US" sz="2000" dirty="0" smtClean="0"/>
              <a:t>  Incremental loads</a:t>
            </a:r>
          </a:p>
          <a:p>
            <a:pPr marL="1729185" lvl="4" indent="-285750">
              <a:lnSpc>
                <a:spcPct val="150000"/>
              </a:lnSpc>
              <a:buFont typeface="Wingdings" pitchFamily="2" charset="2"/>
              <a:buChar char="v"/>
            </a:pPr>
            <a:r>
              <a:rPr lang="en-US" dirty="0" smtClean="0"/>
              <a:t>Types of Incremental loads</a:t>
            </a:r>
          </a:p>
          <a:p>
            <a:pPr marL="1729185" lvl="4" indent="-285750">
              <a:lnSpc>
                <a:spcPct val="150000"/>
              </a:lnSpc>
              <a:buFont typeface="Wingdings" pitchFamily="2" charset="2"/>
              <a:buChar char="v"/>
            </a:pPr>
            <a:r>
              <a:rPr lang="en-US" dirty="0" smtClean="0"/>
              <a:t>How to do incremental loads</a:t>
            </a:r>
          </a:p>
          <a:p>
            <a:pPr marL="285750" indent="-285750">
              <a:lnSpc>
                <a:spcPct val="150000"/>
              </a:lnSpc>
              <a:buNone/>
            </a:pPr>
            <a:endParaRPr lang="en-US" sz="2000" dirty="0" smtClean="0"/>
          </a:p>
          <a:p>
            <a:pPr marL="285750" indent="-285750">
              <a:lnSpc>
                <a:spcPct val="150000"/>
              </a:lnSpc>
              <a:buFont typeface="Wingdings" pitchFamily="2" charset="2"/>
              <a:buChar char="v"/>
            </a:pPr>
            <a:endParaRPr lang="en-US" sz="2000" dirty="0" smtClean="0">
              <a:latin typeface="Calibri" pitchFamily="34" charset="0"/>
              <a:cs typeface="Calibri" pitchFamily="34" charset="0"/>
            </a:endParaRPr>
          </a:p>
          <a:p>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lgn="r">
              <a:lnSpc>
                <a:spcPct val="150000"/>
              </a:lnSpc>
            </a:pPr>
            <a:r>
              <a:rPr lang="en-US" sz="3200" dirty="0" smtClean="0"/>
              <a:t>Understanding QVD file</a:t>
            </a:r>
          </a:p>
        </p:txBody>
      </p:sp>
      <p:pic>
        <p:nvPicPr>
          <p:cNvPr id="165895" name="Picture 7"/>
          <p:cNvPicPr>
            <a:picLocks noChangeAspect="1" noChangeArrowheads="1"/>
          </p:cNvPicPr>
          <p:nvPr/>
        </p:nvPicPr>
        <p:blipFill>
          <a:blip r:embed="rId2" cstate="print"/>
          <a:srcRect/>
          <a:stretch>
            <a:fillRect/>
          </a:stretch>
        </p:blipFill>
        <p:spPr bwMode="auto">
          <a:xfrm>
            <a:off x="4531019" y="1205061"/>
            <a:ext cx="1181100" cy="295275"/>
          </a:xfrm>
          <a:prstGeom prst="rect">
            <a:avLst/>
          </a:prstGeom>
          <a:noFill/>
          <a:ln w="9525">
            <a:noFill/>
            <a:miter lim="800000"/>
            <a:headEnd/>
            <a:tailEnd/>
          </a:ln>
        </p:spPr>
      </p:pic>
      <p:sp>
        <p:nvSpPr>
          <p:cNvPr id="5" name="TextBox 4"/>
          <p:cNvSpPr txBox="1"/>
          <p:nvPr/>
        </p:nvSpPr>
        <p:spPr>
          <a:xfrm>
            <a:off x="669851" y="1143865"/>
            <a:ext cx="8729331" cy="5262979"/>
          </a:xfrm>
          <a:prstGeom prst="rect">
            <a:avLst/>
          </a:prstGeom>
          <a:noFill/>
        </p:spPr>
        <p:txBody>
          <a:bodyPr wrap="square" rtlCol="0">
            <a:spAutoFit/>
          </a:bodyPr>
          <a:lstStyle/>
          <a:p>
            <a:r>
              <a:rPr lang="en-US" sz="1400" b="1" dirty="0" smtClean="0"/>
              <a:t>What is a QVD file: (Extension : .</a:t>
            </a:r>
            <a:r>
              <a:rPr lang="en-US" sz="1400" b="1" dirty="0" err="1" smtClean="0"/>
              <a:t>qvd</a:t>
            </a:r>
            <a:r>
              <a:rPr lang="en-US" sz="1400" b="1" dirty="0" smtClean="0"/>
              <a:t>)</a:t>
            </a:r>
          </a:p>
          <a:p>
            <a:endParaRPr lang="en-US" sz="1400" dirty="0" smtClean="0">
              <a:solidFill>
                <a:schemeClr val="tx2">
                  <a:lumMod val="50000"/>
                </a:schemeClr>
              </a:solidFill>
            </a:endParaRPr>
          </a:p>
          <a:p>
            <a:r>
              <a:rPr lang="en-US" sz="1400" dirty="0" smtClean="0"/>
              <a:t>QVD is a </a:t>
            </a:r>
            <a:r>
              <a:rPr lang="en-US" sz="1400" dirty="0" err="1" smtClean="0"/>
              <a:t>QlikView</a:t>
            </a:r>
            <a:r>
              <a:rPr lang="en-US" sz="1400" dirty="0" smtClean="0"/>
              <a:t> format and can only be written to and read by </a:t>
            </a:r>
            <a:r>
              <a:rPr lang="en-US" sz="1400" dirty="0" err="1" smtClean="0"/>
              <a:t>QlikView</a:t>
            </a:r>
            <a:r>
              <a:rPr lang="en-US" sz="1400" dirty="0" smtClean="0"/>
              <a:t>. A single QVD file can store a single table and is created in the load script in a QVW file.</a:t>
            </a:r>
          </a:p>
          <a:p>
            <a:endParaRPr lang="en-US" sz="1400" dirty="0" smtClean="0">
              <a:solidFill>
                <a:schemeClr val="tx2">
                  <a:lumMod val="50000"/>
                </a:schemeClr>
              </a:solidFill>
            </a:endParaRPr>
          </a:p>
          <a:p>
            <a:r>
              <a:rPr lang="en-US" sz="1400" b="1" dirty="0" smtClean="0"/>
              <a:t>Advantages of using QVDs:</a:t>
            </a:r>
          </a:p>
          <a:p>
            <a:endParaRPr lang="en-US" sz="1400" dirty="0" smtClean="0"/>
          </a:p>
          <a:p>
            <a:r>
              <a:rPr lang="en-US" sz="1400" dirty="0" smtClean="0"/>
              <a:t>QVD files offer many advantages to your </a:t>
            </a:r>
            <a:r>
              <a:rPr lang="en-US" sz="1400" dirty="0" err="1" smtClean="0"/>
              <a:t>QlikView</a:t>
            </a:r>
            <a:r>
              <a:rPr lang="en-US" sz="1400" dirty="0" smtClean="0"/>
              <a:t> applications, including the following:</a:t>
            </a:r>
          </a:p>
          <a:p>
            <a:endParaRPr lang="en-US" sz="1400" dirty="0" smtClean="0"/>
          </a:p>
          <a:p>
            <a:r>
              <a:rPr lang="en-US" sz="1400" b="1" dirty="0" smtClean="0"/>
              <a:t>Faster load time:</a:t>
            </a:r>
            <a:r>
              <a:rPr lang="en-US" sz="1400" dirty="0" smtClean="0"/>
              <a:t> Reading data from QVD is 10-100 times faster than other sources i.e. decreasing load time. It is because QVD creation uses the same algorithms as </a:t>
            </a:r>
            <a:r>
              <a:rPr lang="en-US" sz="1400" dirty="0" err="1" smtClean="0"/>
              <a:t>QlikView</a:t>
            </a:r>
            <a:r>
              <a:rPr lang="en-US" sz="1400" dirty="0" smtClean="0"/>
              <a:t> uses to store data in memory, the result of that Loading from QVD is faster, when compared to other formats.</a:t>
            </a:r>
          </a:p>
          <a:p>
            <a:endParaRPr lang="en-US" sz="1400" dirty="0" smtClean="0"/>
          </a:p>
          <a:p>
            <a:r>
              <a:rPr lang="en-US" sz="1400" b="1" dirty="0" smtClean="0"/>
              <a:t>Less load on databases and networks:</a:t>
            </a:r>
            <a:r>
              <a:rPr lang="en-US" sz="1400" dirty="0" smtClean="0"/>
              <a:t> Once data is exported in QVDs, you don’t need to connect with external database again. It reduces the workload on external databases and network. Furthermore, when several </a:t>
            </a:r>
            <a:r>
              <a:rPr lang="en-US" sz="1400" dirty="0" err="1" smtClean="0"/>
              <a:t>QlikView</a:t>
            </a:r>
            <a:r>
              <a:rPr lang="en-US" sz="1400" dirty="0" smtClean="0"/>
              <a:t> scripts share the same data, it is only necessary to load it once from the source database. The other applications can also make use of the same data via a QVD file.</a:t>
            </a:r>
          </a:p>
          <a:p>
            <a:endParaRPr lang="en-US" sz="1400" dirty="0" smtClean="0"/>
          </a:p>
          <a:p>
            <a:r>
              <a:rPr lang="en-US" sz="1400" b="1" dirty="0" smtClean="0"/>
              <a:t>Incremental loads of QVDs:</a:t>
            </a:r>
            <a:r>
              <a:rPr lang="en-US" sz="1400" dirty="0" smtClean="0"/>
              <a:t> Incremental load (loading only new/ modified detail of a database) can be done only by using QVDs. It reduces the load time significantly as compared to complete load.</a:t>
            </a:r>
          </a:p>
          <a:p>
            <a:endParaRPr lang="en-US" sz="1400" dirty="0" smtClean="0"/>
          </a:p>
          <a:p>
            <a:r>
              <a:rPr lang="en-US" sz="1400" b="1" dirty="0" smtClean="0"/>
              <a:t>Consolidating data from multiple data sources and databases</a:t>
            </a:r>
            <a:r>
              <a:rPr lang="en-US" sz="1400" dirty="0" smtClean="0"/>
              <a:t>: Multi-layer QVDs are used to create a with robust model, when data is fetched from multiple data sources.</a:t>
            </a:r>
          </a:p>
          <a:p>
            <a:endParaRPr lang="en-US" sz="1400" dirty="0" err="1"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lgn="r">
              <a:lnSpc>
                <a:spcPct val="150000"/>
              </a:lnSpc>
            </a:pPr>
            <a:r>
              <a:rPr lang="en-US" sz="3200" dirty="0" smtClean="0"/>
              <a:t>Understanding QVD file</a:t>
            </a:r>
          </a:p>
        </p:txBody>
      </p:sp>
      <p:sp>
        <p:nvSpPr>
          <p:cNvPr id="5" name="TextBox 4"/>
          <p:cNvSpPr txBox="1"/>
          <p:nvPr/>
        </p:nvSpPr>
        <p:spPr>
          <a:xfrm>
            <a:off x="669851" y="1037536"/>
            <a:ext cx="8729331" cy="2031325"/>
          </a:xfrm>
          <a:prstGeom prst="rect">
            <a:avLst/>
          </a:prstGeom>
          <a:noFill/>
        </p:spPr>
        <p:txBody>
          <a:bodyPr wrap="square" rtlCol="0">
            <a:spAutoFit/>
          </a:bodyPr>
          <a:lstStyle/>
          <a:p>
            <a:r>
              <a:rPr lang="en-US" sz="1400" b="1" dirty="0" smtClean="0"/>
              <a:t>How to create a QVD?</a:t>
            </a:r>
          </a:p>
          <a:p>
            <a:endParaRPr lang="en-US" sz="1400" b="1" dirty="0" smtClean="0"/>
          </a:p>
          <a:p>
            <a:r>
              <a:rPr lang="en-US" sz="1400" dirty="0" smtClean="0"/>
              <a:t>QVDs are most commonly created during the execution of </a:t>
            </a:r>
            <a:r>
              <a:rPr lang="en-US" sz="1400" dirty="0" err="1" smtClean="0"/>
              <a:t>QlikView</a:t>
            </a:r>
            <a:r>
              <a:rPr lang="en-US" sz="1400" dirty="0" smtClean="0"/>
              <a:t> load script using the STORE command:</a:t>
            </a:r>
          </a:p>
          <a:p>
            <a:r>
              <a:rPr lang="en-US" sz="1400" b="1" dirty="0" smtClean="0"/>
              <a:t>Syntax:</a:t>
            </a:r>
            <a:r>
              <a:rPr lang="en-US" sz="1400" dirty="0" smtClean="0"/>
              <a:t> </a:t>
            </a:r>
            <a:r>
              <a:rPr lang="en-US" sz="1400" b="1" dirty="0" smtClean="0"/>
              <a:t>STORE &lt;</a:t>
            </a:r>
            <a:r>
              <a:rPr lang="en-US" sz="1400" b="1" dirty="0" err="1" smtClean="0"/>
              <a:t>TableName</a:t>
            </a:r>
            <a:r>
              <a:rPr lang="en-US" sz="1400" b="1" dirty="0" smtClean="0"/>
              <a:t>&gt; INTO &lt;Path\FileName.qvd&gt;</a:t>
            </a:r>
            <a:endParaRPr lang="en-US" sz="1400" dirty="0" smtClean="0"/>
          </a:p>
          <a:p>
            <a:endParaRPr lang="en-US" sz="1400" b="1" dirty="0" smtClean="0"/>
          </a:p>
          <a:p>
            <a:r>
              <a:rPr lang="en-US" sz="1400" dirty="0" smtClean="0"/>
              <a:t>It is a good practice to have separate application to create QVD files. This layer is used to handle all interaction with source databases. And the result of this interaction can be reloaded quickly from QVD files.</a:t>
            </a:r>
          </a:p>
          <a:p>
            <a:endParaRPr lang="en-US" sz="1400" b="1" dirty="0" smtClean="0"/>
          </a:p>
          <a:p>
            <a:endParaRPr lang="en-US" sz="1400" b="1" dirty="0" smtClean="0"/>
          </a:p>
        </p:txBody>
      </p:sp>
      <p:pic>
        <p:nvPicPr>
          <p:cNvPr id="6" name="Picture 5" descr="qlikview_qvd_store.png"/>
          <p:cNvPicPr>
            <a:picLocks noChangeAspect="1"/>
          </p:cNvPicPr>
          <p:nvPr/>
        </p:nvPicPr>
        <p:blipFill>
          <a:blip r:embed="rId2" cstate="print"/>
          <a:stretch>
            <a:fillRect/>
          </a:stretch>
        </p:blipFill>
        <p:spPr>
          <a:xfrm>
            <a:off x="1709737" y="2817627"/>
            <a:ext cx="6486525" cy="3444949"/>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 y="0"/>
            <a:ext cx="9905999" cy="1002135"/>
          </a:xfrm>
        </p:spPr>
        <p:txBody>
          <a:bodyPr/>
          <a:lstStyle/>
          <a:p>
            <a:pPr marL="285750" indent="-285750" algn="r">
              <a:lnSpc>
                <a:spcPct val="150000"/>
              </a:lnSpc>
            </a:pPr>
            <a:r>
              <a:rPr lang="en-US" sz="3200" dirty="0" smtClean="0"/>
              <a:t>Understanding QVD file</a:t>
            </a:r>
          </a:p>
        </p:txBody>
      </p:sp>
      <p:sp>
        <p:nvSpPr>
          <p:cNvPr id="5" name="TextBox 4"/>
          <p:cNvSpPr txBox="1"/>
          <p:nvPr/>
        </p:nvSpPr>
        <p:spPr>
          <a:xfrm>
            <a:off x="489097" y="1212112"/>
            <a:ext cx="5103629" cy="5262979"/>
          </a:xfrm>
          <a:prstGeom prst="rect">
            <a:avLst/>
          </a:prstGeom>
          <a:noFill/>
        </p:spPr>
        <p:txBody>
          <a:bodyPr wrap="square" rtlCol="0">
            <a:spAutoFit/>
          </a:bodyPr>
          <a:lstStyle/>
          <a:p>
            <a:r>
              <a:rPr lang="en-US" sz="1400" b="1" dirty="0" smtClean="0"/>
              <a:t>How to load data from QVD?</a:t>
            </a:r>
          </a:p>
          <a:p>
            <a:endParaRPr lang="en-US" sz="1400" b="1" dirty="0" smtClean="0"/>
          </a:p>
          <a:p>
            <a:r>
              <a:rPr lang="en-US" sz="1400" dirty="0" smtClean="0"/>
              <a:t>To read data from QVD, we need to write a LOAD statement (similar to the command to load CSV or excel file).</a:t>
            </a:r>
          </a:p>
          <a:p>
            <a:endParaRPr lang="en-US" sz="1400" b="1" dirty="0" smtClean="0"/>
          </a:p>
          <a:p>
            <a:r>
              <a:rPr lang="en-US" sz="1400" b="1" dirty="0" smtClean="0"/>
              <a:t>Syntax: </a:t>
            </a:r>
          </a:p>
          <a:p>
            <a:r>
              <a:rPr lang="en-US" sz="1400" dirty="0" err="1" smtClean="0"/>
              <a:t>TableName</a:t>
            </a:r>
            <a:r>
              <a:rPr lang="en-US" sz="1400" dirty="0" smtClean="0"/>
              <a:t>: </a:t>
            </a:r>
          </a:p>
          <a:p>
            <a:r>
              <a:rPr lang="en-US" sz="1400" b="1" dirty="0" smtClean="0"/>
              <a:t>LOAD </a:t>
            </a:r>
          </a:p>
          <a:p>
            <a:r>
              <a:rPr lang="en-US" sz="1400" dirty="0" err="1" smtClean="0"/>
              <a:t>FieldList</a:t>
            </a:r>
            <a:r>
              <a:rPr lang="en-US" sz="1400" dirty="0" smtClean="0"/>
              <a:t> </a:t>
            </a:r>
          </a:p>
          <a:p>
            <a:r>
              <a:rPr lang="en-US" sz="1400" b="1" dirty="0" smtClean="0"/>
              <a:t>FROM </a:t>
            </a:r>
          </a:p>
          <a:p>
            <a:r>
              <a:rPr lang="en-US" sz="1400" dirty="0" smtClean="0"/>
              <a:t>&lt;Path\FileName.qvd (</a:t>
            </a:r>
            <a:r>
              <a:rPr lang="en-US" sz="1400" dirty="0" err="1" smtClean="0"/>
              <a:t>qvd</a:t>
            </a:r>
            <a:r>
              <a:rPr lang="en-US" sz="1400" dirty="0" smtClean="0"/>
              <a:t>) &gt;</a:t>
            </a:r>
            <a:r>
              <a:rPr lang="en-US" sz="1400" b="1" dirty="0" smtClean="0"/>
              <a:t>;</a:t>
            </a:r>
          </a:p>
          <a:p>
            <a:endParaRPr lang="en-US" sz="1400" b="1" dirty="0" smtClean="0"/>
          </a:p>
          <a:p>
            <a:r>
              <a:rPr lang="en-US" sz="1400" dirty="0" smtClean="0">
                <a:sym typeface="Wingdings" pitchFamily="2" charset="2"/>
              </a:rPr>
              <a:t></a:t>
            </a:r>
            <a:r>
              <a:rPr lang="en-US" sz="1400" dirty="0" smtClean="0"/>
              <a:t>Managing QVDs is one of most important part in any </a:t>
            </a:r>
            <a:r>
              <a:rPr lang="en-US" sz="1400" dirty="0" err="1" smtClean="0"/>
              <a:t>QlikView</a:t>
            </a:r>
            <a:r>
              <a:rPr lang="en-US" sz="1400" dirty="0" smtClean="0"/>
              <a:t> application project. It can be used to provide a logical data layer and hence it can act as a data warehouse in absence of one (one of the big benefits of Qlikview in comparison to other BI tools in the market).</a:t>
            </a:r>
          </a:p>
          <a:p>
            <a:endParaRPr lang="en-US" sz="1400" b="1" dirty="0" smtClean="0"/>
          </a:p>
          <a:p>
            <a:r>
              <a:rPr lang="en-US" sz="1400" dirty="0" smtClean="0">
                <a:sym typeface="Wingdings" pitchFamily="2" charset="2"/>
              </a:rPr>
              <a:t></a:t>
            </a:r>
            <a:r>
              <a:rPr lang="en-US" sz="1400" dirty="0" smtClean="0"/>
              <a:t>Creating QVDs helps to decrease the database and network load. Once a base QVD is generated, an incremental load script can be run to load only the new or modified records to the QVD. Incremental load also removes the deleted records. As a result of this, your application consumes less space and requires less load time</a:t>
            </a:r>
            <a:endParaRPr lang="en-US" sz="1400" b="1" dirty="0" smtClean="0"/>
          </a:p>
        </p:txBody>
      </p:sp>
      <p:pic>
        <p:nvPicPr>
          <p:cNvPr id="6" name="Picture 5" descr="qlikview_qvd_load1.png"/>
          <p:cNvPicPr>
            <a:picLocks noChangeAspect="1"/>
          </p:cNvPicPr>
          <p:nvPr/>
        </p:nvPicPr>
        <p:blipFill>
          <a:blip r:embed="rId2" cstate="print"/>
          <a:stretch>
            <a:fillRect/>
          </a:stretch>
        </p:blipFill>
        <p:spPr>
          <a:xfrm>
            <a:off x="5879804" y="1212112"/>
            <a:ext cx="3823955" cy="5061097"/>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lgn="r">
              <a:lnSpc>
                <a:spcPct val="150000"/>
              </a:lnSpc>
            </a:pPr>
            <a:r>
              <a:rPr lang="en-US" sz="3200" dirty="0" smtClean="0"/>
              <a:t>Incremental Loads</a:t>
            </a:r>
          </a:p>
        </p:txBody>
      </p:sp>
      <p:sp>
        <p:nvSpPr>
          <p:cNvPr id="8" name="TextBox 7"/>
          <p:cNvSpPr txBox="1"/>
          <p:nvPr/>
        </p:nvSpPr>
        <p:spPr>
          <a:xfrm>
            <a:off x="489097" y="1212112"/>
            <a:ext cx="8493753" cy="1169551"/>
          </a:xfrm>
          <a:prstGeom prst="rect">
            <a:avLst/>
          </a:prstGeom>
          <a:noFill/>
        </p:spPr>
        <p:txBody>
          <a:bodyPr wrap="square" rtlCol="0">
            <a:spAutoFit/>
          </a:bodyPr>
          <a:lstStyle/>
          <a:p>
            <a:r>
              <a:rPr lang="en-US" sz="1400" b="1" dirty="0" smtClean="0"/>
              <a:t>What is Incremental Loads?</a:t>
            </a:r>
          </a:p>
          <a:p>
            <a:endParaRPr lang="en-US" sz="1400" b="1" dirty="0" smtClean="0"/>
          </a:p>
          <a:p>
            <a:r>
              <a:rPr lang="en-US" sz="1400" dirty="0" smtClean="0"/>
              <a:t>Incremental load is defined as the activity of loading only new or updated records from the database into an established QVD. Incremental loads are useful because they run very efficiently when compared to full loads, particularly so for large data sets.</a:t>
            </a:r>
            <a:endParaRPr lang="en-US" sz="1400" b="1" dirty="0" smtClean="0"/>
          </a:p>
        </p:txBody>
      </p:sp>
      <p:pic>
        <p:nvPicPr>
          <p:cNvPr id="9" name="Picture 8" descr="Enterprise Data Flow.jpg"/>
          <p:cNvPicPr>
            <a:picLocks noChangeAspect="1"/>
          </p:cNvPicPr>
          <p:nvPr/>
        </p:nvPicPr>
        <p:blipFill>
          <a:blip r:embed="rId2" cstate="print"/>
          <a:stretch>
            <a:fillRect/>
          </a:stretch>
        </p:blipFill>
        <p:spPr>
          <a:xfrm>
            <a:off x="1029475" y="2812550"/>
            <a:ext cx="7953375" cy="3124200"/>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 y="0"/>
            <a:ext cx="9905999" cy="1002135"/>
          </a:xfrm>
        </p:spPr>
        <p:txBody>
          <a:bodyPr/>
          <a:lstStyle/>
          <a:p>
            <a:pPr marL="285750" indent="-285750" algn="r">
              <a:lnSpc>
                <a:spcPct val="150000"/>
              </a:lnSpc>
            </a:pPr>
            <a:r>
              <a:rPr lang="en-US" sz="3200" dirty="0" smtClean="0"/>
              <a:t>Incremental Loads</a:t>
            </a:r>
          </a:p>
        </p:txBody>
      </p:sp>
      <p:sp>
        <p:nvSpPr>
          <p:cNvPr id="11" name="TextBox 10"/>
          <p:cNvSpPr txBox="1"/>
          <p:nvPr/>
        </p:nvSpPr>
        <p:spPr>
          <a:xfrm>
            <a:off x="489097" y="1212112"/>
            <a:ext cx="3604437" cy="4616648"/>
          </a:xfrm>
          <a:prstGeom prst="rect">
            <a:avLst/>
          </a:prstGeom>
          <a:noFill/>
        </p:spPr>
        <p:txBody>
          <a:bodyPr wrap="square" rtlCol="0">
            <a:spAutoFit/>
          </a:bodyPr>
          <a:lstStyle/>
          <a:p>
            <a:r>
              <a:rPr lang="en-US" sz="1400" b="1" dirty="0" smtClean="0"/>
              <a:t>Ways to implement Incremental Loads?</a:t>
            </a:r>
          </a:p>
          <a:p>
            <a:endParaRPr lang="en-US" sz="1400" b="1" dirty="0" smtClean="0"/>
          </a:p>
          <a:p>
            <a:r>
              <a:rPr lang="en-US" sz="1400" dirty="0" smtClean="0"/>
              <a:t>1. Insert Only (Do not validate for duplicated records)</a:t>
            </a:r>
          </a:p>
          <a:p>
            <a:r>
              <a:rPr lang="en-US" sz="1400" dirty="0" smtClean="0"/>
              <a:t>2. Insert and Update</a:t>
            </a:r>
          </a:p>
          <a:p>
            <a:r>
              <a:rPr lang="en-US" sz="1400" dirty="0" smtClean="0"/>
              <a:t>3. Insert, Update and Delete</a:t>
            </a:r>
          </a:p>
          <a:p>
            <a:endParaRPr lang="en-US" sz="1400" dirty="0" smtClean="0"/>
          </a:p>
          <a:p>
            <a:r>
              <a:rPr lang="en-US" sz="1400" b="1" dirty="0" smtClean="0"/>
              <a:t>Let us understand each of these 3 scenarios with an example</a:t>
            </a:r>
          </a:p>
          <a:p>
            <a:endParaRPr lang="en-US" sz="1400" b="1" dirty="0" smtClean="0"/>
          </a:p>
          <a:p>
            <a:r>
              <a:rPr lang="en-US" sz="1400" b="1" dirty="0" smtClean="0"/>
              <a:t>1. Insert Only: </a:t>
            </a:r>
            <a:endParaRPr lang="en-US" sz="1400" dirty="0" smtClean="0"/>
          </a:p>
          <a:p>
            <a:endParaRPr lang="en-US" sz="1400" dirty="0" smtClean="0"/>
          </a:p>
          <a:p>
            <a:r>
              <a:rPr lang="en-US" sz="1400" dirty="0" smtClean="0"/>
              <a:t>Let us say, we have sales raw data (in Excel) and whenever a new sales get registered, it is updated with basic details about the sale by modified date. Since, we are working on QVDs, we already have QVD created till yesterday (25-Aug-14 in this case). Now, I want to load only the incremental records </a:t>
            </a:r>
            <a:endParaRPr lang="en-US" sz="1400" dirty="0" smtClean="0"/>
          </a:p>
          <a:p>
            <a:r>
              <a:rPr lang="en-US" sz="1400" dirty="0" smtClean="0"/>
              <a:t>(</a:t>
            </a:r>
            <a:r>
              <a:rPr lang="en-US" sz="1400" dirty="0" smtClean="0"/>
              <a:t>Highlighted in yellow below).</a:t>
            </a:r>
            <a:endParaRPr lang="en-US" sz="1400" dirty="0"/>
          </a:p>
        </p:txBody>
      </p:sp>
      <p:pic>
        <p:nvPicPr>
          <p:cNvPr id="5" name="Picture 4" descr="Incremental_Load_Qlikview_2.png"/>
          <p:cNvPicPr>
            <a:picLocks noChangeAspect="1"/>
          </p:cNvPicPr>
          <p:nvPr/>
        </p:nvPicPr>
        <p:blipFill>
          <a:blip r:embed="rId2" cstate="print"/>
          <a:stretch>
            <a:fillRect/>
          </a:stretch>
        </p:blipFill>
        <p:spPr>
          <a:xfrm>
            <a:off x="3912781" y="1954950"/>
            <a:ext cx="5753100" cy="23526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 y="0"/>
            <a:ext cx="9905999" cy="1002135"/>
          </a:xfrm>
        </p:spPr>
        <p:txBody>
          <a:bodyPr/>
          <a:lstStyle/>
          <a:p>
            <a:pPr marL="285750" indent="-285750" algn="r">
              <a:lnSpc>
                <a:spcPct val="150000"/>
              </a:lnSpc>
            </a:pPr>
            <a:r>
              <a:rPr lang="en-US" sz="3200" dirty="0" smtClean="0"/>
              <a:t>Incremental Loads</a:t>
            </a:r>
          </a:p>
        </p:txBody>
      </p:sp>
      <p:sp>
        <p:nvSpPr>
          <p:cNvPr id="11" name="TextBox 10"/>
          <p:cNvSpPr txBox="1"/>
          <p:nvPr/>
        </p:nvSpPr>
        <p:spPr>
          <a:xfrm>
            <a:off x="489097" y="1212112"/>
            <a:ext cx="8708066" cy="1169551"/>
          </a:xfrm>
          <a:prstGeom prst="rect">
            <a:avLst/>
          </a:prstGeom>
          <a:noFill/>
        </p:spPr>
        <p:txBody>
          <a:bodyPr wrap="square" rtlCol="0">
            <a:spAutoFit/>
          </a:bodyPr>
          <a:lstStyle/>
          <a:p>
            <a:r>
              <a:rPr lang="en-US" sz="1400" dirty="0" smtClean="0"/>
              <a:t>To perform this exercise, first </a:t>
            </a:r>
            <a:r>
              <a:rPr lang="en-US" sz="1400" dirty="0" smtClean="0"/>
              <a:t>create a QVD</a:t>
            </a:r>
            <a:r>
              <a:rPr lang="en-US" sz="1400" dirty="0" smtClean="0"/>
              <a:t> for data till 25-Aug-14. To identify new incremental records, we need to know the date till which, QVD is already updated. This can be identified by checking the maximum of </a:t>
            </a:r>
            <a:r>
              <a:rPr lang="en-US" sz="1400" dirty="0" err="1" smtClean="0"/>
              <a:t>Modified_date</a:t>
            </a:r>
            <a:r>
              <a:rPr lang="en-US" sz="1400" dirty="0" smtClean="0"/>
              <a:t> in available QVD file</a:t>
            </a:r>
            <a:r>
              <a:rPr lang="en-US" sz="1400" dirty="0" smtClean="0"/>
              <a:t>.</a:t>
            </a:r>
          </a:p>
          <a:p>
            <a:r>
              <a:rPr lang="en-US" sz="1400" dirty="0" smtClean="0"/>
              <a:t>In order to identify the last modified date of “</a:t>
            </a:r>
            <a:r>
              <a:rPr lang="en-US" sz="1400" b="1" dirty="0" smtClean="0"/>
              <a:t>Sales. </a:t>
            </a:r>
            <a:r>
              <a:rPr lang="en-US" sz="1400" b="1" dirty="0" err="1" smtClean="0"/>
              <a:t>qvd</a:t>
            </a:r>
            <a:r>
              <a:rPr lang="en-US" sz="1400" dirty="0" smtClean="0"/>
              <a:t>”, following code can help</a:t>
            </a:r>
            <a:r>
              <a:rPr lang="en-US" sz="1400" dirty="0" smtClean="0"/>
              <a:t>:</a:t>
            </a:r>
          </a:p>
          <a:p>
            <a:endParaRPr lang="en-US" sz="1400" dirty="0" smtClean="0"/>
          </a:p>
        </p:txBody>
      </p:sp>
      <p:pic>
        <p:nvPicPr>
          <p:cNvPr id="6" name="Picture 5" descr="Incremental_Load_Qlikview_3.png"/>
          <p:cNvPicPr>
            <a:picLocks noChangeAspect="1"/>
          </p:cNvPicPr>
          <p:nvPr/>
        </p:nvPicPr>
        <p:blipFill>
          <a:blip r:embed="rId2" cstate="print"/>
          <a:stretch>
            <a:fillRect/>
          </a:stretch>
        </p:blipFill>
        <p:spPr>
          <a:xfrm>
            <a:off x="2085975" y="2247900"/>
            <a:ext cx="5734050" cy="2362200"/>
          </a:xfrm>
          <a:prstGeom prst="rect">
            <a:avLst/>
          </a:prstGeom>
          <a:ln>
            <a:solidFill>
              <a:schemeClr val="tx1"/>
            </a:solidFill>
          </a:ln>
        </p:spPr>
      </p:pic>
      <p:sp>
        <p:nvSpPr>
          <p:cNvPr id="7" name="TextBox 6"/>
          <p:cNvSpPr txBox="1"/>
          <p:nvPr/>
        </p:nvSpPr>
        <p:spPr>
          <a:xfrm>
            <a:off x="489097" y="4784651"/>
            <a:ext cx="8708066" cy="1384995"/>
          </a:xfrm>
          <a:prstGeom prst="rect">
            <a:avLst/>
          </a:prstGeom>
          <a:noFill/>
        </p:spPr>
        <p:txBody>
          <a:bodyPr wrap="square" rtlCol="0">
            <a:spAutoFit/>
          </a:bodyPr>
          <a:lstStyle/>
          <a:p>
            <a:r>
              <a:rPr lang="en-US" sz="1400" dirty="0" smtClean="0"/>
              <a:t>Here, I have loaded the last updated QVD into the memory and then </a:t>
            </a:r>
            <a:r>
              <a:rPr lang="en-US" sz="1400" dirty="0" err="1" smtClean="0"/>
              <a:t>identifed</a:t>
            </a:r>
            <a:r>
              <a:rPr lang="en-US" sz="1400" dirty="0" smtClean="0"/>
              <a:t> the last modified date by storing maximum of “</a:t>
            </a:r>
            <a:r>
              <a:rPr lang="en-US" sz="1400" b="1" dirty="0" err="1" smtClean="0"/>
              <a:t>Modified_Date</a:t>
            </a:r>
            <a:r>
              <a:rPr lang="en-US" sz="1400" dirty="0" smtClean="0"/>
              <a:t>”. Next we store this date in a variable “</a:t>
            </a:r>
            <a:r>
              <a:rPr lang="en-US" sz="1400" b="1" dirty="0" err="1" smtClean="0"/>
              <a:t>Last_Updated_Date</a:t>
            </a:r>
            <a:r>
              <a:rPr lang="en-US" sz="1400" dirty="0" smtClean="0"/>
              <a:t>” and drop the table “</a:t>
            </a:r>
            <a:r>
              <a:rPr lang="en-US" sz="1400" b="1" dirty="0" smtClean="0"/>
              <a:t>Sales</a:t>
            </a:r>
            <a:r>
              <a:rPr lang="en-US" sz="1400" dirty="0" smtClean="0"/>
              <a:t>”. In above code, I have used </a:t>
            </a:r>
            <a:r>
              <a:rPr lang="en-US" sz="1400" b="1" dirty="0" smtClean="0"/>
              <a:t>Peek()</a:t>
            </a:r>
            <a:r>
              <a:rPr lang="en-US" sz="1400" dirty="0" smtClean="0"/>
              <a:t> function to store maximum of modified date. Here is it’s syntax</a:t>
            </a:r>
            <a:r>
              <a:rPr lang="en-US" sz="1400" dirty="0" smtClean="0"/>
              <a:t>:   </a:t>
            </a:r>
          </a:p>
          <a:p>
            <a:r>
              <a:rPr lang="en-US" sz="1400" b="1" dirty="0" smtClean="0"/>
              <a:t>	</a:t>
            </a:r>
            <a:r>
              <a:rPr lang="en-US" sz="1400" b="1" dirty="0" smtClean="0"/>
              <a:t>Peek</a:t>
            </a:r>
            <a:r>
              <a:rPr lang="en-US" sz="1400" b="1" dirty="0" smtClean="0"/>
              <a:t>( </a:t>
            </a:r>
            <a:r>
              <a:rPr lang="en-US" sz="1400" b="1" dirty="0" err="1" smtClean="0"/>
              <a:t>FieldName</a:t>
            </a:r>
            <a:r>
              <a:rPr lang="en-US" sz="1400" b="1" dirty="0" smtClean="0"/>
              <a:t>, Row Number, </a:t>
            </a:r>
            <a:r>
              <a:rPr lang="en-US" sz="1400" b="1" dirty="0" err="1" smtClean="0"/>
              <a:t>TableName</a:t>
            </a:r>
            <a:r>
              <a:rPr lang="en-US" sz="1400" b="1" dirty="0" smtClean="0"/>
              <a:t>)</a:t>
            </a:r>
            <a:endParaRPr lang="en-US" sz="1400" dirty="0" smtClean="0"/>
          </a:p>
          <a:p>
            <a:endParaRPr lang="en-US" sz="1400" dirty="0" smtClean="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CG PPT template_2013">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G PPT template_2013">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Capgemini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CG PPT template_2013</Template>
  <TotalTime>9980</TotalTime>
  <Words>867</Words>
  <Application>Microsoft Office PowerPoint</Application>
  <PresentationFormat>A4 Paper (210x297 mm)</PresentationFormat>
  <Paragraphs>107</Paragraphs>
  <Slides>16</Slides>
  <Notes>0</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16</vt:i4>
      </vt:variant>
    </vt:vector>
  </HeadingPairs>
  <TitlesOfParts>
    <vt:vector size="22" baseType="lpstr">
      <vt:lpstr>CG PPT template_2013</vt:lpstr>
      <vt:lpstr>Closing slides</vt:lpstr>
      <vt:lpstr>Section break</vt:lpstr>
      <vt:lpstr>1_CG PPT template_2013</vt:lpstr>
      <vt:lpstr>Capgemini template</vt:lpstr>
      <vt:lpstr>think-cell Slide</vt:lpstr>
      <vt:lpstr>QlikSense Training </vt:lpstr>
      <vt:lpstr>Session 04</vt:lpstr>
      <vt:lpstr>Session Agenda</vt:lpstr>
      <vt:lpstr>Understanding QVD file</vt:lpstr>
      <vt:lpstr>Understanding QVD file</vt:lpstr>
      <vt:lpstr>Understanding QVD file</vt:lpstr>
      <vt:lpstr>Incremental Loads</vt:lpstr>
      <vt:lpstr>Incremental Loads</vt:lpstr>
      <vt:lpstr>Incremental Loads</vt:lpstr>
      <vt:lpstr>Incremental Loads</vt:lpstr>
      <vt:lpstr>Incremental Loads</vt:lpstr>
      <vt:lpstr>Incremental Loads</vt:lpstr>
      <vt:lpstr>Incremental Loads</vt:lpstr>
      <vt:lpstr>Incremental Loads</vt:lpstr>
      <vt:lpstr>QlikView Training – Session 04</vt:lpstr>
      <vt:lpstr>Slide 16</vt:lpstr>
    </vt:vector>
  </TitlesOfParts>
  <Company>Capgemini India Private Limited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rmansoor</dc:creator>
  <cp:lastModifiedBy>Siddharth</cp:lastModifiedBy>
  <cp:revision>937</cp:revision>
  <dcterms:created xsi:type="dcterms:W3CDTF">2013-09-16T09:55:48Z</dcterms:created>
  <dcterms:modified xsi:type="dcterms:W3CDTF">2017-04-20T17:06:52Z</dcterms:modified>
</cp:coreProperties>
</file>