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432">
          <p15:clr>
            <a:schemeClr val="accent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3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ee4905e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ee4905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bcadd6b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bcadd6b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bcadd6b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bcadd6b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bcadd6b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bcadd6b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bcadd6b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bcadd6b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bcadd6b3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bcadd6b3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bcadd6b3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bcadd6b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bcadd6b3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bcadd6b3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bcadd6b3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bcadd6b3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jp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440075" y="115225"/>
            <a:ext cx="1400175" cy="504825"/>
          </a:xfrm>
          <a:prstGeom prst="rect">
            <a:avLst/>
          </a:prstGeom>
          <a:noFill/>
          <a:ln>
            <a:noFill/>
          </a:ln>
        </p:spPr>
      </p:pic>
      <p:pic>
        <p:nvPicPr>
          <p:cNvPr id="55" name="Google Shape;55;p13"/>
          <p:cNvPicPr preferRelativeResize="0"/>
          <p:nvPr/>
        </p:nvPicPr>
        <p:blipFill>
          <a:blip r:embed="rId4">
            <a:alphaModFix/>
          </a:blip>
          <a:stretch>
            <a:fillRect/>
          </a:stretch>
        </p:blipFill>
        <p:spPr>
          <a:xfrm>
            <a:off x="164775" y="115225"/>
            <a:ext cx="1768675" cy="576225"/>
          </a:xfrm>
          <a:prstGeom prst="rect">
            <a:avLst/>
          </a:prstGeom>
          <a:noFill/>
          <a:ln>
            <a:noFill/>
          </a:ln>
        </p:spPr>
      </p:pic>
      <p:sp>
        <p:nvSpPr>
          <p:cNvPr id="56" name="Google Shape;56;p13"/>
          <p:cNvSpPr txBox="1"/>
          <p:nvPr/>
        </p:nvSpPr>
        <p:spPr>
          <a:xfrm>
            <a:off x="2230900" y="2020650"/>
            <a:ext cx="4313100" cy="1102200"/>
          </a:xfrm>
          <a:prstGeom prst="rect">
            <a:avLst/>
          </a:prstGeom>
          <a:noFill/>
          <a:ln>
            <a:noFill/>
          </a:ln>
        </p:spPr>
        <p:txBody>
          <a:bodyPr anchorCtr="0" anchor="t" bIns="91425" lIns="91425" spcFirstLastPara="1" rIns="91425" wrap="square" tIns="91425">
            <a:spAutoFit/>
          </a:bodyPr>
          <a:lstStyle/>
          <a:p>
            <a:pPr indent="0" lvl="0" marL="0" rtl="0" algn="ctr">
              <a:lnSpc>
                <a:spcPct val="141176"/>
              </a:lnSpc>
              <a:spcBef>
                <a:spcPts val="0"/>
              </a:spcBef>
              <a:spcAft>
                <a:spcPts val="0"/>
              </a:spcAft>
              <a:buClr>
                <a:schemeClr val="dk1"/>
              </a:buClr>
              <a:buSzPts val="1100"/>
              <a:buFont typeface="Arial"/>
              <a:buNone/>
            </a:pPr>
            <a:r>
              <a:rPr b="1" lang="en" sz="2700">
                <a:solidFill>
                  <a:srgbClr val="19171A"/>
                </a:solidFill>
                <a:highlight>
                  <a:srgbClr val="FFFFFF"/>
                </a:highlight>
              </a:rPr>
              <a:t> Bosch AI Hackathon</a:t>
            </a:r>
            <a:endParaRPr b="1" sz="2700">
              <a:solidFill>
                <a:srgbClr val="19171A"/>
              </a:solidFill>
              <a:highlight>
                <a:srgbClr val="FFFFFF"/>
              </a:highlight>
            </a:endParaRPr>
          </a:p>
          <a:p>
            <a:pPr indent="0" lvl="0" marL="0" rtl="0" algn="just">
              <a:spcBef>
                <a:spcPts val="9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52400" y="2061075"/>
            <a:ext cx="8839198" cy="1489213"/>
          </a:xfrm>
          <a:prstGeom prst="rect">
            <a:avLst/>
          </a:prstGeom>
          <a:noFill/>
          <a:ln>
            <a:noFill/>
          </a:ln>
        </p:spPr>
      </p:pic>
      <p:pic>
        <p:nvPicPr>
          <p:cNvPr id="121" name="Google Shape;121;p22"/>
          <p:cNvPicPr preferRelativeResize="0"/>
          <p:nvPr/>
        </p:nvPicPr>
        <p:blipFill>
          <a:blip r:embed="rId4">
            <a:alphaModFix/>
          </a:blip>
          <a:stretch>
            <a:fillRect/>
          </a:stretch>
        </p:blipFill>
        <p:spPr>
          <a:xfrm>
            <a:off x="7440075" y="115225"/>
            <a:ext cx="1400175" cy="50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7440075" y="115225"/>
            <a:ext cx="1400175" cy="504825"/>
          </a:xfrm>
          <a:prstGeom prst="rect">
            <a:avLst/>
          </a:prstGeom>
          <a:noFill/>
          <a:ln>
            <a:noFill/>
          </a:ln>
        </p:spPr>
      </p:pic>
      <p:sp>
        <p:nvSpPr>
          <p:cNvPr id="62" name="Google Shape;62;p14"/>
          <p:cNvSpPr txBox="1"/>
          <p:nvPr/>
        </p:nvSpPr>
        <p:spPr>
          <a:xfrm>
            <a:off x="3289200" y="681675"/>
            <a:ext cx="2565600" cy="1304100"/>
          </a:xfrm>
          <a:prstGeom prst="rect">
            <a:avLst/>
          </a:prstGeom>
          <a:noFill/>
          <a:ln>
            <a:noFill/>
          </a:ln>
        </p:spPr>
        <p:txBody>
          <a:bodyPr anchorCtr="0" anchor="t" bIns="91425" lIns="91425" spcFirstLastPara="1" rIns="91425" wrap="square" tIns="91425">
            <a:spAutoFit/>
          </a:bodyPr>
          <a:lstStyle/>
          <a:p>
            <a:pPr indent="0" lvl="0" marL="0" rtl="0" algn="ctr">
              <a:lnSpc>
                <a:spcPct val="184615"/>
              </a:lnSpc>
              <a:spcBef>
                <a:spcPts val="0"/>
              </a:spcBef>
              <a:spcAft>
                <a:spcPts val="0"/>
              </a:spcAft>
              <a:buClr>
                <a:schemeClr val="dk1"/>
              </a:buClr>
              <a:buSzPts val="1100"/>
              <a:buFont typeface="Arial"/>
              <a:buNone/>
            </a:pPr>
            <a:r>
              <a:rPr b="1" lang="en" sz="3000">
                <a:solidFill>
                  <a:srgbClr val="19171A"/>
                </a:solidFill>
                <a:highlight>
                  <a:srgbClr val="FFFFFF"/>
                </a:highlight>
              </a:rPr>
              <a:t>AI Warriors</a:t>
            </a:r>
            <a:endParaRPr b="1" sz="3000">
              <a:solidFill>
                <a:srgbClr val="19171A"/>
              </a:solidFill>
              <a:highlight>
                <a:srgbClr val="FFFFFF"/>
              </a:highlight>
            </a:endParaRPr>
          </a:p>
          <a:p>
            <a:pPr indent="0" lvl="0" marL="0" rtl="0" algn="ctr">
              <a:spcBef>
                <a:spcPts val="400"/>
              </a:spcBef>
              <a:spcAft>
                <a:spcPts val="0"/>
              </a:spcAft>
              <a:buNone/>
            </a:pPr>
            <a:r>
              <a:t/>
            </a:r>
            <a:endParaRPr/>
          </a:p>
        </p:txBody>
      </p:sp>
      <p:sp>
        <p:nvSpPr>
          <p:cNvPr id="63" name="Google Shape;63;p14"/>
          <p:cNvSpPr txBox="1"/>
          <p:nvPr/>
        </p:nvSpPr>
        <p:spPr>
          <a:xfrm>
            <a:off x="601025" y="1425300"/>
            <a:ext cx="8074800" cy="26217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lang="en" sz="2400">
                <a:solidFill>
                  <a:schemeClr val="dk1"/>
                </a:solidFill>
              </a:rPr>
              <a:t>1.Team Leader Name: </a:t>
            </a:r>
            <a:r>
              <a:rPr b="1" lang="en" sz="1500">
                <a:solidFill>
                  <a:schemeClr val="dk1"/>
                </a:solidFill>
              </a:rPr>
              <a:t>Vrindha Sham Bhatt</a:t>
            </a:r>
            <a:endParaRPr b="1" sz="1500">
              <a:solidFill>
                <a:srgbClr val="0A0A0A"/>
              </a:solidFill>
            </a:endParaRPr>
          </a:p>
          <a:p>
            <a:pPr indent="0" lvl="0" marL="0" rtl="0" algn="just">
              <a:lnSpc>
                <a:spcPct val="90000"/>
              </a:lnSpc>
              <a:spcBef>
                <a:spcPts val="1000"/>
              </a:spcBef>
              <a:spcAft>
                <a:spcPts val="0"/>
              </a:spcAft>
              <a:buNone/>
            </a:pPr>
            <a:r>
              <a:rPr lang="en" sz="2400">
                <a:solidFill>
                  <a:schemeClr val="dk1"/>
                </a:solidFill>
              </a:rPr>
              <a:t>2.Team Member Name: </a:t>
            </a:r>
            <a:r>
              <a:rPr b="1" lang="en" sz="1500">
                <a:solidFill>
                  <a:schemeClr val="dk1"/>
                </a:solidFill>
                <a:highlight>
                  <a:srgbClr val="FFFFFF"/>
                </a:highlight>
              </a:rPr>
              <a:t>1)Thanushree D</a:t>
            </a:r>
            <a:endParaRPr b="1" sz="1500">
              <a:solidFill>
                <a:schemeClr val="dk1"/>
              </a:solidFill>
              <a:highlight>
                <a:srgbClr val="FFFFFF"/>
              </a:highlight>
            </a:endParaRPr>
          </a:p>
          <a:p>
            <a:pPr indent="0" lvl="0" marL="0" rtl="0" algn="just">
              <a:lnSpc>
                <a:spcPct val="90000"/>
              </a:lnSpc>
              <a:spcBef>
                <a:spcPts val="1000"/>
              </a:spcBef>
              <a:spcAft>
                <a:spcPts val="0"/>
              </a:spcAft>
              <a:buClr>
                <a:schemeClr val="dk1"/>
              </a:buClr>
              <a:buSzPts val="1100"/>
              <a:buFont typeface="Arial"/>
              <a:buNone/>
            </a:pPr>
            <a:r>
              <a:rPr b="1" lang="en" sz="1500">
                <a:solidFill>
                  <a:schemeClr val="dk1"/>
                </a:solidFill>
                <a:highlight>
                  <a:srgbClr val="FFFFFF"/>
                </a:highlight>
              </a:rPr>
              <a:t>                                                              2)Suraj V Ghorpade</a:t>
            </a:r>
            <a:endParaRPr b="1" sz="1500">
              <a:solidFill>
                <a:schemeClr val="dk1"/>
              </a:solidFill>
              <a:highlight>
                <a:srgbClr val="FFFFFF"/>
              </a:highlight>
            </a:endParaRPr>
          </a:p>
          <a:p>
            <a:pPr indent="0" lvl="0" marL="0" rtl="0" algn="just">
              <a:lnSpc>
                <a:spcPct val="90000"/>
              </a:lnSpc>
              <a:spcBef>
                <a:spcPts val="1000"/>
              </a:spcBef>
              <a:spcAft>
                <a:spcPts val="0"/>
              </a:spcAft>
              <a:buClr>
                <a:schemeClr val="dk1"/>
              </a:buClr>
              <a:buSzPts val="1100"/>
              <a:buFont typeface="Arial"/>
              <a:buNone/>
            </a:pPr>
            <a:r>
              <a:rPr lang="en" sz="2400">
                <a:solidFill>
                  <a:schemeClr val="dk1"/>
                </a:solidFill>
              </a:rPr>
              <a:t>3.Team Leader Phone Number: </a:t>
            </a:r>
            <a:r>
              <a:rPr lang="en" sz="2100">
                <a:solidFill>
                  <a:srgbClr val="19171A"/>
                </a:solidFill>
              </a:rPr>
              <a:t>9108605859</a:t>
            </a:r>
            <a:endParaRPr sz="2100">
              <a:solidFill>
                <a:srgbClr val="19171A"/>
              </a:solidFill>
            </a:endParaRPr>
          </a:p>
          <a:p>
            <a:pPr indent="0" lvl="0" marL="0" rtl="0" algn="just">
              <a:lnSpc>
                <a:spcPct val="90000"/>
              </a:lnSpc>
              <a:spcBef>
                <a:spcPts val="1000"/>
              </a:spcBef>
              <a:spcAft>
                <a:spcPts val="0"/>
              </a:spcAft>
              <a:buClr>
                <a:schemeClr val="dk1"/>
              </a:buClr>
              <a:buSzPts val="1100"/>
              <a:buFont typeface="Arial"/>
              <a:buNone/>
            </a:pPr>
            <a:r>
              <a:rPr lang="en" sz="2400">
                <a:solidFill>
                  <a:schemeClr val="dk1"/>
                </a:solidFill>
              </a:rPr>
              <a:t>4.Team Leader Email ID: </a:t>
            </a:r>
            <a:r>
              <a:rPr b="1" lang="en" sz="1550">
                <a:highlight>
                  <a:srgbClr val="FFFFFF"/>
                </a:highlight>
              </a:rPr>
              <a:t>vrindha99@gmail.com </a:t>
            </a:r>
            <a:r>
              <a:rPr b="1" lang="en" sz="1550">
                <a:solidFill>
                  <a:schemeClr val="dk1"/>
                </a:solidFill>
                <a:highlight>
                  <a:srgbClr val="FFFFFF"/>
                </a:highlight>
              </a:rPr>
              <a:t> </a:t>
            </a:r>
            <a:endParaRPr b="1" sz="29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7440075" y="115225"/>
            <a:ext cx="1400175" cy="504825"/>
          </a:xfrm>
          <a:prstGeom prst="rect">
            <a:avLst/>
          </a:prstGeom>
          <a:noFill/>
          <a:ln>
            <a:noFill/>
          </a:ln>
        </p:spPr>
      </p:pic>
      <p:sp>
        <p:nvSpPr>
          <p:cNvPr id="69" name="Google Shape;69;p15"/>
          <p:cNvSpPr txBox="1"/>
          <p:nvPr/>
        </p:nvSpPr>
        <p:spPr>
          <a:xfrm>
            <a:off x="198300" y="1375725"/>
            <a:ext cx="73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 name="Google Shape;70;p15"/>
          <p:cNvSpPr txBox="1"/>
          <p:nvPr/>
        </p:nvSpPr>
        <p:spPr>
          <a:xfrm>
            <a:off x="512950" y="1078275"/>
            <a:ext cx="7349700" cy="35709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a:t>
            </a:r>
            <a:r>
              <a:rPr lang="en" sz="1700">
                <a:latin typeface="Times New Roman"/>
                <a:ea typeface="Times New Roman"/>
                <a:cs typeface="Times New Roman"/>
                <a:sym typeface="Times New Roman"/>
              </a:rPr>
              <a:t>he Model is based on </a:t>
            </a:r>
            <a:r>
              <a:rPr b="1" lang="en" sz="1700">
                <a:latin typeface="Times New Roman"/>
                <a:ea typeface="Times New Roman"/>
                <a:cs typeface="Times New Roman"/>
                <a:sym typeface="Times New Roman"/>
              </a:rPr>
              <a:t>YOLOv3 model</a:t>
            </a:r>
            <a:r>
              <a:rPr lang="en" sz="1700">
                <a:latin typeface="Times New Roman"/>
                <a:ea typeface="Times New Roman"/>
                <a:cs typeface="Times New Roman"/>
                <a:sym typeface="Times New Roman"/>
              </a:rPr>
              <a:t> for object detection</a:t>
            </a:r>
            <a:r>
              <a:rPr lang="en" sz="1700">
                <a:solidFill>
                  <a:srgbClr val="555555"/>
                </a:solidFill>
                <a:highlight>
                  <a:srgbClr val="FFFFFF"/>
                </a:highlight>
                <a:latin typeface="Times New Roman"/>
                <a:ea typeface="Times New Roman"/>
                <a:cs typeface="Times New Roman"/>
                <a:sym typeface="Times New Roman"/>
              </a:rPr>
              <a:t>.</a:t>
            </a:r>
            <a:endParaRPr sz="1700">
              <a:solidFill>
                <a:srgbClr val="555555"/>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A0A0A"/>
              </a:buClr>
              <a:buSzPts val="1700"/>
              <a:buFont typeface="Times New Roman"/>
              <a:buChar char="●"/>
            </a:pPr>
            <a:r>
              <a:rPr lang="en" sz="1700">
                <a:solidFill>
                  <a:srgbClr val="0A0A0A"/>
                </a:solidFill>
                <a:highlight>
                  <a:srgbClr val="FFFFFF"/>
                </a:highlight>
                <a:latin typeface="Times New Roman"/>
                <a:ea typeface="Times New Roman"/>
                <a:cs typeface="Times New Roman"/>
                <a:sym typeface="Times New Roman"/>
              </a:rPr>
              <a:t>You Only Look Once or YOLO is one of the popular algorithms in object detection used by the researchers around the globe.</a:t>
            </a:r>
            <a:endParaRPr sz="1700">
              <a:solidFill>
                <a:srgbClr val="0A0A0A"/>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A0A0A"/>
              </a:buClr>
              <a:buSzPts val="1700"/>
              <a:buFont typeface="Times New Roman"/>
              <a:buChar char="●"/>
            </a:pPr>
            <a:r>
              <a:rPr lang="en" sz="1700">
                <a:solidFill>
                  <a:srgbClr val="0A0A0A"/>
                </a:solidFill>
                <a:highlight>
                  <a:srgbClr val="FFFFFF"/>
                </a:highlight>
                <a:latin typeface="Times New Roman"/>
                <a:ea typeface="Times New Roman"/>
                <a:cs typeface="Times New Roman"/>
                <a:sym typeface="Times New Roman"/>
              </a:rPr>
              <a:t>The unified architecture of YOLO is extremely fast in manner. </a:t>
            </a:r>
            <a:endParaRPr sz="1700">
              <a:solidFill>
                <a:srgbClr val="0A0A0A"/>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A0A0A"/>
              </a:buClr>
              <a:buSzPts val="1700"/>
              <a:buFont typeface="Times New Roman"/>
              <a:buChar char="●"/>
            </a:pPr>
            <a:r>
              <a:rPr lang="en" sz="1700">
                <a:solidFill>
                  <a:srgbClr val="0A0A0A"/>
                </a:solidFill>
                <a:highlight>
                  <a:srgbClr val="FFFFFF"/>
                </a:highlight>
                <a:latin typeface="Times New Roman"/>
                <a:ea typeface="Times New Roman"/>
                <a:cs typeface="Times New Roman"/>
                <a:sym typeface="Times New Roman"/>
              </a:rPr>
              <a:t>This algorithm outperforms the other detection methods, including DPM and R-CNN, when generalising from natural images to other domains like artwork.</a:t>
            </a:r>
            <a:endParaRPr sz="1700">
              <a:solidFill>
                <a:srgbClr val="0A0A0A"/>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A0A0A"/>
              </a:buClr>
              <a:buSzPts val="1600"/>
              <a:buFont typeface="Times New Roman"/>
              <a:buChar char="●"/>
            </a:pPr>
            <a:r>
              <a:rPr lang="en" sz="1600">
                <a:solidFill>
                  <a:srgbClr val="0A0A0A"/>
                </a:solidFill>
                <a:highlight>
                  <a:srgbClr val="FFFFFF"/>
                </a:highlight>
                <a:latin typeface="Times New Roman"/>
                <a:ea typeface="Times New Roman"/>
                <a:cs typeface="Times New Roman"/>
                <a:sym typeface="Times New Roman"/>
              </a:rPr>
              <a:t>The AI model developed is capable of detecting  </a:t>
            </a:r>
            <a:r>
              <a:rPr b="1" lang="en" sz="1600">
                <a:solidFill>
                  <a:srgbClr val="0A0A0A"/>
                </a:solidFill>
                <a:highlight>
                  <a:srgbClr val="FFFFFF"/>
                </a:highlight>
                <a:latin typeface="Times New Roman"/>
                <a:ea typeface="Times New Roman"/>
                <a:cs typeface="Times New Roman"/>
                <a:sym typeface="Times New Roman"/>
              </a:rPr>
              <a:t>Furniture(Chair) </a:t>
            </a:r>
            <a:r>
              <a:rPr lang="en" sz="1600">
                <a:solidFill>
                  <a:srgbClr val="0A0A0A"/>
                </a:solidFill>
                <a:highlight>
                  <a:srgbClr val="FFFFFF"/>
                </a:highlight>
                <a:latin typeface="Times New Roman"/>
                <a:ea typeface="Times New Roman"/>
                <a:cs typeface="Times New Roman"/>
                <a:sym typeface="Times New Roman"/>
              </a:rPr>
              <a:t>  one of the obstacle  which has to be detected by the cleaning robots using Yolov3.</a:t>
            </a:r>
            <a:endParaRPr sz="1150">
              <a:solidFill>
                <a:srgbClr val="4A454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A0A0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A0A0A"/>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0A0A0A"/>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0A0A0A"/>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71" name="Google Shape;71;p15"/>
          <p:cNvSpPr txBox="1"/>
          <p:nvPr/>
        </p:nvSpPr>
        <p:spPr>
          <a:xfrm>
            <a:off x="793200" y="115225"/>
            <a:ext cx="6011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t>Model Description</a:t>
            </a:r>
            <a:endParaRPr sz="40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7440075" y="115225"/>
            <a:ext cx="1400175" cy="504825"/>
          </a:xfrm>
          <a:prstGeom prst="rect">
            <a:avLst/>
          </a:prstGeom>
          <a:noFill/>
          <a:ln>
            <a:noFill/>
          </a:ln>
        </p:spPr>
      </p:pic>
      <p:sp>
        <p:nvSpPr>
          <p:cNvPr id="77" name="Google Shape;77;p16"/>
          <p:cNvSpPr txBox="1"/>
          <p:nvPr/>
        </p:nvSpPr>
        <p:spPr>
          <a:xfrm>
            <a:off x="984000" y="189600"/>
            <a:ext cx="7176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dk1"/>
                </a:solidFill>
              </a:rPr>
              <a:t>Features of your Model</a:t>
            </a:r>
            <a:endParaRPr/>
          </a:p>
        </p:txBody>
      </p:sp>
      <p:sp>
        <p:nvSpPr>
          <p:cNvPr id="78" name="Google Shape;78;p16"/>
          <p:cNvSpPr txBox="1"/>
          <p:nvPr/>
        </p:nvSpPr>
        <p:spPr>
          <a:xfrm>
            <a:off x="295800" y="1332075"/>
            <a:ext cx="7864200" cy="2070300"/>
          </a:xfrm>
          <a:prstGeom prst="rect">
            <a:avLst/>
          </a:prstGeom>
          <a:noFill/>
          <a:ln>
            <a:noFill/>
          </a:ln>
        </p:spPr>
        <p:txBody>
          <a:bodyPr anchorCtr="0" anchor="t" bIns="91425" lIns="91425" spcFirstLastPara="1" rIns="91425" wrap="square" tIns="91425">
            <a:spAutoFit/>
          </a:bodyPr>
          <a:lstStyle/>
          <a:p>
            <a:pPr indent="-339725" lvl="0" marL="457200" rtl="0" algn="just">
              <a:spcBef>
                <a:spcPts val="0"/>
              </a:spcBef>
              <a:spcAft>
                <a:spcPts val="0"/>
              </a:spcAft>
              <a:buSzPts val="1750"/>
              <a:buChar char="●"/>
            </a:pPr>
            <a:r>
              <a:rPr lang="en" sz="1750"/>
              <a:t>The images for the Training dataset  has been captured  from point  of view of the cleaning robot.</a:t>
            </a:r>
            <a:endParaRPr sz="1750"/>
          </a:p>
          <a:p>
            <a:pPr indent="-339725" lvl="0" marL="457200" rtl="0" algn="just">
              <a:spcBef>
                <a:spcPts val="0"/>
              </a:spcBef>
              <a:spcAft>
                <a:spcPts val="0"/>
              </a:spcAft>
              <a:buSzPts val="1750"/>
              <a:buChar char="●"/>
            </a:pPr>
            <a:r>
              <a:rPr lang="en" sz="1750"/>
              <a:t>Robot considering the dimensions and resolution mentioned in the problem statement.</a:t>
            </a:r>
            <a:endParaRPr sz="1750"/>
          </a:p>
          <a:p>
            <a:pPr indent="-339725" lvl="0" marL="457200" rtl="0" algn="just">
              <a:spcBef>
                <a:spcPts val="0"/>
              </a:spcBef>
              <a:spcAft>
                <a:spcPts val="0"/>
              </a:spcAft>
              <a:buSzPts val="1750"/>
              <a:buChar char="●"/>
            </a:pPr>
            <a:r>
              <a:rPr lang="en" sz="1750"/>
              <a:t>Around 100 images of chair were labelled using LabellImg.exe.</a:t>
            </a:r>
            <a:endParaRPr sz="1750"/>
          </a:p>
          <a:p>
            <a:pPr indent="-339725" lvl="0" marL="457200" rtl="0" algn="just">
              <a:spcBef>
                <a:spcPts val="0"/>
              </a:spcBef>
              <a:spcAft>
                <a:spcPts val="0"/>
              </a:spcAft>
              <a:buSzPts val="1750"/>
              <a:buChar char="●"/>
            </a:pPr>
            <a:r>
              <a:rPr lang="en" sz="1750"/>
              <a:t>Trained  on google colab gpu using yolo v3 configuration.</a:t>
            </a:r>
            <a:endParaRPr sz="1750"/>
          </a:p>
          <a:p>
            <a:pPr indent="-339725" lvl="0" marL="457200" rtl="0" algn="just">
              <a:spcBef>
                <a:spcPts val="0"/>
              </a:spcBef>
              <a:spcAft>
                <a:spcPts val="0"/>
              </a:spcAft>
              <a:buSzPts val="1750"/>
              <a:buChar char="●"/>
            </a:pPr>
            <a:r>
              <a:rPr lang="en" sz="1750"/>
              <a:t>The accuracy of the detection achieved was 88%.</a:t>
            </a:r>
            <a:endParaRPr sz="17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7440075" y="115225"/>
            <a:ext cx="1400175" cy="504825"/>
          </a:xfrm>
          <a:prstGeom prst="rect">
            <a:avLst/>
          </a:prstGeom>
          <a:noFill/>
          <a:ln>
            <a:noFill/>
          </a:ln>
        </p:spPr>
      </p:pic>
      <p:sp>
        <p:nvSpPr>
          <p:cNvPr id="84" name="Google Shape;84;p17"/>
          <p:cNvSpPr txBox="1"/>
          <p:nvPr/>
        </p:nvSpPr>
        <p:spPr>
          <a:xfrm>
            <a:off x="747775" y="1405575"/>
            <a:ext cx="62283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Python</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Opencv</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YoloV3</a:t>
            </a:r>
            <a:endParaRPr sz="1700"/>
          </a:p>
        </p:txBody>
      </p:sp>
      <p:sp>
        <p:nvSpPr>
          <p:cNvPr id="85" name="Google Shape;85;p17"/>
          <p:cNvSpPr txBox="1"/>
          <p:nvPr/>
        </p:nvSpPr>
        <p:spPr>
          <a:xfrm>
            <a:off x="685800" y="263925"/>
            <a:ext cx="4362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t>Tech Stack</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440075" y="115225"/>
            <a:ext cx="1400175" cy="504825"/>
          </a:xfrm>
          <a:prstGeom prst="rect">
            <a:avLst/>
          </a:prstGeom>
          <a:noFill/>
          <a:ln>
            <a:noFill/>
          </a:ln>
        </p:spPr>
      </p:pic>
      <p:sp>
        <p:nvSpPr>
          <p:cNvPr id="91" name="Google Shape;91;p18"/>
          <p:cNvSpPr txBox="1"/>
          <p:nvPr/>
        </p:nvSpPr>
        <p:spPr>
          <a:xfrm>
            <a:off x="572800" y="1441725"/>
            <a:ext cx="7471500" cy="18471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Font typeface="Times New Roman"/>
              <a:buChar char="●"/>
            </a:pPr>
            <a:r>
              <a:rPr lang="en" sz="1800">
                <a:solidFill>
                  <a:srgbClr val="0A0A0A"/>
                </a:solidFill>
                <a:highlight>
                  <a:srgbClr val="FFFFFF"/>
                </a:highlight>
                <a:latin typeface="Times New Roman"/>
                <a:ea typeface="Times New Roman"/>
                <a:cs typeface="Times New Roman"/>
                <a:sym typeface="Times New Roman"/>
              </a:rPr>
              <a:t>The base YOLO model processes images in real-time at 45 frames per second, while the smaller version of the network, Fast YOLO processes an astounding 155 frames per second while still achieving double the mAP of other real-time detectors.</a:t>
            </a:r>
            <a:endParaRPr sz="1800">
              <a:solidFill>
                <a:srgbClr val="0A0A0A"/>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A0A0A"/>
              </a:buClr>
              <a:buSzPts val="1800"/>
              <a:buFont typeface="Times New Roman"/>
              <a:buChar char="●"/>
            </a:pPr>
            <a:r>
              <a:rPr lang="en" sz="1700">
                <a:solidFill>
                  <a:srgbClr val="292929"/>
                </a:solidFill>
                <a:highlight>
                  <a:srgbClr val="FFFFFF"/>
                </a:highlight>
                <a:latin typeface="Georgia"/>
                <a:ea typeface="Georgia"/>
                <a:cs typeface="Georgia"/>
                <a:sym typeface="Georgia"/>
              </a:rPr>
              <a:t>After the training, the classifier achieves a top-1 accuracy of 76.5% and a top-5 accuracy of 93.3%.</a:t>
            </a:r>
            <a:endParaRPr sz="1800">
              <a:solidFill>
                <a:srgbClr val="0A0A0A"/>
              </a:solidFill>
              <a:highlight>
                <a:srgbClr val="FFFFFF"/>
              </a:highlight>
              <a:latin typeface="Times New Roman"/>
              <a:ea typeface="Times New Roman"/>
              <a:cs typeface="Times New Roman"/>
              <a:sym typeface="Times New Roman"/>
            </a:endParaRPr>
          </a:p>
        </p:txBody>
      </p:sp>
      <p:sp>
        <p:nvSpPr>
          <p:cNvPr id="92" name="Google Shape;92;p18"/>
          <p:cNvSpPr txBox="1"/>
          <p:nvPr/>
        </p:nvSpPr>
        <p:spPr>
          <a:xfrm>
            <a:off x="458575" y="210700"/>
            <a:ext cx="6395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t>Why your Model is the best?</a:t>
            </a:r>
            <a:endParaRPr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7514425" y="288725"/>
            <a:ext cx="1400175" cy="504825"/>
          </a:xfrm>
          <a:prstGeom prst="rect">
            <a:avLst/>
          </a:prstGeom>
          <a:noFill/>
          <a:ln>
            <a:noFill/>
          </a:ln>
        </p:spPr>
      </p:pic>
      <p:sp>
        <p:nvSpPr>
          <p:cNvPr id="98" name="Google Shape;98;p19"/>
          <p:cNvSpPr txBox="1"/>
          <p:nvPr/>
        </p:nvSpPr>
        <p:spPr>
          <a:xfrm>
            <a:off x="223075" y="128650"/>
            <a:ext cx="7597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dk1"/>
                </a:solidFill>
              </a:rPr>
              <a:t>Labelled Images used for Training Model</a:t>
            </a:r>
            <a:endParaRPr sz="3300"/>
          </a:p>
        </p:txBody>
      </p:sp>
      <p:pic>
        <p:nvPicPr>
          <p:cNvPr id="99" name="Google Shape;99;p19"/>
          <p:cNvPicPr preferRelativeResize="0"/>
          <p:nvPr/>
        </p:nvPicPr>
        <p:blipFill>
          <a:blip r:embed="rId4">
            <a:alphaModFix/>
          </a:blip>
          <a:stretch>
            <a:fillRect/>
          </a:stretch>
        </p:blipFill>
        <p:spPr>
          <a:xfrm>
            <a:off x="1034975" y="1329250"/>
            <a:ext cx="2003746" cy="3562250"/>
          </a:xfrm>
          <a:prstGeom prst="rect">
            <a:avLst/>
          </a:prstGeom>
          <a:noFill/>
          <a:ln>
            <a:noFill/>
          </a:ln>
        </p:spPr>
      </p:pic>
      <p:pic>
        <p:nvPicPr>
          <p:cNvPr id="100" name="Google Shape;100;p19"/>
          <p:cNvPicPr preferRelativeResize="0"/>
          <p:nvPr/>
        </p:nvPicPr>
        <p:blipFill rotWithShape="1">
          <a:blip r:embed="rId5">
            <a:alphaModFix/>
          </a:blip>
          <a:srcRect b="19905" l="0" r="35504" t="2701"/>
          <a:stretch/>
        </p:blipFill>
        <p:spPr>
          <a:xfrm>
            <a:off x="4473651" y="1254875"/>
            <a:ext cx="3123850" cy="35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7440075" y="115225"/>
            <a:ext cx="1400175" cy="504825"/>
          </a:xfrm>
          <a:prstGeom prst="rect">
            <a:avLst/>
          </a:prstGeom>
          <a:noFill/>
          <a:ln>
            <a:noFill/>
          </a:ln>
        </p:spPr>
      </p:pic>
      <p:pic>
        <p:nvPicPr>
          <p:cNvPr id="106" name="Google Shape;106;p20"/>
          <p:cNvPicPr preferRelativeResize="0"/>
          <p:nvPr/>
        </p:nvPicPr>
        <p:blipFill rotWithShape="1">
          <a:blip r:embed="rId4">
            <a:alphaModFix/>
          </a:blip>
          <a:srcRect b="32153" l="59502" r="20538" t="30965"/>
          <a:stretch/>
        </p:blipFill>
        <p:spPr>
          <a:xfrm>
            <a:off x="570125" y="1164100"/>
            <a:ext cx="2810750" cy="3359726"/>
          </a:xfrm>
          <a:prstGeom prst="rect">
            <a:avLst/>
          </a:prstGeom>
          <a:noFill/>
          <a:ln>
            <a:noFill/>
          </a:ln>
        </p:spPr>
      </p:pic>
      <p:pic>
        <p:nvPicPr>
          <p:cNvPr id="107" name="Google Shape;107;p20"/>
          <p:cNvPicPr preferRelativeResize="0"/>
          <p:nvPr/>
        </p:nvPicPr>
        <p:blipFill>
          <a:blip r:embed="rId5">
            <a:alphaModFix/>
          </a:blip>
          <a:stretch>
            <a:fillRect/>
          </a:stretch>
        </p:blipFill>
        <p:spPr>
          <a:xfrm>
            <a:off x="3607625" y="1062788"/>
            <a:ext cx="3019425" cy="3562350"/>
          </a:xfrm>
          <a:prstGeom prst="rect">
            <a:avLst/>
          </a:prstGeom>
          <a:noFill/>
          <a:ln>
            <a:noFill/>
          </a:ln>
        </p:spPr>
      </p:pic>
      <p:sp>
        <p:nvSpPr>
          <p:cNvPr id="108" name="Google Shape;108;p20"/>
          <p:cNvSpPr txBox="1"/>
          <p:nvPr/>
        </p:nvSpPr>
        <p:spPr>
          <a:xfrm>
            <a:off x="86750" y="173525"/>
            <a:ext cx="7287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t>Images used in the Testing Model</a:t>
            </a:r>
            <a:endParaRPr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7440075" y="115225"/>
            <a:ext cx="1400175" cy="504825"/>
          </a:xfrm>
          <a:prstGeom prst="rect">
            <a:avLst/>
          </a:prstGeom>
          <a:noFill/>
          <a:ln>
            <a:noFill/>
          </a:ln>
        </p:spPr>
      </p:pic>
      <p:sp>
        <p:nvSpPr>
          <p:cNvPr id="114" name="Google Shape;114;p21"/>
          <p:cNvSpPr txBox="1"/>
          <p:nvPr/>
        </p:nvSpPr>
        <p:spPr>
          <a:xfrm>
            <a:off x="1722775" y="115225"/>
            <a:ext cx="4325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dk1"/>
                </a:solidFill>
              </a:rPr>
              <a:t>Working Model</a:t>
            </a:r>
            <a:endParaRPr sz="1000"/>
          </a:p>
        </p:txBody>
      </p:sp>
      <p:sp>
        <p:nvSpPr>
          <p:cNvPr id="115" name="Google Shape;115;p21"/>
          <p:cNvSpPr txBox="1"/>
          <p:nvPr/>
        </p:nvSpPr>
        <p:spPr>
          <a:xfrm>
            <a:off x="1127850" y="1598825"/>
            <a:ext cx="669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The project  files are being </a:t>
            </a:r>
            <a:r>
              <a:rPr lang="en" sz="1700"/>
              <a:t>uploaded</a:t>
            </a:r>
            <a:r>
              <a:rPr lang="en" sz="1700"/>
              <a:t> in the  Zip file </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