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38400" y="1917000"/>
            <a:ext cx="8649000" cy="3834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9000" cy="3834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4640" y="229680"/>
            <a:ext cx="5647320" cy="575640"/>
          </a:xfrm>
          <a:prstGeom prst="rect">
            <a:avLst/>
          </a:prstGeom>
          <a:noFill/>
          <a:ln w="0">
            <a:noFill/>
          </a:ln>
        </p:spPr>
        <p:txBody>
          <a:bodyPr tIns="91440" bIns="91440" anchor="t">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pic>
        <p:nvPicPr>
          <p:cNvPr id="1" name="Google Shape;10;p11" descr=""/>
          <p:cNvPicPr/>
          <p:nvPr/>
        </p:nvPicPr>
        <p:blipFill>
          <a:blip r:embed="rId2"/>
          <a:stretch/>
        </p:blipFill>
        <p:spPr>
          <a:xfrm>
            <a:off x="53280" y="4989240"/>
            <a:ext cx="946080" cy="109440"/>
          </a:xfrm>
          <a:prstGeom prst="rect">
            <a:avLst/>
          </a:prstGeom>
          <a:ln w="0">
            <a:noFill/>
          </a:ln>
        </p:spPr>
      </p:pic>
      <p:sp>
        <p:nvSpPr>
          <p:cNvPr id="2" name="Google Shape;11;p11"/>
          <p:cNvSpPr/>
          <p:nvPr/>
        </p:nvSpPr>
        <p:spPr>
          <a:xfrm>
            <a:off x="4338720" y="4899960"/>
            <a:ext cx="466560" cy="1987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900" spc="-1" strike="noStrike">
                <a:solidFill>
                  <a:srgbClr val="ffffff"/>
                </a:solidFill>
                <a:latin typeface="Lato"/>
                <a:ea typeface="Lato"/>
              </a:rPr>
              <a:t>//01</a:t>
            </a:r>
            <a:endParaRPr b="0" lang="en-US" sz="900" spc="-1" strike="noStrike">
              <a:latin typeface="Arial"/>
            </a:endParaRPr>
          </a:p>
        </p:txBody>
      </p:sp>
      <p:sp>
        <p:nvSpPr>
          <p:cNvPr id="3" name="Google Shape;12;p11"/>
          <p:cNvSpPr/>
          <p:nvPr/>
        </p:nvSpPr>
        <p:spPr>
          <a:xfrm>
            <a:off x="4268880" y="4859280"/>
            <a:ext cx="548280" cy="39312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900" spc="-1" strike="noStrike">
                <a:solidFill>
                  <a:srgbClr val="ffffff"/>
                </a:solidFill>
                <a:latin typeface="Lato"/>
                <a:ea typeface="Lato"/>
              </a:rPr>
              <a:t>// </a:t>
            </a:r>
            <a:fld id="{29636B4C-2C51-482C-873B-5C27946B2E78}" type="slidenum">
              <a:rPr b="0" lang="en" sz="900" spc="-1" strike="noStrike">
                <a:solidFill>
                  <a:srgbClr val="ffffff"/>
                </a:solidFill>
                <a:latin typeface="Lato"/>
                <a:ea typeface="Lato"/>
              </a:rPr>
              <a:t>&lt;number&gt;</a:t>
            </a:fld>
            <a:endParaRPr b="0" lang="en-US" sz="900" spc="-1" strike="noStrike">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38400" y="1917000"/>
            <a:ext cx="8649000" cy="826920"/>
          </a:xfrm>
          <a:prstGeom prst="rect">
            <a:avLst/>
          </a:prstGeom>
          <a:noFill/>
          <a:ln w="0">
            <a:noFill/>
          </a:ln>
        </p:spPr>
        <p:txBody>
          <a:bodyPr tIns="91440" bIns="91440" anchor="t">
            <a:noAutofit/>
          </a:bodyPr>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pic>
        <p:nvPicPr>
          <p:cNvPr id="42" name="Google Shape;167;p13" descr=""/>
          <p:cNvPicPr/>
          <p:nvPr/>
        </p:nvPicPr>
        <p:blipFill>
          <a:blip r:embed="rId3"/>
          <a:stretch/>
        </p:blipFill>
        <p:spPr>
          <a:xfrm>
            <a:off x="551520" y="509760"/>
            <a:ext cx="1356480" cy="338760"/>
          </a:xfrm>
          <a:prstGeom prst="rect">
            <a:avLst/>
          </a:prstGeom>
          <a:ln w="0">
            <a:noFill/>
          </a:ln>
        </p:spPr>
      </p:pic>
      <p:sp>
        <p:nvSpPr>
          <p:cNvPr id="4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0" y="1371600"/>
            <a:ext cx="9143640" cy="575640"/>
          </a:xfrm>
          <a:prstGeom prst="rect">
            <a:avLst/>
          </a:prstGeom>
          <a:noFill/>
          <a:ln w="0">
            <a:noFill/>
          </a:ln>
        </p:spPr>
        <p:txBody>
          <a:bodyPr tIns="91440" bIns="91440" anchor="t">
            <a:noAutofit/>
          </a:bodyPr>
          <a:p>
            <a:pPr>
              <a:lnSpc>
                <a:spcPct val="100000"/>
              </a:lnSpc>
              <a:buNone/>
              <a:tabLst>
                <a:tab algn="l" pos="0"/>
              </a:tabLst>
            </a:pPr>
            <a:r>
              <a:rPr b="1" lang="en" sz="2900" spc="-1" strike="noStrike" u="sng">
                <a:solidFill>
                  <a:srgbClr val="ffffff"/>
                </a:solidFill>
                <a:uFillTx/>
                <a:latin typeface="Trebuchet MS"/>
                <a:ea typeface="Trebuchet MS"/>
              </a:rPr>
              <a:t>Bank of Baroda Hackathon - 2022                       </a:t>
            </a:r>
            <a:endParaRPr b="0" lang="en-US" sz="2900" spc="-1" strike="noStrike">
              <a:solidFill>
                <a:srgbClr val="000000"/>
              </a:solidFill>
              <a:latin typeface="Arial"/>
            </a:endParaRPr>
          </a:p>
        </p:txBody>
      </p:sp>
      <p:sp>
        <p:nvSpPr>
          <p:cNvPr id="81" name="Google Shape;339;p1"/>
          <p:cNvSpPr/>
          <p:nvPr/>
        </p:nvSpPr>
        <p:spPr>
          <a:xfrm>
            <a:off x="0" y="2161440"/>
            <a:ext cx="6192000" cy="6249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 sz="2900" spc="-1" strike="noStrike">
                <a:solidFill>
                  <a:srgbClr val="ffffff"/>
                </a:solidFill>
                <a:latin typeface="Trebuchet MS"/>
                <a:ea typeface="Trebuchet MS"/>
              </a:rPr>
              <a:t>Your Team Name : Reva Tech. </a:t>
            </a:r>
            <a:endParaRPr b="0" lang="en-US" sz="2900" spc="-1" strike="noStrike">
              <a:latin typeface="Arial"/>
            </a:endParaRPr>
          </a:p>
        </p:txBody>
      </p:sp>
      <p:sp>
        <p:nvSpPr>
          <p:cNvPr id="82" name="Google Shape;340;p1"/>
          <p:cNvSpPr/>
          <p:nvPr/>
        </p:nvSpPr>
        <p:spPr>
          <a:xfrm>
            <a:off x="158400" y="2992680"/>
            <a:ext cx="4558680" cy="377280"/>
          </a:xfrm>
          <a:prstGeom prst="rect">
            <a:avLst/>
          </a:prstGeom>
          <a:noFill/>
          <a:ln w="0">
            <a:noFill/>
          </a:ln>
        </p:spPr>
        <p:style>
          <a:lnRef idx="0"/>
          <a:fillRef idx="0"/>
          <a:effectRef idx="0"/>
          <a:fontRef idx="minor"/>
        </p:style>
        <p:txBody>
          <a:bodyPr tIns="91440" bIns="91440" anchor="t">
            <a:noAutofit/>
          </a:bodyPr>
          <a:p>
            <a:pPr>
              <a:lnSpc>
                <a:spcPct val="150000"/>
              </a:lnSpc>
              <a:buNone/>
              <a:tabLst>
                <a:tab algn="l" pos="0"/>
              </a:tabLst>
            </a:pPr>
            <a:r>
              <a:rPr b="0" lang="en" sz="1700" spc="-1" strike="noStrike">
                <a:solidFill>
                  <a:srgbClr val="ffffff"/>
                </a:solidFill>
                <a:latin typeface="Trebuchet MS"/>
                <a:ea typeface="Trebuchet MS"/>
              </a:rPr>
              <a:t>Your team bio : We are working in MNC company. Having more than 8-10  year of expreince in product development.</a:t>
            </a:r>
            <a:endParaRPr b="0" lang="en-US" sz="1700" spc="-1" strike="noStrike">
              <a:latin typeface="Arial"/>
            </a:endParaRPr>
          </a:p>
          <a:p>
            <a:pPr>
              <a:lnSpc>
                <a:spcPct val="150000"/>
              </a:lnSpc>
              <a:spcBef>
                <a:spcPts val="1599"/>
              </a:spcBef>
              <a:spcAft>
                <a:spcPts val="1599"/>
              </a:spcAft>
              <a:buNone/>
              <a:tabLst>
                <a:tab algn="l" pos="0"/>
              </a:tabLst>
            </a:pPr>
            <a:r>
              <a:rPr b="0" lang="en" sz="1200" spc="-1" strike="noStrike">
                <a:solidFill>
                  <a:srgbClr val="ffffff"/>
                </a:solidFill>
                <a:latin typeface="Trebuchet MS"/>
                <a:ea typeface="Trebuchet MS"/>
              </a:rPr>
              <a:t>Date : 8/05/2022</a:t>
            </a:r>
            <a:endParaRPr b="0" lang="en-US" sz="1200" spc="-1" strike="noStrike">
              <a:latin typeface="Arial"/>
            </a:endParaRPr>
          </a:p>
        </p:txBody>
      </p:sp>
      <p:pic>
        <p:nvPicPr>
          <p:cNvPr id="83" name="Google Shape;341;p1" descr=""/>
          <p:cNvPicPr/>
          <p:nvPr/>
        </p:nvPicPr>
        <p:blipFill>
          <a:blip r:embed="rId2"/>
          <a:stretch/>
        </p:blipFill>
        <p:spPr>
          <a:xfrm>
            <a:off x="6807600" y="270360"/>
            <a:ext cx="2234880" cy="738720"/>
          </a:xfrm>
          <a:prstGeom prst="rect">
            <a:avLst/>
          </a:prstGeom>
          <a:ln w="0">
            <a:noFill/>
          </a:ln>
        </p:spPr>
      </p:pic>
      <p:sp>
        <p:nvSpPr>
          <p:cNvPr id="84" name="Google Shape;342;p1"/>
          <p:cNvSpPr/>
          <p:nvPr/>
        </p:nvSpPr>
        <p:spPr>
          <a:xfrm>
            <a:off x="6807600" y="117720"/>
            <a:ext cx="2385720" cy="502200"/>
          </a:xfrm>
          <a:prstGeom prst="rect">
            <a:avLst/>
          </a:prstGeom>
          <a:noFill/>
          <a:ln w="0">
            <a:noFill/>
          </a:ln>
        </p:spPr>
        <p:style>
          <a:lnRef idx="0"/>
          <a:fillRef idx="0"/>
          <a:effectRef idx="0"/>
          <a:fontRef idx="minor"/>
        </p:style>
        <p:txBody>
          <a:bodyPr tIns="91440" bIns="91440" anchor="t">
            <a:spAutoFit/>
          </a:bodyPr>
          <a:p>
            <a:pPr algn="ctr">
              <a:lnSpc>
                <a:spcPct val="150000"/>
              </a:lnSpc>
              <a:buNone/>
              <a:tabLst>
                <a:tab algn="l" pos="0"/>
              </a:tabLst>
            </a:pPr>
            <a:r>
              <a:rPr b="0" lang="en" sz="1400" spc="-1" strike="noStrike">
                <a:solidFill>
                  <a:srgbClr val="141414"/>
                </a:solidFill>
                <a:latin typeface="Lato"/>
                <a:ea typeface="Lato"/>
              </a:rPr>
              <a:t>Technology Partner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1f1f50"/>
                </a:solidFill>
                <a:latin typeface="Lato"/>
                <a:ea typeface="Lato"/>
              </a:rPr>
              <a:t>Problem Statement?</a:t>
            </a:r>
            <a:endParaRPr b="0" lang="en-US" sz="2000" spc="-1" strike="noStrike">
              <a:solidFill>
                <a:srgbClr val="000000"/>
              </a:solidFill>
              <a:latin typeface="Arial"/>
            </a:endParaRPr>
          </a:p>
        </p:txBody>
      </p:sp>
      <p:sp>
        <p:nvSpPr>
          <p:cNvPr id="86" name="Google Shape;348;p2"/>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Why did you decide to solve this Problem statement?</a:t>
            </a:r>
            <a:br>
              <a:rPr sz="1400"/>
            </a:br>
            <a:br>
              <a:rPr sz="1400"/>
            </a:br>
            <a:r>
              <a:rPr b="0" lang="en" sz="1400" spc="-1" strike="noStrike">
                <a:solidFill>
                  <a:srgbClr val="222222"/>
                </a:solidFill>
                <a:highlight>
                  <a:srgbClr val="ffffff"/>
                </a:highlight>
                <a:latin typeface="Lato"/>
                <a:ea typeface="Lato"/>
              </a:rPr>
              <a:t>I am problem solver and always found out better solution to solve real world problem.</a:t>
            </a:r>
            <a:br>
              <a:rPr sz="1400"/>
            </a:br>
            <a:br>
              <a:rPr sz="1400"/>
            </a:br>
            <a:r>
              <a:rPr b="0" lang="en" sz="1400" spc="-1" strike="noStrike">
                <a:solidFill>
                  <a:srgbClr val="222222"/>
                </a:solidFill>
                <a:highlight>
                  <a:srgbClr val="ffffff"/>
                </a:highlight>
                <a:latin typeface="Lato"/>
                <a:ea typeface="Lato"/>
              </a:rPr>
              <a:t>It is real problem people are using in daily life. Even i am also faced then issue when i was submit my cheque. It will take 2-3 day for procesing. </a:t>
            </a:r>
            <a:br>
              <a:rPr sz="1400"/>
            </a:br>
            <a:r>
              <a:rPr b="0" lang="en" sz="1400" spc="-1" strike="noStrike">
                <a:solidFill>
                  <a:srgbClr val="222222"/>
                </a:solidFill>
                <a:highlight>
                  <a:srgbClr val="ffffff"/>
                </a:highlight>
                <a:latin typeface="Lato"/>
                <a:ea typeface="Lato"/>
              </a:rPr>
              <a:t>I think we can also this problem to save time as well as humam effort using AI aur some automation. </a:t>
            </a:r>
            <a:br>
              <a:rPr sz="1400"/>
            </a:br>
            <a:r>
              <a:rPr b="0" lang="en" sz="1400" spc="-1" strike="noStrike">
                <a:solidFill>
                  <a:srgbClr val="222222"/>
                </a:solidFill>
                <a:highlight>
                  <a:srgbClr val="ffffff"/>
                </a:highlight>
                <a:latin typeface="Lato"/>
                <a:ea typeface="Lato"/>
              </a:rPr>
              <a:t>I have idea to solve this problem and reducing time. I belive with the help of technology we will process thousand and miliion of cheque within minutes.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222222"/>
                </a:solidFill>
                <a:highlight>
                  <a:srgbClr val="ffffff"/>
                </a:highlight>
                <a:latin typeface="Lato"/>
                <a:ea typeface="Lato"/>
              </a:rPr>
              <a:t>User Segment &amp; Pain Points</a:t>
            </a:r>
            <a:endParaRPr b="0" lang="en-US" sz="2000" spc="-1" strike="noStrike">
              <a:solidFill>
                <a:srgbClr val="000000"/>
              </a:solidFill>
              <a:latin typeface="Arial"/>
            </a:endParaRPr>
          </a:p>
        </p:txBody>
      </p:sp>
      <p:sp>
        <p:nvSpPr>
          <p:cNvPr id="88" name="Google Shape;354;p3"/>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15000"/>
              </a:lnSpc>
              <a:spcBef>
                <a:spcPts val="1001"/>
              </a:spcBef>
              <a:buNone/>
              <a:tabLst>
                <a:tab algn="l" pos="0"/>
              </a:tabLst>
            </a:pPr>
            <a:r>
              <a:rPr b="0" lang="en" sz="1400" spc="-1" strike="noStrike">
                <a:solidFill>
                  <a:srgbClr val="222222"/>
                </a:solidFill>
                <a:highlight>
                  <a:srgbClr val="ffffff"/>
                </a:highlight>
                <a:latin typeface="Lato"/>
                <a:ea typeface="Lato"/>
              </a:rPr>
              <a:t>Which user /advertiser segment would be early adopter of your product &amp; why?</a:t>
            </a:r>
            <a:br>
              <a:rPr sz="1400"/>
            </a:br>
            <a:br>
              <a:rPr sz="1400"/>
            </a:br>
            <a:r>
              <a:rPr b="0" lang="en" sz="1400" spc="-1" strike="noStrike">
                <a:solidFill>
                  <a:srgbClr val="222222"/>
                </a:solidFill>
                <a:highlight>
                  <a:srgbClr val="ffffff"/>
                </a:highlight>
                <a:latin typeface="Lato"/>
                <a:ea typeface="Lato"/>
              </a:rPr>
              <a:t>All banking user beacuse we are providing better solution to save time and effort. </a:t>
            </a:r>
            <a:br>
              <a:rPr sz="1400"/>
            </a:br>
            <a:r>
              <a:rPr b="0" lang="en" sz="1400" spc="-1" strike="noStrike">
                <a:solidFill>
                  <a:srgbClr val="222222"/>
                </a:solidFill>
                <a:highlight>
                  <a:srgbClr val="ffffff"/>
                </a:highlight>
                <a:latin typeface="Lato"/>
                <a:ea typeface="Lato"/>
              </a:rPr>
              <a:t>We are providing facility to process cheque on figure tips.</a:t>
            </a:r>
            <a:br>
              <a:rPr sz="1400"/>
            </a:br>
            <a:br>
              <a:rPr sz="1400"/>
            </a:br>
            <a:r>
              <a:rPr b="1" lang="en" sz="1400" spc="-1" strike="noStrike">
                <a:solidFill>
                  <a:srgbClr val="222222"/>
                </a:solidFill>
                <a:highlight>
                  <a:srgbClr val="ffffff"/>
                </a:highlight>
                <a:latin typeface="Lato"/>
                <a:ea typeface="Lato"/>
              </a:rPr>
              <a:t>Why : </a:t>
            </a:r>
            <a:r>
              <a:rPr b="0" lang="en" sz="1400" spc="-1" strike="noStrike">
                <a:solidFill>
                  <a:srgbClr val="222222"/>
                </a:solidFill>
                <a:highlight>
                  <a:srgbClr val="ffffff"/>
                </a:highlight>
                <a:latin typeface="Lato"/>
                <a:ea typeface="Lato"/>
              </a:rPr>
              <a:t> as i said it will save lot of time and also money transfter with in second just like in UPI. We will provide better security so user has all control after submiting cheque.</a:t>
            </a:r>
            <a:endParaRPr b="0" lang="en-US" sz="1400" spc="-1" strike="noStrike">
              <a:latin typeface="Arial"/>
            </a:endParaRPr>
          </a:p>
          <a:p>
            <a:pPr>
              <a:lnSpc>
                <a:spcPct val="115000"/>
              </a:lnSpc>
              <a:spcBef>
                <a:spcPts val="1001"/>
              </a:spcBef>
              <a:spcAft>
                <a:spcPts val="1001"/>
              </a:spcAft>
              <a:buNone/>
              <a:tabLst>
                <a:tab algn="l" pos="0"/>
              </a:tabLst>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Google Shape;359;p4"/>
          <p:cNvSpPr/>
          <p:nvPr/>
        </p:nvSpPr>
        <p:spPr>
          <a:xfrm>
            <a:off x="436320" y="1227600"/>
            <a:ext cx="8238240" cy="3413880"/>
          </a:xfrm>
          <a:prstGeom prst="rect">
            <a:avLst/>
          </a:prstGeom>
          <a:noFill/>
          <a:ln w="0">
            <a:noFill/>
          </a:ln>
        </p:spPr>
        <p:style>
          <a:lnRef idx="0"/>
          <a:fillRef idx="0"/>
          <a:effectRef idx="0"/>
          <a:fontRef idx="minor"/>
        </p:style>
        <p:txBody>
          <a:bodyPr tIns="91440" bIns="91440" anchor="t">
            <a:noAutofit/>
          </a:bodyPr>
          <a:p>
            <a:pPr>
              <a:lnSpc>
                <a:spcPct val="115000"/>
              </a:lnSpc>
              <a:spcBef>
                <a:spcPts val="1001"/>
              </a:spcBef>
              <a:spcAft>
                <a:spcPts val="1001"/>
              </a:spcAft>
              <a:buNone/>
              <a:tabLst>
                <a:tab algn="l" pos="0"/>
              </a:tabLst>
            </a:pPr>
            <a:r>
              <a:rPr b="0" lang="en" sz="1400" spc="-1" strike="noStrike">
                <a:solidFill>
                  <a:srgbClr val="222222"/>
                </a:solidFill>
                <a:highlight>
                  <a:srgbClr val="ffffff"/>
                </a:highlight>
                <a:latin typeface="Lato"/>
                <a:ea typeface="Lato"/>
              </a:rPr>
              <a:t>What are the alternatives/competitive products for the problem you are solving?</a:t>
            </a:r>
            <a:br>
              <a:rPr sz="1400"/>
            </a:br>
            <a:br>
              <a:rPr sz="1400"/>
            </a:br>
            <a:r>
              <a:rPr b="0" lang="en" sz="1400" spc="-1" strike="noStrike">
                <a:solidFill>
                  <a:srgbClr val="222222"/>
                </a:solidFill>
                <a:highlight>
                  <a:srgbClr val="ffffff"/>
                </a:highlight>
                <a:latin typeface="Lato"/>
                <a:ea typeface="Lato"/>
              </a:rPr>
              <a:t>1) Aternatives: </a:t>
            </a:r>
            <a:endParaRPr b="0" lang="en-US" sz="1400" spc="-1" strike="noStrike">
              <a:latin typeface="Arial"/>
            </a:endParaRPr>
          </a:p>
          <a:p>
            <a:pPr>
              <a:lnSpc>
                <a:spcPct val="115000"/>
              </a:lnSpc>
              <a:spcBef>
                <a:spcPts val="1001"/>
              </a:spcBef>
              <a:spcAft>
                <a:spcPts val="1001"/>
              </a:spcAft>
              <a:buNone/>
              <a:tabLst>
                <a:tab algn="l" pos="0"/>
              </a:tabLst>
            </a:pPr>
            <a:r>
              <a:rPr b="0" lang="en" sz="1400" spc="-1" strike="noStrike">
                <a:solidFill>
                  <a:srgbClr val="222222"/>
                </a:solidFill>
                <a:highlight>
                  <a:srgbClr val="ffffff"/>
                </a:highlight>
                <a:latin typeface="Lato"/>
                <a:ea typeface="Lato"/>
              </a:rPr>
              <a:t>	</a:t>
            </a:r>
            <a:r>
              <a:rPr b="0" lang="en" sz="1400" spc="-1" strike="noStrike">
                <a:solidFill>
                  <a:srgbClr val="222222"/>
                </a:solidFill>
                <a:highlight>
                  <a:srgbClr val="ffffff"/>
                </a:highlight>
                <a:latin typeface="Lato"/>
                <a:ea typeface="Lato"/>
              </a:rPr>
              <a:t>1) We are provding easy process of cheque. Then can upload cheque using </a:t>
            </a:r>
            <a:r>
              <a:rPr b="0" lang="en" sz="1400" spc="-1" strike="noStrike">
                <a:solidFill>
                  <a:srgbClr val="222222"/>
                </a:solidFill>
                <a:highlight>
                  <a:srgbClr val="ffffff"/>
                </a:highlight>
                <a:latin typeface="Lato"/>
                <a:ea typeface="Lato"/>
              </a:rPr>
              <a:t>	</a:t>
            </a:r>
            <a:r>
              <a:rPr b="0" lang="en" sz="1400" spc="-1" strike="noStrike">
                <a:solidFill>
                  <a:srgbClr val="222222"/>
                </a:solidFill>
                <a:highlight>
                  <a:srgbClr val="ffffff"/>
                </a:highlight>
                <a:latin typeface="Lato"/>
                <a:ea typeface="Lato"/>
              </a:rPr>
              <a:t>	</a:t>
            </a:r>
            <a:r>
              <a:rPr b="0" lang="en" sz="1400" spc="-1" strike="noStrike">
                <a:solidFill>
                  <a:srgbClr val="222222"/>
                </a:solidFill>
                <a:highlight>
                  <a:srgbClr val="ffffff"/>
                </a:highlight>
                <a:latin typeface="Lato"/>
                <a:ea typeface="Lato"/>
              </a:rPr>
              <a:t>mobile and desktop . No need to visit bank. </a:t>
            </a:r>
            <a:endParaRPr b="0" lang="en-US" sz="1400" spc="-1" strike="noStrike">
              <a:latin typeface="Arial"/>
            </a:endParaRPr>
          </a:p>
          <a:p>
            <a:pPr>
              <a:lnSpc>
                <a:spcPct val="115000"/>
              </a:lnSpc>
              <a:spcBef>
                <a:spcPts val="1001"/>
              </a:spcBef>
              <a:spcAft>
                <a:spcPts val="1001"/>
              </a:spcAft>
              <a:buNone/>
              <a:tabLst>
                <a:tab algn="l" pos="0"/>
              </a:tabLst>
            </a:pPr>
            <a:r>
              <a:rPr b="0" lang="en" sz="1400" spc="-1" strike="noStrike">
                <a:solidFill>
                  <a:srgbClr val="222222"/>
                </a:solidFill>
                <a:highlight>
                  <a:srgbClr val="ffffff"/>
                </a:highlight>
                <a:latin typeface="Lato"/>
                <a:ea typeface="Lato"/>
              </a:rPr>
              <a:t>	</a:t>
            </a:r>
            <a:r>
              <a:rPr b="0" lang="en" sz="1400" spc="-1" strike="noStrike">
                <a:solidFill>
                  <a:srgbClr val="222222"/>
                </a:solidFill>
                <a:highlight>
                  <a:srgbClr val="ffffff"/>
                </a:highlight>
                <a:latin typeface="Lato"/>
                <a:ea typeface="Lato"/>
              </a:rPr>
              <a:t>2) We are verified before final process with all detail.  Like amount, issuer name, account number. Once use confirmed then we will process the cheque . It will provide using satification about security. </a:t>
            </a:r>
            <a:br>
              <a:rPr sz="1400"/>
            </a:br>
            <a:br>
              <a:rPr sz="1400"/>
            </a:br>
            <a:br>
              <a:rPr sz="1400"/>
            </a:br>
            <a:br>
              <a:rPr sz="1400"/>
            </a:br>
            <a:endParaRPr b="0" lang="en-US" sz="1400" spc="-1" strike="noStrike">
              <a:latin typeface="Arial"/>
            </a:endParaRPr>
          </a:p>
        </p:txBody>
      </p:sp>
      <p:sp>
        <p:nvSpPr>
          <p:cNvPr id="90" name="PlaceHolder 1"/>
          <p:cNvSpPr>
            <a:spLocks noGrp="1"/>
          </p:cNvSpPr>
          <p:nvPr>
            <p:ph type="title"/>
          </p:nvPr>
        </p:nvSpPr>
        <p:spPr>
          <a:xfrm>
            <a:off x="-500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1f1f50"/>
                </a:solidFill>
                <a:latin typeface="Lato"/>
                <a:ea typeface="Lato"/>
              </a:rPr>
              <a:t>  </a:t>
            </a:r>
            <a:r>
              <a:rPr b="1" lang="en" sz="2000" spc="-1" strike="noStrike">
                <a:solidFill>
                  <a:srgbClr val="1f1f50"/>
                </a:solidFill>
                <a:latin typeface="Lato"/>
                <a:ea typeface="Lato"/>
              </a:rPr>
              <a:t>Pre-Requisite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0" y="81864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4a4548"/>
                </a:solidFill>
                <a:highlight>
                  <a:srgbClr val="ffffff"/>
                </a:highlight>
                <a:latin typeface="Lato"/>
                <a:ea typeface="Lato"/>
              </a:rPr>
              <a:t>Azure tools or resources</a:t>
            </a:r>
            <a:endParaRPr b="0" lang="en-US" sz="2000" spc="-1" strike="noStrike">
              <a:solidFill>
                <a:srgbClr val="000000"/>
              </a:solidFill>
              <a:latin typeface="Arial"/>
            </a:endParaRPr>
          </a:p>
        </p:txBody>
      </p:sp>
      <p:sp>
        <p:nvSpPr>
          <p:cNvPr id="92" name="PlaceHolder 2"/>
          <p:cNvSpPr>
            <a:spLocks noGrp="1"/>
          </p:cNvSpPr>
          <p:nvPr>
            <p:ph type="title"/>
          </p:nvPr>
        </p:nvSpPr>
        <p:spPr>
          <a:xfrm>
            <a:off x="72000" y="2019960"/>
            <a:ext cx="8279640" cy="575640"/>
          </a:xfrm>
          <a:prstGeom prst="rect">
            <a:avLst/>
          </a:prstGeom>
          <a:noFill/>
          <a:ln w="0">
            <a:noFill/>
          </a:ln>
        </p:spPr>
        <p:txBody>
          <a:bodyPr tIns="91440" bIns="91440" anchor="t">
            <a:noAutofit/>
          </a:bodyPr>
          <a:p>
            <a:pPr>
              <a:lnSpc>
                <a:spcPct val="100000"/>
              </a:lnSpc>
              <a:buNone/>
              <a:tabLst>
                <a:tab algn="l" pos="0"/>
              </a:tabLst>
            </a:pPr>
            <a:r>
              <a:rPr b="0" lang="en" sz="1400" spc="-1" strike="noStrike">
                <a:solidFill>
                  <a:srgbClr val="4a4548"/>
                </a:solidFill>
                <a:highlight>
                  <a:srgbClr val="ffffff"/>
                </a:highlight>
                <a:latin typeface="Lato"/>
                <a:ea typeface="Lato"/>
              </a:rPr>
              <a:t>Azure tools or resources which are likely to be used by you for the prototype, if your idea gets selected</a:t>
            </a:r>
            <a:br>
              <a:rPr sz="1400"/>
            </a:br>
            <a:br>
              <a:rPr sz="1400"/>
            </a:br>
            <a:r>
              <a:rPr b="0" lang="en" sz="1400" spc="-1" strike="noStrike">
                <a:solidFill>
                  <a:srgbClr val="4a4548"/>
                </a:solidFill>
                <a:highlight>
                  <a:srgbClr val="ffffff"/>
                </a:highlight>
                <a:latin typeface="Lato"/>
                <a:ea typeface="Lato"/>
              </a:rPr>
              <a:t>1) I would like to use Azure Resource Manager,  Azure logic , Azure Storage, Azure database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1f1f50"/>
                </a:solidFill>
                <a:latin typeface="Lato"/>
                <a:ea typeface="Lato"/>
              </a:rPr>
              <a:t>Any Supporting Functional Documents</a:t>
            </a:r>
            <a:endParaRPr b="0" lang="en-US" sz="2000" spc="-1" strike="noStrike">
              <a:solidFill>
                <a:srgbClr val="000000"/>
              </a:solidFill>
              <a:latin typeface="Arial"/>
            </a:endParaRPr>
          </a:p>
        </p:txBody>
      </p:sp>
      <p:sp>
        <p:nvSpPr>
          <p:cNvPr id="94" name="Google Shape;372;p6"/>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Present your solution, talk about methodology, architecture &amp; scalability</a:t>
            </a:r>
            <a:endParaRPr b="0" lang="en-US" sz="1400" spc="-1" strike="noStrike">
              <a:latin typeface="Arial"/>
            </a:endParaRPr>
          </a:p>
          <a:p>
            <a:pPr marL="914400">
              <a:lnSpc>
                <a:spcPct val="100000"/>
              </a:lnSpc>
              <a:buNone/>
              <a:tabLst>
                <a:tab algn="l" pos="0"/>
              </a:tabLst>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222222"/>
                </a:solidFill>
                <a:highlight>
                  <a:srgbClr val="ffffff"/>
                </a:highlight>
                <a:latin typeface="Lato"/>
                <a:ea typeface="Lato"/>
              </a:rPr>
              <a:t>Key Differentiators &amp; Adoption Plan</a:t>
            </a:r>
            <a:endParaRPr b="0" lang="en-US" sz="2000" spc="-1" strike="noStrike">
              <a:solidFill>
                <a:srgbClr val="000000"/>
              </a:solidFill>
              <a:latin typeface="Arial"/>
            </a:endParaRPr>
          </a:p>
        </p:txBody>
      </p:sp>
      <p:sp>
        <p:nvSpPr>
          <p:cNvPr id="96" name="Google Shape;378;p7"/>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How is your solution better than alternatives and how do you plan to build adoption?</a:t>
            </a:r>
            <a:br>
              <a:rPr sz="1400"/>
            </a:br>
            <a:br>
              <a:rPr sz="1400"/>
            </a:br>
            <a:r>
              <a:rPr b="0" lang="en" sz="1400" spc="-1" strike="noStrike">
                <a:solidFill>
                  <a:srgbClr val="222222"/>
                </a:solidFill>
                <a:highlight>
                  <a:srgbClr val="ffffff"/>
                </a:highlight>
                <a:latin typeface="Lato"/>
                <a:ea typeface="Lato"/>
              </a:rPr>
              <a:t>Plan is simple. We are scaning the cheque and send verfication to user. User need to verifity the all details mention in cheque. Once he verified check will be processed.</a:t>
            </a:r>
            <a:br>
              <a:rPr sz="1400"/>
            </a:br>
            <a:br>
              <a:rPr sz="1400"/>
            </a:br>
            <a:r>
              <a:rPr b="0" lang="en" sz="1400" spc="-1" strike="noStrike">
                <a:solidFill>
                  <a:srgbClr val="222222"/>
                </a:solidFill>
                <a:highlight>
                  <a:srgbClr val="ffffff"/>
                </a:highlight>
                <a:latin typeface="Lato"/>
                <a:ea typeface="Lato"/>
              </a:rPr>
              <a:t>Smart phone  user just verfied using figure. We will verifiy details based on figure we will check KYC details and If all are match then we will process. Also we provide decline button as well with feedback option. If he want to decline the cheque so he can.</a:t>
            </a:r>
            <a:br>
              <a:rPr sz="1400"/>
            </a:br>
            <a:br>
              <a:rPr sz="1400"/>
            </a:br>
            <a:r>
              <a:rPr b="0" lang="en" sz="1400" spc="-1" strike="noStrike">
                <a:solidFill>
                  <a:srgbClr val="222222"/>
                </a:solidFill>
                <a:highlight>
                  <a:srgbClr val="ffffff"/>
                </a:highlight>
                <a:latin typeface="Lato"/>
                <a:ea typeface="Lato"/>
              </a:rPr>
              <a:t>Normal phone user get a link to verified his/her details. Where he need to enter addhar card number based of that we will verfied all the details and process the cheque.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Google Shape;383;p8"/>
          <p:cNvSpPr/>
          <p:nvPr/>
        </p:nvSpPr>
        <p:spPr>
          <a:xfrm>
            <a:off x="0" y="0"/>
            <a:ext cx="9209160" cy="7923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 sz="2000" spc="-1" strike="noStrike">
                <a:solidFill>
                  <a:srgbClr val="1f1f50"/>
                </a:solidFill>
                <a:latin typeface="Lato"/>
                <a:ea typeface="Lato"/>
              </a:rPr>
              <a:t>GitHub Repository Link &amp; </a:t>
            </a:r>
            <a:r>
              <a:rPr b="1" lang="en" sz="2000" spc="-1" strike="noStrike">
                <a:solidFill>
                  <a:srgbClr val="4a4548"/>
                </a:solidFill>
                <a:highlight>
                  <a:srgbClr val="ffffff"/>
                </a:highlight>
                <a:latin typeface="Lato"/>
                <a:ea typeface="Lato"/>
              </a:rPr>
              <a:t>supporting diagrams, screenshots, if any</a:t>
            </a:r>
            <a:endParaRPr b="0" lang="en-US" sz="2000" spc="-1" strike="noStrike">
              <a:latin typeface="Arial"/>
            </a:endParaRPr>
          </a:p>
        </p:txBody>
      </p:sp>
      <p:sp>
        <p:nvSpPr>
          <p:cNvPr id="98" name="Google Shape;384;p8"/>
          <p:cNvSpPr/>
          <p:nvPr/>
        </p:nvSpPr>
        <p:spPr>
          <a:xfrm>
            <a:off x="0" y="1044000"/>
            <a:ext cx="8385840" cy="8218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22222"/>
                </a:solidFill>
                <a:highlight>
                  <a:srgbClr val="ffffff"/>
                </a:highlight>
                <a:latin typeface="Lato"/>
                <a:ea typeface="Lato"/>
              </a:rPr>
              <a:t>How far it can go?</a:t>
            </a:r>
            <a:br>
              <a:rPr sz="1400"/>
            </a:br>
            <a:br>
              <a:rPr sz="1400"/>
            </a:br>
            <a:endParaRPr b="0" lang="en-US" sz="1400" spc="-1" strike="noStrike">
              <a:latin typeface="Arial"/>
            </a:endParaRPr>
          </a:p>
        </p:txBody>
      </p:sp>
      <p:pic>
        <p:nvPicPr>
          <p:cNvPr id="99" name="" descr=""/>
          <p:cNvPicPr/>
          <p:nvPr/>
        </p:nvPicPr>
        <p:blipFill>
          <a:blip r:embed="rId1"/>
          <a:stretch/>
        </p:blipFill>
        <p:spPr>
          <a:xfrm>
            <a:off x="1114920" y="1371600"/>
            <a:ext cx="6886080" cy="4819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38400" y="1917000"/>
            <a:ext cx="8649000" cy="826920"/>
          </a:xfrm>
          <a:prstGeom prst="rect">
            <a:avLst/>
          </a:prstGeom>
          <a:noFill/>
          <a:ln w="0">
            <a:noFill/>
          </a:ln>
        </p:spPr>
        <p:txBody>
          <a:bodyPr tIns="91440" bIns="91440" anchor="t">
            <a:noAutofit/>
          </a:bodyPr>
          <a:p>
            <a:pPr>
              <a:lnSpc>
                <a:spcPct val="100000"/>
              </a:lnSpc>
              <a:buNone/>
              <a:tabLst>
                <a:tab algn="l" pos="0"/>
              </a:tabLst>
            </a:pPr>
            <a:r>
              <a:rPr b="0" lang="en" sz="3600" spc="-1" strike="noStrike">
                <a:solidFill>
                  <a:srgbClr val="ffffff"/>
                </a:solidFill>
                <a:latin typeface="Lato Black"/>
                <a:ea typeface="Lato Black"/>
              </a:rPr>
              <a:t>Thank You</a:t>
            </a:r>
            <a:endParaRPr b="0" lang="en-US" sz="3600" spc="-1" strike="noStrike">
              <a:solidFill>
                <a:srgbClr val="000000"/>
              </a:solidFill>
              <a:latin typeface="Arial"/>
            </a:endParaRPr>
          </a:p>
        </p:txBody>
      </p:sp>
      <p:sp>
        <p:nvSpPr>
          <p:cNvPr id="101" name="PlaceHolder 2"/>
          <p:cNvSpPr>
            <a:spLocks noGrp="1"/>
          </p:cNvSpPr>
          <p:nvPr>
            <p:ph type="subTitle"/>
          </p:nvPr>
        </p:nvSpPr>
        <p:spPr>
          <a:xfrm>
            <a:off x="339840" y="2750760"/>
            <a:ext cx="4558680" cy="377280"/>
          </a:xfrm>
          <a:prstGeom prst="rect">
            <a:avLst/>
          </a:prstGeom>
          <a:noFill/>
          <a:ln w="0">
            <a:noFill/>
          </a:ln>
        </p:spPr>
        <p:txBody>
          <a:bodyPr tIns="91440" bIns="91440" anchor="t">
            <a:noAutofit/>
          </a:bodyPr>
          <a:p>
            <a:pPr>
              <a:lnSpc>
                <a:spcPct val="150000"/>
              </a:lnSpc>
              <a:spcAft>
                <a:spcPts val="1599"/>
              </a:spcAft>
              <a:buNone/>
              <a:tabLst>
                <a:tab algn="l" pos="0"/>
              </a:tabLst>
            </a:pPr>
            <a:r>
              <a:rPr b="0" lang="en" sz="1500" spc="-1" strike="noStrike">
                <a:solidFill>
                  <a:srgbClr val="ffffff"/>
                </a:solidFill>
                <a:latin typeface="Lato"/>
                <a:ea typeface="Lato"/>
              </a:rPr>
              <a:t>Team member names</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2022-08-05T07:35:29Z</dcterms:modified>
  <cp:revision>1</cp:revision>
  <dc:subject/>
  <dc:title/>
</cp:coreProperties>
</file>