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7" r:id="rId29"/>
    <p:sldId id="282" r:id="rId30"/>
    <p:sldId id="283" r:id="rId31"/>
    <p:sldId id="284" r:id="rId32"/>
    <p:sldId id="285" r:id="rId33"/>
    <p:sldId id="286" r:id="rId34"/>
  </p:sldIdLst>
  <p:sldSz cx="9144000" cy="6858000" type="screen4x3"/>
  <p:notesSz cx="6858000" cy="9144000"/>
  <p:embeddedFontLst>
    <p:embeddedFont>
      <p:font typeface="Roboto" panose="020B060402020202020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Georgia" panose="02040502050405020303"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This template can be used as a starter file for presenting training materials in a group setting.</a:t>
            </a: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dirty="0">
                <a:solidFill>
                  <a:schemeClr val="dk1"/>
                </a:solidFill>
                <a:latin typeface="Calibri"/>
                <a:ea typeface="Calibri"/>
                <a:cs typeface="Calibri"/>
                <a:sym typeface="Calibri"/>
              </a:rPr>
              <a:t>Sections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Right-click on a slide to add sections. Sections can help to organize your slides or facilitate collaboration between multiple authors.</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dirty="0">
                <a:solidFill>
                  <a:schemeClr val="dk1"/>
                </a:solidFill>
                <a:latin typeface="Calibri"/>
                <a:ea typeface="Calibri"/>
                <a:cs typeface="Calibri"/>
                <a:sym typeface="Calibri"/>
              </a:rPr>
              <a:t>Notes</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Use the Notes section for delivery notes or to provide additional details for the audience. View these notes in Presentation View during your presentation.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Keep in mind the font size (important for accessibility, visibility, videotaping, and online production)</a:t>
            </a: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Coordinated colors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Pay particular attention to the graphs, charts, and text boxes.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Consider that attendees will print in black and white or grayscale. Run a test print to make sure your colors work when printed in pure black and white and grayscale.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Graphics, tables, and graphs</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Keep it simple: If possible, use consistent, non-distracting styles and colors.</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Label all graphs and tables.</a:t>
            </a: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96" name="Google Shape;9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f89912e7c_0_6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Google Shape;169;g3f89912e7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70" name="Google Shape;170;g3f89912e7c_0_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f89912e7c_0_8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Google Shape;177;g3f89912e7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78" name="Google Shape;178;g3f89912e7c_0_8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f89912e7c_0_10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Google Shape;185;g3f89912e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86" name="Google Shape;186;g3f89912e7c_0_10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f89912e7c_0_11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Google Shape;193;g3f89912e7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94" name="Google Shape;194;g3f89912e7c_0_1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f89912e7c_2_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Google Shape;200;g3f89912e7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01" name="Google Shape;201;g3f89912e7c_2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f89912e7c_2_1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Google Shape;208;g3f89912e7c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09" name="Google Shape;209;g3f89912e7c_2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f89912e7c_2_2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Google Shape;216;g3f89912e7c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17" name="Google Shape;217;g3f89912e7c_2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f89912e7c_1_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Google Shape;225;g3f89912e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26" name="Google Shape;226;g3f89912e7c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17</a:t>
            </a:fld>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f89912e7c_1_1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Google Shape;233;g3f89912e7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34" name="Google Shape;234;g3f89912e7c_1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18</a:t>
            </a:fld>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f89912e7c_1_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Google Shape;241;g3f89912e7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2" name="Google Shape;242;g3f89912e7c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19</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f89912e7c_0_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Google Shape;103;g3f89912e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04" name="Google Shape;104;g3f89912e7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f89912e7c_1_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Google Shape;248;g3f89912e7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9" name="Google Shape;249;g3f89912e7c_1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20</a:t>
            </a:fld>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f89912e7c_4_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Google Shape;257;g3f89912e7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58" name="Google Shape;258;g3f89912e7c_4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21</a:t>
            </a:fld>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f89912e7c_4_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Google Shape;265;g3f89912e7c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g3f89912e7c_4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22</a:t>
            </a:fld>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f89912e7c_4_1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Google Shape;272;g3f89912e7c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73" name="Google Shape;273;g3f89912e7c_4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23</a:t>
            </a:fld>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f89912e7c_4_1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Google Shape;278;g3f89912e7c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79" name="Google Shape;279;g3f89912e7c_4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24</a:t>
            </a:fld>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f89912e7c_4_5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Google Shape;284;g3f89912e7c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85" name="Google Shape;285;g3f89912e7c_4_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25</a:t>
            </a:fld>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f89912e7c_4_3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Google Shape;291;g3f89912e7c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92" name="Google Shape;292;g3f89912e7c_4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26</a:t>
            </a:fld>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f89912e7c_4_3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Google Shape;297;g3f89912e7c_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98" name="Google Shape;298;g3f89912e7c_4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29</a:t>
            </a:fld>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f89912e7c_4_4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Google Shape;305;g3f89912e7c_4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306" name="Google Shape;306;g3f89912e7c_4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30</a:t>
            </a:fld>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314" name="Google Shape;31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f89912e7c_0_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Google Shape;110;g3f89912e7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11" name="Google Shape;111;g3f89912e7c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321" name="Google Shape;321;p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327" name="Google Shape;327;p1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f89912e7c_0_1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Google Shape;117;g3f89912e7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18" name="Google Shape;118;g3f89912e7c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4</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f89912e7c_0_24: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Google Shape;124;g3f89912e7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25" name="Google Shape;125;g3f89912e7c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f89912e7c_0_3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Google Shape;132;g3f89912e7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33" name="Google Shape;133;g3f89912e7c_0_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f89912e7c_0_4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Google Shape;140;g3f89912e7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41" name="Google Shape;141;g3f89912e7c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f89912e7c_0_4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Google Shape;149;g3f89912e7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50" name="Google Shape;150;g3f89912e7c_0_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f89912e7c_0_5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Google Shape;160;g3f89912e7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61" name="Google Shape;161;g3f89912e7c_0_5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a:stretch/>
        </p:blipFill>
        <p:spPr>
          <a:xfrm>
            <a:off x="43543" y="0"/>
            <a:ext cx="9100457" cy="6879771"/>
          </a:xfrm>
          <a:prstGeom prst="rect">
            <a:avLst/>
          </a:prstGeom>
          <a:noFill/>
          <a:ln>
            <a:noFill/>
          </a:ln>
        </p:spPr>
      </p:pic>
      <p:sp>
        <p:nvSpPr>
          <p:cNvPr id="19" name="Google Shape;19;p2"/>
          <p:cNvSpPr txBox="1">
            <a:spLocks noGrp="1"/>
          </p:cNvSpPr>
          <p:nvPr>
            <p:ph type="ctrTitle"/>
          </p:nvPr>
        </p:nvSpPr>
        <p:spPr>
          <a:xfrm>
            <a:off x="2590800" y="2286000"/>
            <a:ext cx="6180224" cy="1470025"/>
          </a:xfrm>
          <a:prstGeom prst="rect">
            <a:avLst/>
          </a:prstGeom>
          <a:noFill/>
          <a:ln>
            <a:noFill/>
          </a:ln>
        </p:spPr>
        <p:txBody>
          <a:bodyPr spcFirstLastPara="1" wrap="square" lIns="91425" tIns="91425" rIns="91425" bIns="91425" anchor="t" anchorCtr="0"/>
          <a:lstStyle>
            <a:lvl1pPr marR="0" lvl="0" algn="r" rtl="0">
              <a:spcBef>
                <a:spcPts val="0"/>
              </a:spcBef>
              <a:spcAft>
                <a:spcPts val="0"/>
              </a:spcAft>
              <a:buClr>
                <a:srgbClr val="003300"/>
              </a:buClr>
              <a:buSzPts val="4400"/>
              <a:buFont typeface="Calibri"/>
              <a:buNone/>
              <a:defRPr sz="4400" b="1" i="0" u="none" strike="noStrike" cap="small">
                <a:solidFill>
                  <a:srgbClr val="0033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3962400" y="4038600"/>
            <a:ext cx="4772528" cy="990600"/>
          </a:xfrm>
          <a:prstGeom prst="rect">
            <a:avLst/>
          </a:prstGeom>
          <a:noFill/>
          <a:ln>
            <a:noFill/>
          </a:ln>
        </p:spPr>
        <p:txBody>
          <a:bodyPr spcFirstLastPara="1" wrap="square" lIns="91425" tIns="91425" rIns="91425" bIns="91425" anchor="t" anchorCtr="0"/>
          <a:lstStyle>
            <a:lvl1pPr marR="0" lvl="0" algn="r" rtl="0">
              <a:spcBef>
                <a:spcPts val="400"/>
              </a:spcBef>
              <a:spcAft>
                <a:spcPts val="0"/>
              </a:spcAft>
              <a:buClr>
                <a:schemeClr val="dk1"/>
              </a:buClr>
              <a:buSzPts val="2000"/>
              <a:buFont typeface="Arial"/>
              <a:buNone/>
              <a:defRPr sz="2000" b="0" i="0" u="none" strike="noStrike" cap="none">
                <a:solidFill>
                  <a:schemeClr val="dk1"/>
                </a:solidFill>
                <a:latin typeface="Georgia"/>
                <a:ea typeface="Georgia"/>
                <a:cs typeface="Georgia"/>
                <a:sym typeface="Georgia"/>
              </a:defRPr>
            </a:lvl1pPr>
            <a:lvl2pPr marR="0" lvl="1"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2pPr>
            <a:lvl3pPr marR="0" lvl="2"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R="0" lvl="3" algn="ctr"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R="0" lvl="4" algn="ctr"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1" name="Google Shape;21;p2"/>
          <p:cNvPicPr preferRelativeResize="0"/>
          <p:nvPr/>
        </p:nvPicPr>
        <p:blipFill rotWithShape="1">
          <a:blip r:embed="rId3">
            <a:alphaModFix/>
          </a:blip>
          <a:srcRect/>
          <a:stretch/>
        </p:blipFill>
        <p:spPr>
          <a:xfrm>
            <a:off x="0" y="1251"/>
            <a:ext cx="3721618" cy="6858000"/>
          </a:xfrm>
          <a:prstGeom prst="rect">
            <a:avLst/>
          </a:prstGeom>
          <a:noFill/>
          <a:ln>
            <a:noFill/>
          </a:ln>
        </p:spPr>
      </p:pic>
      <p:sp>
        <p:nvSpPr>
          <p:cNvPr id="22" name="Google Shape;22;p2"/>
          <p:cNvSpPr>
            <a:spLocks noGrp="1"/>
          </p:cNvSpPr>
          <p:nvPr>
            <p:ph type="pic" idx="2"/>
          </p:nvPr>
        </p:nvSpPr>
        <p:spPr>
          <a:xfrm>
            <a:off x="6858000" y="5105400"/>
            <a:ext cx="1828800" cy="990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rot="5400000">
            <a:off x="48847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1"/>
          <p:cNvSpPr txBox="1">
            <a:spLocks noGrp="1"/>
          </p:cNvSpPr>
          <p:nvPr>
            <p:ph type="body" idx="1"/>
          </p:nvPr>
        </p:nvSpPr>
        <p:spPr>
          <a:xfrm rot="5400000">
            <a:off x="769937" y="266700"/>
            <a:ext cx="5851525" cy="58674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Google Shape;80;p11"/>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1" name="Google Shape;81;p11"/>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2" name="Google Shape;82;p11"/>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2"/>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6" name="Google Shape;86;p12"/>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7" name="Google Shape;87;p12"/>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ackground Only">
  <p:cSld name="Background Only">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2">
            <a:alphaModFix/>
          </a:blip>
          <a:srcRect/>
          <a:stretch/>
        </p:blipFill>
        <p:spPr>
          <a:xfrm>
            <a:off x="43543" y="0"/>
            <a:ext cx="9100457" cy="6879771"/>
          </a:xfrm>
          <a:prstGeom prst="rect">
            <a:avLst/>
          </a:prstGeom>
          <a:noFill/>
          <a:ln>
            <a:noFill/>
          </a:ln>
        </p:spPr>
      </p:pic>
      <p:sp>
        <p:nvSpPr>
          <p:cNvPr id="90" name="Google Shape;90;p13"/>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1" name="Google Shape;91;p13"/>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2" name="Google Shape;92;p13"/>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762000" y="269632"/>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3"/>
          <p:cNvSpPr txBox="1">
            <a:spLocks noGrp="1"/>
          </p:cNvSpPr>
          <p:nvPr>
            <p:ph type="body" idx="1"/>
          </p:nvPr>
        </p:nvSpPr>
        <p:spPr>
          <a:xfrm>
            <a:off x="762000" y="1596413"/>
            <a:ext cx="8077200" cy="42973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7" name="Google Shape;27;p3"/>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8" name="Google Shape;28;p3"/>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1" name="Google Shape;31;p4"/>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2" name="Google Shape;32;p4"/>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a:stretch/>
        </p:blipFill>
        <p:spPr>
          <a:xfrm>
            <a:off x="43543" y="0"/>
            <a:ext cx="9100457" cy="6879771"/>
          </a:xfrm>
          <a:prstGeom prst="rect">
            <a:avLst/>
          </a:prstGeom>
          <a:noFill/>
          <a:ln>
            <a:noFill/>
          </a:ln>
        </p:spPr>
      </p:pic>
      <p:pic>
        <p:nvPicPr>
          <p:cNvPr id="35" name="Google Shape;35;p5"/>
          <p:cNvPicPr preferRelativeResize="0"/>
          <p:nvPr/>
        </p:nvPicPr>
        <p:blipFill rotWithShape="1">
          <a:blip r:embed="rId3">
            <a:alphaModFix/>
          </a:blip>
          <a:srcRect/>
          <a:stretch/>
        </p:blipFill>
        <p:spPr>
          <a:xfrm rot="5400000">
            <a:off x="3161049" y="-3176815"/>
            <a:ext cx="2819400" cy="9173031"/>
          </a:xfrm>
          <a:prstGeom prst="rect">
            <a:avLst/>
          </a:prstGeom>
          <a:noFill/>
          <a:ln>
            <a:noFill/>
          </a:ln>
        </p:spPr>
      </p:pic>
      <p:sp>
        <p:nvSpPr>
          <p:cNvPr id="36" name="Google Shape;36;p5"/>
          <p:cNvSpPr txBox="1">
            <a:spLocks noGrp="1"/>
          </p:cNvSpPr>
          <p:nvPr>
            <p:ph type="title"/>
          </p:nvPr>
        </p:nvSpPr>
        <p:spPr>
          <a:xfrm>
            <a:off x="4572000" y="3048000"/>
            <a:ext cx="4343400" cy="1362075"/>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003300"/>
              </a:buClr>
              <a:buSzPts val="4000"/>
              <a:buFont typeface="Calibri"/>
              <a:buNone/>
              <a:defRPr sz="4000" b="1" i="0" u="none" strike="noStrike" cap="small">
                <a:solidFill>
                  <a:srgbClr val="0033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8" name="Google Shape;38;p5"/>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39" name="Google Shape;39;p5"/>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
        <p:nvSpPr>
          <p:cNvPr id="40" name="Google Shape;40;p5"/>
          <p:cNvSpPr>
            <a:spLocks noGrp="1"/>
          </p:cNvSpPr>
          <p:nvPr>
            <p:ph type="pic" idx="2"/>
          </p:nvPr>
        </p:nvSpPr>
        <p:spPr>
          <a:xfrm>
            <a:off x="6781800" y="5334000"/>
            <a:ext cx="2133600" cy="990600"/>
          </a:xfrm>
          <a:prstGeom prst="rect">
            <a:avLst/>
          </a:prstGeom>
          <a:noFill/>
          <a:ln>
            <a:noFill/>
          </a:ln>
        </p:spPr>
        <p:txBody>
          <a:bodyPr spcFirstLastPara="1" wrap="square" lIns="91425" tIns="91425" rIns="91425" bIns="91425" anchor="t" anchorCtr="0"/>
          <a:lstStyle>
            <a:lvl1pPr marR="0" lvl="0" algn="ctr" rtl="0">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6858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48768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6" name="Google Shape;46;p6"/>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7" name="Google Shape;47;p6"/>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6858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6858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48736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48736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5" name="Google Shape;55;p7"/>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6" name="Google Shape;56;p7"/>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858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8"/>
          <p:cNvSpPr txBox="1">
            <a:spLocks noGrp="1"/>
          </p:cNvSpPr>
          <p:nvPr>
            <p:ph type="body" idx="1"/>
          </p:nvPr>
        </p:nvSpPr>
        <p:spPr>
          <a:xfrm>
            <a:off x="38036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body" idx="2"/>
          </p:nvPr>
        </p:nvSpPr>
        <p:spPr>
          <a:xfrm>
            <a:off x="6858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1" name="Google Shape;61;p8"/>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2" name="Google Shape;62;p8"/>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3" name="Google Shape;63;p8"/>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7" name="Google Shape;67;p9"/>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Google Shape;68;p9"/>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69" name="Google Shape;69;p9"/>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0" name="Google Shape;70;p9"/>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10"/>
          <p:cNvSpPr txBox="1">
            <a:spLocks noGrp="1"/>
          </p:cNvSpPr>
          <p:nvPr>
            <p:ph type="body" idx="1"/>
          </p:nvPr>
        </p:nvSpPr>
        <p:spPr>
          <a:xfrm rot="5400000">
            <a:off x="2537618" y="-175418"/>
            <a:ext cx="4525963" cy="80772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5" name="Google Shape;75;p10"/>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76" name="Google Shape;76;p10"/>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4">
            <a:alphaModFix/>
          </a:blip>
          <a:srcRect/>
          <a:stretch/>
        </p:blipFill>
        <p:spPr>
          <a:xfrm>
            <a:off x="43543" y="0"/>
            <a:ext cx="9100457" cy="6879771"/>
          </a:xfrm>
          <a:prstGeom prst="rect">
            <a:avLst/>
          </a:prstGeom>
          <a:noFill/>
          <a:ln>
            <a:noFill/>
          </a:ln>
        </p:spPr>
      </p:pic>
      <p:sp>
        <p:nvSpPr>
          <p:cNvPr id="11" name="Google Shape;11;p1"/>
          <p:cNvSpPr txBox="1">
            <a:spLocks noGrp="1"/>
          </p:cNvSpPr>
          <p:nvPr>
            <p:ph type="title"/>
          </p:nvPr>
        </p:nvSpPr>
        <p:spPr>
          <a:xfrm>
            <a:off x="762000" y="274638"/>
            <a:ext cx="80772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762000" y="1600200"/>
            <a:ext cx="80772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7620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ftr" idx="11"/>
          </p:nvPr>
        </p:nvSpPr>
        <p:spPr>
          <a:xfrm>
            <a:off x="33528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1"/>
          <p:cNvSpPr txBox="1">
            <a:spLocks noGrp="1"/>
          </p:cNvSpPr>
          <p:nvPr>
            <p:ph type="sldNum" idx="12"/>
          </p:nvPr>
        </p:nvSpPr>
        <p:spPr>
          <a:xfrm>
            <a:off x="67056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dirty="0"/>
          </a:p>
        </p:txBody>
      </p:sp>
      <p:pic>
        <p:nvPicPr>
          <p:cNvPr id="16" name="Google Shape;16;p1"/>
          <p:cNvPicPr preferRelativeResize="0"/>
          <p:nvPr/>
        </p:nvPicPr>
        <p:blipFill rotWithShape="1">
          <a:blip r:embed="rId15">
            <a:alphaModFix/>
          </a:blip>
          <a:srcRect/>
          <a:stretch/>
        </p:blipFill>
        <p:spPr>
          <a:xfrm>
            <a:off x="-152400" y="-109183"/>
            <a:ext cx="818707" cy="708318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ambarish/a-very-extensive-data-analysis-of-yel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github.com/apropos13/Yelp-Recommendation-Syste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ctrTitle"/>
          </p:nvPr>
        </p:nvSpPr>
        <p:spPr>
          <a:xfrm>
            <a:off x="1726275" y="591100"/>
            <a:ext cx="7008600" cy="14700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3300"/>
              </a:buClr>
              <a:buSzPts val="4400"/>
              <a:buFont typeface="Calibri"/>
              <a:buNone/>
            </a:pPr>
            <a:r>
              <a:rPr lang="en-US" dirty="0"/>
              <a:t> </a:t>
            </a:r>
            <a:r>
              <a:rPr lang="en-US" sz="4400" b="1" i="0" u="none" strike="noStrike" cap="small" dirty="0">
                <a:solidFill>
                  <a:schemeClr val="dk2"/>
                </a:solidFill>
                <a:latin typeface="Calibri"/>
                <a:ea typeface="Calibri"/>
                <a:cs typeface="Calibri"/>
                <a:sym typeface="Calibri"/>
              </a:rPr>
              <a:t>Final P</a:t>
            </a:r>
            <a:r>
              <a:rPr lang="en-US" dirty="0">
                <a:solidFill>
                  <a:schemeClr val="dk2"/>
                </a:solidFill>
              </a:rPr>
              <a:t>r</a:t>
            </a:r>
            <a:r>
              <a:rPr lang="en-US" sz="4400" b="1" i="0" u="none" strike="noStrike" cap="small" dirty="0">
                <a:solidFill>
                  <a:schemeClr val="dk2"/>
                </a:solidFill>
                <a:latin typeface="Calibri"/>
                <a:ea typeface="Calibri"/>
                <a:cs typeface="Calibri"/>
                <a:sym typeface="Calibri"/>
              </a:rPr>
              <a:t>oject</a:t>
            </a:r>
            <a:endParaRPr sz="4400" b="1" i="0" u="none" strike="noStrike" cap="small" dirty="0">
              <a:solidFill>
                <a:schemeClr val="dk2"/>
              </a:solidFill>
              <a:latin typeface="Calibri"/>
              <a:ea typeface="Calibri"/>
              <a:cs typeface="Calibri"/>
              <a:sym typeface="Calibri"/>
            </a:endParaRPr>
          </a:p>
          <a:p>
            <a:pPr marL="0" marR="0" lvl="0" indent="0" algn="r" rtl="0">
              <a:spcBef>
                <a:spcPts val="0"/>
              </a:spcBef>
              <a:spcAft>
                <a:spcPts val="0"/>
              </a:spcAft>
              <a:buClr>
                <a:srgbClr val="003300"/>
              </a:buClr>
              <a:buSzPts val="4400"/>
              <a:buFont typeface="Calibri"/>
              <a:buNone/>
            </a:pPr>
            <a:r>
              <a:rPr lang="en-US" dirty="0"/>
              <a:t>Yelp Recommendation System  Using Text Analytics</a:t>
            </a:r>
            <a:endParaRPr dirty="0"/>
          </a:p>
        </p:txBody>
      </p:sp>
      <p:sp>
        <p:nvSpPr>
          <p:cNvPr id="99" name="Google Shape;99;p14"/>
          <p:cNvSpPr txBox="1">
            <a:spLocks noGrp="1"/>
          </p:cNvSpPr>
          <p:nvPr>
            <p:ph type="subTitle" idx="1"/>
          </p:nvPr>
        </p:nvSpPr>
        <p:spPr>
          <a:xfrm>
            <a:off x="3962400" y="4038600"/>
            <a:ext cx="4772528" cy="1262608"/>
          </a:xfrm>
          <a:prstGeom prst="rect">
            <a:avLst/>
          </a:prstGeom>
          <a:noFill/>
          <a:ln>
            <a:noFill/>
          </a:ln>
        </p:spPr>
        <p:txBody>
          <a:bodyPr spcFirstLastPara="1" wrap="square" lIns="91425" tIns="45700" rIns="91425" bIns="45700" anchor="t" anchorCtr="0">
            <a:noAutofit/>
          </a:bodyPr>
          <a:lstStyle/>
          <a:p>
            <a:pPr marL="0" marR="0" lvl="0" indent="0" algn="r" rtl="0">
              <a:lnSpc>
                <a:spcPct val="80000"/>
              </a:lnSpc>
              <a:spcBef>
                <a:spcPts val="0"/>
              </a:spcBef>
              <a:spcAft>
                <a:spcPts val="0"/>
              </a:spcAft>
              <a:buClr>
                <a:schemeClr val="dk1"/>
              </a:buClr>
              <a:buSzPts val="2040"/>
              <a:buFont typeface="Arial"/>
              <a:buNone/>
            </a:pPr>
            <a:r>
              <a:rPr lang="en-US" sz="2040" b="1" dirty="0">
                <a:latin typeface="Calibri"/>
                <a:ea typeface="Calibri"/>
                <a:cs typeface="Calibri"/>
                <a:sym typeface="Calibri"/>
              </a:rPr>
              <a:t>TEAM 8</a:t>
            </a:r>
            <a:endParaRPr sz="2040" b="1" dirty="0">
              <a:latin typeface="Calibri"/>
              <a:ea typeface="Calibri"/>
              <a:cs typeface="Calibri"/>
              <a:sym typeface="Calibri"/>
            </a:endParaRPr>
          </a:p>
          <a:p>
            <a:pPr marL="0" marR="0" lvl="0" indent="0" algn="r" rtl="0">
              <a:lnSpc>
                <a:spcPct val="80000"/>
              </a:lnSpc>
              <a:spcBef>
                <a:spcPts val="0"/>
              </a:spcBef>
              <a:spcAft>
                <a:spcPts val="0"/>
              </a:spcAft>
              <a:buClr>
                <a:schemeClr val="dk1"/>
              </a:buClr>
              <a:buSzPts val="2040"/>
              <a:buFont typeface="Arial"/>
              <a:buNone/>
            </a:pPr>
            <a:r>
              <a:rPr lang="en-US" sz="2040" dirty="0">
                <a:latin typeface="Calibri"/>
                <a:ea typeface="Calibri"/>
                <a:cs typeface="Calibri"/>
                <a:sym typeface="Calibri"/>
              </a:rPr>
              <a:t>Jayanth Chava</a:t>
            </a:r>
            <a:r>
              <a:rPr lang="en-US" sz="2040" b="0" i="0" u="none" strike="noStrike" cap="none" dirty="0">
                <a:solidFill>
                  <a:schemeClr val="dk1"/>
                </a:solidFill>
                <a:latin typeface="Calibri"/>
                <a:ea typeface="Calibri"/>
                <a:cs typeface="Calibri"/>
                <a:sym typeface="Calibri"/>
              </a:rPr>
              <a:t> (</a:t>
            </a:r>
            <a:r>
              <a:rPr lang="en-US" sz="2040" dirty="0">
                <a:latin typeface="Calibri"/>
                <a:ea typeface="Calibri"/>
                <a:cs typeface="Calibri"/>
                <a:sym typeface="Calibri"/>
              </a:rPr>
              <a:t>001899072</a:t>
            </a:r>
            <a:r>
              <a:rPr lang="en-US" sz="2040" b="0" i="0" u="none" strike="noStrike" cap="none" dirty="0">
                <a:solidFill>
                  <a:schemeClr val="dk1"/>
                </a:solidFill>
                <a:latin typeface="Calibri"/>
                <a:ea typeface="Calibri"/>
                <a:cs typeface="Calibri"/>
                <a:sym typeface="Calibri"/>
              </a:rPr>
              <a:t>)</a:t>
            </a:r>
            <a:endParaRPr dirty="0"/>
          </a:p>
          <a:p>
            <a:pPr marL="0" marR="0" lvl="0" indent="0" algn="r" rtl="0">
              <a:lnSpc>
                <a:spcPct val="80000"/>
              </a:lnSpc>
              <a:spcBef>
                <a:spcPts val="408"/>
              </a:spcBef>
              <a:spcAft>
                <a:spcPts val="0"/>
              </a:spcAft>
              <a:buClr>
                <a:schemeClr val="dk1"/>
              </a:buClr>
              <a:buSzPts val="2040"/>
              <a:buFont typeface="Arial"/>
              <a:buNone/>
            </a:pPr>
            <a:r>
              <a:rPr lang="en-US" sz="2040" b="0" i="0" u="none" strike="noStrike" cap="none" dirty="0">
                <a:solidFill>
                  <a:schemeClr val="dk1"/>
                </a:solidFill>
                <a:latin typeface="Calibri"/>
                <a:ea typeface="Calibri"/>
                <a:cs typeface="Calibri"/>
                <a:sym typeface="Calibri"/>
              </a:rPr>
              <a:t>Suraj Ghule (001824113)</a:t>
            </a:r>
            <a:endParaRPr sz="2040" b="0" i="0" u="none" strike="noStrike" cap="none" dirty="0">
              <a:solidFill>
                <a:schemeClr val="dk1"/>
              </a:solidFill>
              <a:latin typeface="Calibri"/>
              <a:ea typeface="Calibri"/>
              <a:cs typeface="Calibri"/>
              <a:sym typeface="Calibri"/>
            </a:endParaRPr>
          </a:p>
          <a:p>
            <a:pPr marL="0" marR="0" lvl="0" indent="0" algn="r" rtl="0">
              <a:lnSpc>
                <a:spcPct val="80000"/>
              </a:lnSpc>
              <a:spcBef>
                <a:spcPts val="408"/>
              </a:spcBef>
              <a:spcAft>
                <a:spcPts val="0"/>
              </a:spcAft>
              <a:buClr>
                <a:schemeClr val="dk1"/>
              </a:buClr>
              <a:buSzPts val="2040"/>
              <a:buFont typeface="Arial"/>
              <a:buNone/>
            </a:pPr>
            <a:r>
              <a:rPr lang="en-US" sz="2040" dirty="0">
                <a:latin typeface="Calibri"/>
                <a:ea typeface="Calibri"/>
                <a:cs typeface="Calibri"/>
                <a:sym typeface="Calibri"/>
              </a:rPr>
              <a:t>Ashwin George</a:t>
            </a:r>
            <a:r>
              <a:rPr lang="en-US" sz="2040" b="0" i="0" u="none" strike="noStrike" cap="none" dirty="0">
                <a:solidFill>
                  <a:schemeClr val="dk1"/>
                </a:solidFill>
                <a:latin typeface="Calibri"/>
                <a:ea typeface="Calibri"/>
                <a:cs typeface="Calibri"/>
                <a:sym typeface="Calibri"/>
              </a:rPr>
              <a:t> (</a:t>
            </a:r>
            <a:r>
              <a:rPr lang="en-US" sz="2040" dirty="0">
                <a:latin typeface="Calibri"/>
                <a:ea typeface="Calibri"/>
                <a:cs typeface="Calibri"/>
                <a:sym typeface="Calibri"/>
              </a:rPr>
              <a:t>001846866</a:t>
            </a:r>
            <a:r>
              <a:rPr lang="en-US" sz="2040" b="0" i="0" u="none" strike="noStrike" cap="none" dirty="0">
                <a:solidFill>
                  <a:schemeClr val="dk1"/>
                </a:solidFill>
                <a:latin typeface="Calibri"/>
                <a:ea typeface="Calibri"/>
                <a:cs typeface="Calibri"/>
                <a:sym typeface="Calibri"/>
              </a:rPr>
              <a:t>)</a:t>
            </a:r>
            <a:endParaRPr sz="2040" b="0" i="0" u="none" strike="noStrike" cap="none" dirty="0">
              <a:solidFill>
                <a:schemeClr val="dk1"/>
              </a:solidFill>
              <a:latin typeface="Calibri"/>
              <a:ea typeface="Calibri"/>
              <a:cs typeface="Calibri"/>
              <a:sym typeface="Calibri"/>
            </a:endParaRPr>
          </a:p>
          <a:p>
            <a:pPr marL="0" marR="0" lvl="0" indent="0" algn="r" rtl="0">
              <a:lnSpc>
                <a:spcPct val="80000"/>
              </a:lnSpc>
              <a:spcBef>
                <a:spcPts val="408"/>
              </a:spcBef>
              <a:spcAft>
                <a:spcPts val="0"/>
              </a:spcAft>
              <a:buClr>
                <a:schemeClr val="dk1"/>
              </a:buClr>
              <a:buSzPts val="2040"/>
              <a:buFont typeface="Arial"/>
              <a:buNone/>
            </a:pPr>
            <a:endParaRPr dirty="0"/>
          </a:p>
          <a:p>
            <a:pPr marL="0" marR="0" lvl="0" indent="0" algn="r" rtl="0">
              <a:lnSpc>
                <a:spcPct val="80000"/>
              </a:lnSpc>
              <a:spcBef>
                <a:spcPts val="408"/>
              </a:spcBef>
              <a:spcAft>
                <a:spcPts val="0"/>
              </a:spcAft>
              <a:buClr>
                <a:schemeClr val="dk1"/>
              </a:buClr>
              <a:buSzPts val="2040"/>
              <a:buFont typeface="Arial"/>
              <a:buNone/>
            </a:pPr>
            <a:endParaRPr sz="2040" b="0" i="0" u="none" strike="noStrike" cap="none" dirty="0">
              <a:solidFill>
                <a:schemeClr val="dk1"/>
              </a:solidFill>
              <a:latin typeface="Calibri"/>
              <a:ea typeface="Calibri"/>
              <a:cs typeface="Calibri"/>
              <a:sym typeface="Calibri"/>
            </a:endParaRPr>
          </a:p>
        </p:txBody>
      </p:sp>
      <p:sp>
        <p:nvSpPr>
          <p:cNvPr id="100" name="Google Shape;100;p14"/>
          <p:cNvSpPr txBox="1"/>
          <p:nvPr/>
        </p:nvSpPr>
        <p:spPr>
          <a:xfrm>
            <a:off x="3271750" y="0"/>
            <a:ext cx="5180700" cy="1262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dirty="0"/>
              <a:t>Data Science with Python</a:t>
            </a:r>
            <a:endParaRPr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000" u="sng" dirty="0"/>
              <a:t>TREND ANALYSIS OF BUSINESSES</a:t>
            </a:r>
            <a:endParaRPr sz="3000" u="sng" dirty="0"/>
          </a:p>
          <a:p>
            <a:pPr marL="0" lvl="0" indent="0">
              <a:spcBef>
                <a:spcPts val="0"/>
              </a:spcBef>
              <a:spcAft>
                <a:spcPts val="0"/>
              </a:spcAft>
              <a:buClr>
                <a:schemeClr val="dk1"/>
              </a:buClr>
              <a:buSzPts val="1100"/>
              <a:buFont typeface="Arial"/>
              <a:buNone/>
            </a:pPr>
            <a:r>
              <a:rPr lang="en-US" sz="3000" dirty="0">
                <a:solidFill>
                  <a:srgbClr val="CC0000"/>
                </a:solidFill>
              </a:rPr>
              <a:t> DECLINING TREND</a:t>
            </a:r>
            <a:endParaRPr dirty="0"/>
          </a:p>
        </p:txBody>
      </p:sp>
      <p:sp>
        <p:nvSpPr>
          <p:cNvPr id="173" name="Google Shape;173;p23"/>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174" name="Google Shape;174;p23"/>
          <p:cNvPicPr preferRelativeResize="0"/>
          <p:nvPr/>
        </p:nvPicPr>
        <p:blipFill>
          <a:blip r:embed="rId3">
            <a:alphaModFix/>
          </a:blip>
          <a:stretch>
            <a:fillRect/>
          </a:stretch>
        </p:blipFill>
        <p:spPr>
          <a:xfrm>
            <a:off x="761999" y="1457324"/>
            <a:ext cx="8077199" cy="51310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600" dirty="0">
                <a:solidFill>
                  <a:srgbClr val="A61C00"/>
                </a:solidFill>
              </a:rPr>
              <a:t>Categories of top reviewed businesses (Users like eating)</a:t>
            </a:r>
            <a:endParaRPr sz="3600" dirty="0">
              <a:solidFill>
                <a:srgbClr val="A61C00"/>
              </a:solidFill>
            </a:endParaRPr>
          </a:p>
        </p:txBody>
      </p:sp>
      <p:sp>
        <p:nvSpPr>
          <p:cNvPr id="181" name="Google Shape;181;p24"/>
          <p:cNvSpPr txBox="1">
            <a:spLocks noGrp="1"/>
          </p:cNvSpPr>
          <p:nvPr>
            <p:ph type="body" idx="1"/>
          </p:nvPr>
        </p:nvSpPr>
        <p:spPr>
          <a:xfrm>
            <a:off x="762000" y="1596427"/>
            <a:ext cx="8077200" cy="492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182" name="Google Shape;182;p24"/>
          <p:cNvPicPr preferRelativeResize="0"/>
          <p:nvPr/>
        </p:nvPicPr>
        <p:blipFill>
          <a:blip r:embed="rId3">
            <a:alphaModFix/>
          </a:blip>
          <a:stretch>
            <a:fillRect/>
          </a:stretch>
        </p:blipFill>
        <p:spPr>
          <a:xfrm>
            <a:off x="1381125" y="1596425"/>
            <a:ext cx="7458075" cy="476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u="sng" dirty="0"/>
              <a:t>Negatively reviewed businesses</a:t>
            </a:r>
            <a:endParaRPr b="1" u="sng" dirty="0"/>
          </a:p>
        </p:txBody>
      </p:sp>
      <p:sp>
        <p:nvSpPr>
          <p:cNvPr id="189" name="Google Shape;189;p25"/>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190" name="Google Shape;190;p25"/>
          <p:cNvPicPr preferRelativeResize="0"/>
          <p:nvPr/>
        </p:nvPicPr>
        <p:blipFill>
          <a:blip r:embed="rId3">
            <a:alphaModFix/>
          </a:blip>
          <a:stretch>
            <a:fillRect/>
          </a:stretch>
        </p:blipFill>
        <p:spPr>
          <a:xfrm>
            <a:off x="898400" y="1330575"/>
            <a:ext cx="7940800" cy="519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u="sng" dirty="0"/>
              <a:t>Finding most frequent words in Negative reviews</a:t>
            </a:r>
            <a:endParaRPr b="1" u="sng" dirty="0"/>
          </a:p>
        </p:txBody>
      </p:sp>
      <p:sp>
        <p:nvSpPr>
          <p:cNvPr id="197" name="Google Shape;197;p26"/>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lgn="just" rtl="0">
              <a:spcBef>
                <a:spcPts val="640"/>
              </a:spcBef>
              <a:spcAft>
                <a:spcPts val="0"/>
              </a:spcAft>
              <a:buNone/>
            </a:pPr>
            <a:r>
              <a:rPr lang="en-US" dirty="0">
                <a:solidFill>
                  <a:srgbClr val="660000"/>
                </a:solidFill>
              </a:rPr>
              <a:t>tokenize(s) : Convert string to lowercase and split into words (ignoring punctuation), returning list of words.</a:t>
            </a:r>
            <a:endParaRPr dirty="0">
              <a:solidFill>
                <a:srgbClr val="660000"/>
              </a:solidFill>
            </a:endParaRPr>
          </a:p>
          <a:p>
            <a:pPr marL="0" lvl="0" indent="0" rtl="0">
              <a:spcBef>
                <a:spcPts val="640"/>
              </a:spcBef>
              <a:spcAft>
                <a:spcPts val="0"/>
              </a:spcAft>
              <a:buNone/>
            </a:pPr>
            <a:endParaRPr dirty="0"/>
          </a:p>
          <a:p>
            <a:pPr marL="0" lvl="0" indent="0" algn="just" rtl="0">
              <a:spcBef>
                <a:spcPts val="640"/>
              </a:spcBef>
              <a:spcAft>
                <a:spcPts val="0"/>
              </a:spcAft>
              <a:buNone/>
            </a:pPr>
            <a:r>
              <a:rPr lang="en-US" dirty="0">
                <a:solidFill>
                  <a:srgbClr val="274E13"/>
                </a:solidFill>
              </a:rPr>
              <a:t>count_ngrams(lines,min_length=2,max_length=4):</a:t>
            </a:r>
            <a:endParaRPr dirty="0">
              <a:solidFill>
                <a:srgbClr val="274E13"/>
              </a:solidFill>
            </a:endParaRPr>
          </a:p>
          <a:p>
            <a:pPr marL="457200" lvl="0" indent="-431800" algn="just" rtl="0">
              <a:spcBef>
                <a:spcPts val="640"/>
              </a:spcBef>
              <a:spcAft>
                <a:spcPts val="0"/>
              </a:spcAft>
              <a:buClr>
                <a:srgbClr val="274E13"/>
              </a:buClr>
              <a:buSzPts val="3200"/>
              <a:buChar char="•"/>
            </a:pPr>
            <a:r>
              <a:rPr lang="en-US" dirty="0">
                <a:solidFill>
                  <a:srgbClr val="274E13"/>
                </a:solidFill>
              </a:rPr>
              <a:t>Iterate through given lines iterator</a:t>
            </a:r>
            <a:endParaRPr dirty="0">
              <a:solidFill>
                <a:srgbClr val="274E13"/>
              </a:solidFill>
            </a:endParaRPr>
          </a:p>
          <a:p>
            <a:pPr marL="457200" lvl="0" indent="-431800" algn="just" rtl="0">
              <a:spcBef>
                <a:spcPts val="0"/>
              </a:spcBef>
              <a:spcAft>
                <a:spcPts val="0"/>
              </a:spcAft>
              <a:buClr>
                <a:srgbClr val="274E13"/>
              </a:buClr>
              <a:buSzPts val="3200"/>
              <a:buChar char="•"/>
            </a:pPr>
            <a:r>
              <a:rPr lang="en-US" dirty="0">
                <a:solidFill>
                  <a:srgbClr val="274E13"/>
                </a:solidFill>
              </a:rPr>
              <a:t>return n-gram frequencies</a:t>
            </a:r>
            <a:endParaRPr dirty="0">
              <a:solidFill>
                <a:srgbClr val="274E13"/>
              </a:solidFill>
            </a:endParaRPr>
          </a:p>
          <a:p>
            <a:pPr marL="457200" lvl="0" indent="-431800" algn="just" rtl="0">
              <a:spcBef>
                <a:spcPts val="0"/>
              </a:spcBef>
              <a:spcAft>
                <a:spcPts val="0"/>
              </a:spcAft>
              <a:buClr>
                <a:srgbClr val="274E13"/>
              </a:buClr>
              <a:buSzPts val="3200"/>
              <a:buChar char="•"/>
            </a:pPr>
            <a:r>
              <a:rPr lang="en-US" dirty="0">
                <a:solidFill>
                  <a:srgbClr val="274E13"/>
                </a:solidFill>
              </a:rPr>
              <a:t>Returned dict includes n-grams of length min_length to max_length</a:t>
            </a:r>
            <a:endParaRPr dirty="0">
              <a:solidFill>
                <a:srgbClr val="274E13"/>
              </a:solidFill>
            </a:endParaRPr>
          </a:p>
          <a:p>
            <a:pPr marL="0" lvl="0" indent="0">
              <a:spcBef>
                <a:spcPts val="64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u="sng" dirty="0">
                <a:solidFill>
                  <a:srgbClr val="990000"/>
                </a:solidFill>
              </a:rPr>
              <a:t>OUTPUT OF USING N-GRAM</a:t>
            </a:r>
            <a:endParaRPr b="1" u="sng" dirty="0">
              <a:solidFill>
                <a:srgbClr val="990000"/>
              </a:solidFill>
            </a:endParaRPr>
          </a:p>
        </p:txBody>
      </p:sp>
      <p:sp>
        <p:nvSpPr>
          <p:cNvPr id="204" name="Google Shape;204;p27"/>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205" name="Google Shape;205;p27"/>
          <p:cNvPicPr preferRelativeResize="0"/>
          <p:nvPr/>
        </p:nvPicPr>
        <p:blipFill>
          <a:blip r:embed="rId3">
            <a:alphaModFix/>
          </a:blip>
          <a:stretch>
            <a:fillRect/>
          </a:stretch>
        </p:blipFill>
        <p:spPr>
          <a:xfrm>
            <a:off x="762000" y="1700225"/>
            <a:ext cx="8077200" cy="515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000" b="1" u="sng" dirty="0">
                <a:solidFill>
                  <a:srgbClr val="980000"/>
                </a:solidFill>
              </a:rPr>
              <a:t>SAMPLE WORDCLOUD FOR NEGATIVE REVIEWS</a:t>
            </a:r>
            <a:endParaRPr sz="3000" b="1" u="sng" dirty="0">
              <a:solidFill>
                <a:srgbClr val="980000"/>
              </a:solidFill>
            </a:endParaRPr>
          </a:p>
        </p:txBody>
      </p:sp>
      <p:sp>
        <p:nvSpPr>
          <p:cNvPr id="212" name="Google Shape;212;p28"/>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213" name="Google Shape;213;p28"/>
          <p:cNvPicPr preferRelativeResize="0"/>
          <p:nvPr/>
        </p:nvPicPr>
        <p:blipFill>
          <a:blip r:embed="rId3">
            <a:alphaModFix/>
          </a:blip>
          <a:stretch>
            <a:fillRect/>
          </a:stretch>
        </p:blipFill>
        <p:spPr>
          <a:xfrm>
            <a:off x="762000" y="1412625"/>
            <a:ext cx="8077200" cy="503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762000" y="7"/>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600" b="1" u="sng" dirty="0">
                <a:solidFill>
                  <a:srgbClr val="980000"/>
                </a:solidFill>
              </a:rPr>
              <a:t>Most frequent tips</a:t>
            </a:r>
            <a:endParaRPr sz="3600" dirty="0"/>
          </a:p>
        </p:txBody>
      </p:sp>
      <p:sp>
        <p:nvSpPr>
          <p:cNvPr id="220" name="Google Shape;220;p29"/>
          <p:cNvSpPr txBox="1">
            <a:spLocks noGrp="1"/>
          </p:cNvSpPr>
          <p:nvPr>
            <p:ph type="body" idx="1"/>
          </p:nvPr>
        </p:nvSpPr>
        <p:spPr>
          <a:xfrm>
            <a:off x="762000" y="1144726"/>
            <a:ext cx="8077200" cy="47493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endParaRPr dirty="0"/>
          </a:p>
          <a:p>
            <a:pPr marL="0" lvl="0" indent="0" rtl="0">
              <a:spcBef>
                <a:spcPts val="640"/>
              </a:spcBef>
              <a:spcAft>
                <a:spcPts val="0"/>
              </a:spcAft>
              <a:buNone/>
            </a:pPr>
            <a:endParaRPr sz="2400" dirty="0"/>
          </a:p>
          <a:p>
            <a:pPr marL="0" lvl="0" indent="0" rtl="0">
              <a:spcBef>
                <a:spcPts val="640"/>
              </a:spcBef>
              <a:spcAft>
                <a:spcPts val="0"/>
              </a:spcAft>
              <a:buNone/>
            </a:pPr>
            <a:r>
              <a:rPr lang="en-US" sz="2400" u="sng" dirty="0">
                <a:solidFill>
                  <a:srgbClr val="990000"/>
                </a:solidFill>
              </a:rPr>
              <a:t>OUTPUT</a:t>
            </a:r>
            <a:endParaRPr sz="2400" u="sng" dirty="0">
              <a:solidFill>
                <a:srgbClr val="990000"/>
              </a:solidFill>
            </a:endParaRPr>
          </a:p>
          <a:p>
            <a:pPr marL="0" lvl="0" indent="0">
              <a:spcBef>
                <a:spcPts val="640"/>
              </a:spcBef>
              <a:spcAft>
                <a:spcPts val="0"/>
              </a:spcAft>
              <a:buNone/>
            </a:pPr>
            <a:endParaRPr dirty="0"/>
          </a:p>
        </p:txBody>
      </p:sp>
      <p:pic>
        <p:nvPicPr>
          <p:cNvPr id="221" name="Google Shape;221;p29"/>
          <p:cNvPicPr preferRelativeResize="0"/>
          <p:nvPr/>
        </p:nvPicPr>
        <p:blipFill rotWithShape="1">
          <a:blip r:embed="rId3">
            <a:alphaModFix/>
          </a:blip>
          <a:srcRect t="-5110" b="5110"/>
          <a:stretch/>
        </p:blipFill>
        <p:spPr>
          <a:xfrm>
            <a:off x="886725" y="2454950"/>
            <a:ext cx="5994201" cy="4356025"/>
          </a:xfrm>
          <a:prstGeom prst="rect">
            <a:avLst/>
          </a:prstGeom>
          <a:noFill/>
          <a:ln>
            <a:noFill/>
          </a:ln>
        </p:spPr>
      </p:pic>
      <p:pic>
        <p:nvPicPr>
          <p:cNvPr id="222" name="Google Shape;222;p29"/>
          <p:cNvPicPr preferRelativeResize="0"/>
          <p:nvPr/>
        </p:nvPicPr>
        <p:blipFill>
          <a:blip r:embed="rId4">
            <a:alphaModFix/>
          </a:blip>
          <a:stretch>
            <a:fillRect/>
          </a:stretch>
        </p:blipFill>
        <p:spPr>
          <a:xfrm>
            <a:off x="886725" y="945325"/>
            <a:ext cx="7650375" cy="114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600" u="sng" dirty="0"/>
              <a:t>Relationship between User's Friends and review patterns</a:t>
            </a:r>
            <a:endParaRPr sz="3600" u="sng" dirty="0"/>
          </a:p>
        </p:txBody>
      </p:sp>
      <p:sp>
        <p:nvSpPr>
          <p:cNvPr id="229" name="Google Shape;229;p30"/>
          <p:cNvSpPr txBox="1">
            <a:spLocks noGrp="1"/>
          </p:cNvSpPr>
          <p:nvPr>
            <p:ph type="body" idx="1"/>
          </p:nvPr>
        </p:nvSpPr>
        <p:spPr>
          <a:xfrm>
            <a:off x="480325" y="1412625"/>
            <a:ext cx="8512500" cy="52185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r>
              <a:rPr lang="en-US" sz="2400" dirty="0"/>
              <a:t>-We identified the users with most number of reviews.</a:t>
            </a:r>
            <a:endParaRPr sz="2400" dirty="0"/>
          </a:p>
          <a:p>
            <a:pPr marL="0" lvl="0" indent="0" rtl="0">
              <a:spcBef>
                <a:spcPts val="640"/>
              </a:spcBef>
              <a:spcAft>
                <a:spcPts val="0"/>
              </a:spcAft>
              <a:buNone/>
            </a:pPr>
            <a:r>
              <a:rPr lang="en-US" sz="2400" dirty="0"/>
              <a:t>- and then compare their number of reviews  with the number of reviews of their friends and fans.</a:t>
            </a:r>
            <a:endParaRPr sz="2400" dirty="0"/>
          </a:p>
          <a:p>
            <a:pPr marL="0" lvl="0" indent="0" rtl="0">
              <a:spcBef>
                <a:spcPts val="640"/>
              </a:spcBef>
              <a:spcAft>
                <a:spcPts val="0"/>
              </a:spcAft>
              <a:buNone/>
            </a:pPr>
            <a:endParaRPr sz="2400" dirty="0"/>
          </a:p>
          <a:p>
            <a:pPr marL="0" lvl="0" indent="0" rtl="0">
              <a:spcBef>
                <a:spcPts val="640"/>
              </a:spcBef>
              <a:spcAft>
                <a:spcPts val="0"/>
              </a:spcAft>
              <a:buNone/>
            </a:pPr>
            <a:endParaRPr sz="2400" dirty="0"/>
          </a:p>
          <a:p>
            <a:pPr marL="0" lvl="0" indent="0">
              <a:spcBef>
                <a:spcPts val="640"/>
              </a:spcBef>
              <a:spcAft>
                <a:spcPts val="0"/>
              </a:spcAft>
              <a:buNone/>
            </a:pPr>
            <a:endParaRPr dirty="0"/>
          </a:p>
        </p:txBody>
      </p:sp>
      <p:pic>
        <p:nvPicPr>
          <p:cNvPr id="230" name="Google Shape;230;p30"/>
          <p:cNvPicPr preferRelativeResize="0"/>
          <p:nvPr/>
        </p:nvPicPr>
        <p:blipFill>
          <a:blip r:embed="rId3">
            <a:alphaModFix/>
          </a:blip>
          <a:stretch>
            <a:fillRect/>
          </a:stretch>
        </p:blipFill>
        <p:spPr>
          <a:xfrm>
            <a:off x="736075" y="3194075"/>
            <a:ext cx="8001000" cy="255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762000" y="269626"/>
            <a:ext cx="8077200" cy="904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600" dirty="0"/>
              <a:t>Lets see how the data looks like...</a:t>
            </a:r>
            <a:endParaRPr sz="3600" dirty="0"/>
          </a:p>
        </p:txBody>
      </p:sp>
      <p:sp>
        <p:nvSpPr>
          <p:cNvPr id="237" name="Google Shape;237;p31"/>
          <p:cNvSpPr txBox="1">
            <a:spLocks noGrp="1"/>
          </p:cNvSpPr>
          <p:nvPr>
            <p:ph type="body" idx="1"/>
          </p:nvPr>
        </p:nvSpPr>
        <p:spPr>
          <a:xfrm>
            <a:off x="640425" y="1107425"/>
            <a:ext cx="8199000" cy="54171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238" name="Google Shape;238;p31"/>
          <p:cNvPicPr preferRelativeResize="0"/>
          <p:nvPr/>
        </p:nvPicPr>
        <p:blipFill>
          <a:blip r:embed="rId3">
            <a:alphaModFix/>
          </a:blip>
          <a:stretch>
            <a:fillRect/>
          </a:stretch>
        </p:blipFill>
        <p:spPr>
          <a:xfrm>
            <a:off x="762000" y="1387625"/>
            <a:ext cx="7871099" cy="4309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xfrm>
            <a:off x="762000" y="66700"/>
            <a:ext cx="8077200" cy="894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600" dirty="0"/>
              <a:t>NLTK/ Logistic Regression .</a:t>
            </a:r>
            <a:endParaRPr sz="3600" dirty="0"/>
          </a:p>
        </p:txBody>
      </p:sp>
      <p:sp>
        <p:nvSpPr>
          <p:cNvPr id="245" name="Google Shape;245;p32"/>
          <p:cNvSpPr txBox="1">
            <a:spLocks noGrp="1"/>
          </p:cNvSpPr>
          <p:nvPr>
            <p:ph type="body" idx="1"/>
          </p:nvPr>
        </p:nvSpPr>
        <p:spPr>
          <a:xfrm>
            <a:off x="600400" y="867250"/>
            <a:ext cx="8132100" cy="5550300"/>
          </a:xfrm>
          <a:prstGeom prst="rect">
            <a:avLst/>
          </a:prstGeom>
        </p:spPr>
        <p:txBody>
          <a:bodyPr spcFirstLastPara="1" wrap="square" lIns="91425" tIns="91425" rIns="91425" bIns="91425" anchor="t" anchorCtr="0">
            <a:noAutofit/>
          </a:bodyPr>
          <a:lstStyle/>
          <a:p>
            <a:pPr marL="457200" lvl="0" indent="-381000" rtl="0">
              <a:spcBef>
                <a:spcPts val="640"/>
              </a:spcBef>
              <a:spcAft>
                <a:spcPts val="0"/>
              </a:spcAft>
              <a:buSzPts val="2400"/>
              <a:buChar char="-"/>
            </a:pPr>
            <a:r>
              <a:rPr lang="en-US" sz="2400" dirty="0"/>
              <a:t>We performed Logistic Regression on Yelp Review dataset for predicting how many stars can a business get based on the review.</a:t>
            </a:r>
            <a:endParaRPr sz="2400" dirty="0"/>
          </a:p>
          <a:p>
            <a:pPr marL="457200" lvl="0" indent="-381000" rtl="0">
              <a:spcBef>
                <a:spcPts val="0"/>
              </a:spcBef>
              <a:spcAft>
                <a:spcPts val="0"/>
              </a:spcAft>
              <a:buSzPts val="2400"/>
              <a:buChar char="-"/>
            </a:pPr>
            <a:r>
              <a:rPr lang="en-US" sz="2400" dirty="0"/>
              <a:t> We cleaned our text data and used it as our X parameter.</a:t>
            </a:r>
            <a:endParaRPr sz="2400" dirty="0"/>
          </a:p>
          <a:p>
            <a:pPr marL="457200" lvl="0" indent="-381000" rtl="0">
              <a:spcBef>
                <a:spcPts val="0"/>
              </a:spcBef>
              <a:spcAft>
                <a:spcPts val="0"/>
              </a:spcAft>
              <a:buSzPts val="2400"/>
              <a:buChar char="-"/>
            </a:pPr>
            <a:r>
              <a:rPr lang="en-US" sz="2400" dirty="0"/>
              <a:t>for Y Parameter we assigned values according to the stars given in a review- 1 or 2 stars is considered “O” and the 4 or 5 stars is considered “1”.</a:t>
            </a:r>
            <a:endParaRPr sz="2400" dirty="0"/>
          </a:p>
          <a:p>
            <a:pPr marL="457200" lvl="0" indent="-381000" rtl="0">
              <a:spcBef>
                <a:spcPts val="0"/>
              </a:spcBef>
              <a:spcAft>
                <a:spcPts val="0"/>
              </a:spcAft>
              <a:buSzPts val="2400"/>
              <a:buChar char="-"/>
            </a:pPr>
            <a:r>
              <a:rPr lang="en-US" sz="2400" dirty="0"/>
              <a:t>we first used CountVectorizer for vectorizing our reviews before applying the Logistics regression</a:t>
            </a:r>
            <a:endParaRPr sz="2400" dirty="0"/>
          </a:p>
          <a:p>
            <a:pPr marL="457200" lvl="0" indent="-381000" rtl="0">
              <a:spcBef>
                <a:spcPts val="0"/>
              </a:spcBef>
              <a:spcAft>
                <a:spcPts val="0"/>
              </a:spcAft>
              <a:buSzPts val="2400"/>
              <a:buChar char="-"/>
            </a:pPr>
            <a:r>
              <a:rPr lang="en-US" sz="2400" dirty="0"/>
              <a:t>using Countvectorizer resulted in a longer period of execution which was close to 1hr.</a:t>
            </a:r>
            <a:endParaRPr sz="2400" dirty="0"/>
          </a:p>
          <a:p>
            <a:pPr marL="457200" lvl="0" indent="-381000">
              <a:spcBef>
                <a:spcPts val="0"/>
              </a:spcBef>
              <a:spcAft>
                <a:spcPts val="0"/>
              </a:spcAft>
              <a:buSzPts val="2400"/>
              <a:buChar char="-"/>
            </a:pPr>
            <a:r>
              <a:rPr lang="en-US" sz="2400" dirty="0"/>
              <a:t>when we used TF-IDF Tokenizer, regression resulted in a shorter time which was close to 10 mins.</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About Yelp</a:t>
            </a:r>
            <a:endParaRPr dirty="0"/>
          </a:p>
        </p:txBody>
      </p:sp>
      <p:sp>
        <p:nvSpPr>
          <p:cNvPr id="107" name="Google Shape;107;p15"/>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457200" lvl="0" indent="-381000" rtl="0">
              <a:spcBef>
                <a:spcPts val="640"/>
              </a:spcBef>
              <a:spcAft>
                <a:spcPts val="0"/>
              </a:spcAft>
              <a:buClr>
                <a:srgbClr val="222222"/>
              </a:buClr>
              <a:buSzPts val="2400"/>
              <a:buFont typeface="Arial"/>
              <a:buChar char="•"/>
            </a:pPr>
            <a:r>
              <a:rPr lang="en-US" sz="2400" b="1" dirty="0">
                <a:solidFill>
                  <a:srgbClr val="222222"/>
                </a:solidFill>
                <a:highlight>
                  <a:srgbClr val="FFFFFF"/>
                </a:highlight>
                <a:latin typeface="Arial"/>
                <a:ea typeface="Arial"/>
                <a:cs typeface="Arial"/>
                <a:sym typeface="Arial"/>
              </a:rPr>
              <a:t>Yelp</a:t>
            </a:r>
            <a:r>
              <a:rPr lang="en-US" sz="2400" dirty="0">
                <a:solidFill>
                  <a:srgbClr val="222222"/>
                </a:solidFill>
                <a:highlight>
                  <a:srgbClr val="FFFFFF"/>
                </a:highlight>
                <a:latin typeface="Arial"/>
                <a:ea typeface="Arial"/>
                <a:cs typeface="Arial"/>
                <a:sym typeface="Arial"/>
              </a:rPr>
              <a:t> is a crowd-sourced review forum </a:t>
            </a:r>
            <a:endParaRPr sz="2400" dirty="0">
              <a:solidFill>
                <a:srgbClr val="222222"/>
              </a:solidFill>
              <a:highlight>
                <a:srgbClr val="FFFFFF"/>
              </a:highlight>
              <a:latin typeface="Arial"/>
              <a:ea typeface="Arial"/>
              <a:cs typeface="Arial"/>
              <a:sym typeface="Arial"/>
            </a:endParaRPr>
          </a:p>
          <a:p>
            <a:pPr marL="457200" lvl="0" indent="-381000" rtl="0">
              <a:spcBef>
                <a:spcPts val="0"/>
              </a:spcBef>
              <a:spcAft>
                <a:spcPts val="0"/>
              </a:spcAft>
              <a:buClr>
                <a:srgbClr val="222222"/>
              </a:buClr>
              <a:buSzPts val="2400"/>
              <a:buFont typeface="Arial"/>
              <a:buChar char="•"/>
            </a:pPr>
            <a:r>
              <a:rPr lang="en-US" sz="2400" dirty="0">
                <a:solidFill>
                  <a:srgbClr val="222222"/>
                </a:solidFill>
                <a:highlight>
                  <a:srgbClr val="FFFFFF"/>
                </a:highlight>
                <a:latin typeface="Arial"/>
                <a:ea typeface="Arial"/>
                <a:cs typeface="Arial"/>
                <a:sym typeface="Arial"/>
              </a:rPr>
              <a:t>American multinational corporation headquartered in San Francisco, California</a:t>
            </a:r>
            <a:endParaRPr sz="2400" dirty="0">
              <a:solidFill>
                <a:srgbClr val="222222"/>
              </a:solidFill>
              <a:highlight>
                <a:srgbClr val="FFFFFF"/>
              </a:highlight>
              <a:latin typeface="Arial"/>
              <a:ea typeface="Arial"/>
              <a:cs typeface="Arial"/>
              <a:sym typeface="Arial"/>
            </a:endParaRPr>
          </a:p>
          <a:p>
            <a:pPr marL="457200" lvl="0" indent="-381000" rtl="0">
              <a:spcBef>
                <a:spcPts val="0"/>
              </a:spcBef>
              <a:spcAft>
                <a:spcPts val="0"/>
              </a:spcAft>
              <a:buClr>
                <a:srgbClr val="222222"/>
              </a:buClr>
              <a:buSzPts val="2400"/>
              <a:buFont typeface="Arial"/>
              <a:buChar char="•"/>
            </a:pPr>
            <a:r>
              <a:rPr lang="en-US" sz="2400" dirty="0">
                <a:solidFill>
                  <a:srgbClr val="222222"/>
                </a:solidFill>
                <a:highlight>
                  <a:srgbClr val="FFFFFF"/>
                </a:highlight>
                <a:latin typeface="Arial"/>
                <a:ea typeface="Arial"/>
                <a:cs typeface="Arial"/>
                <a:sym typeface="Arial"/>
              </a:rPr>
              <a:t>Yelp was founded in 2004 by former PayPal employees Russel Simmons and Jeremy Stoppelman</a:t>
            </a:r>
            <a:endParaRPr sz="2400" dirty="0">
              <a:solidFill>
                <a:srgbClr val="222222"/>
              </a:solidFill>
              <a:highlight>
                <a:srgbClr val="FFFFFF"/>
              </a:highlight>
              <a:latin typeface="Arial"/>
              <a:ea typeface="Arial"/>
              <a:cs typeface="Arial"/>
              <a:sym typeface="Arial"/>
            </a:endParaRPr>
          </a:p>
          <a:p>
            <a:pPr marL="457200" lvl="0" indent="-381000">
              <a:spcBef>
                <a:spcPts val="0"/>
              </a:spcBef>
              <a:spcAft>
                <a:spcPts val="0"/>
              </a:spcAft>
              <a:buClr>
                <a:srgbClr val="222222"/>
              </a:buClr>
              <a:buSzPts val="2400"/>
              <a:buFont typeface="Arial"/>
              <a:buChar char="•"/>
            </a:pPr>
            <a:r>
              <a:rPr lang="en-US" sz="2400" dirty="0">
                <a:solidFill>
                  <a:srgbClr val="222222"/>
                </a:solidFill>
                <a:highlight>
                  <a:srgbClr val="FFFFFF"/>
                </a:highlight>
                <a:latin typeface="Arial"/>
                <a:ea typeface="Arial"/>
                <a:cs typeface="Arial"/>
                <a:sym typeface="Arial"/>
              </a:rPr>
              <a:t>It develops, hosts and markets Yelp.com and the Yelp mobile app, which publish crowd-sourced reviews about local businesses, as well as the online reservation service Yelp Reservations. The company also trains small businesses in how to respond to reviews, hosts social events for reviewers, and provides data about businesses, including health inspection scores.</a:t>
            </a:r>
            <a:endParaRPr sz="2400" dirty="0">
              <a:solidFill>
                <a:srgbClr val="222222"/>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762000" y="269629"/>
            <a:ext cx="7763700" cy="544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Regression Results</a:t>
            </a:r>
            <a:endParaRPr dirty="0"/>
          </a:p>
        </p:txBody>
      </p:sp>
      <p:sp>
        <p:nvSpPr>
          <p:cNvPr id="252" name="Google Shape;252;p33"/>
          <p:cNvSpPr txBox="1">
            <a:spLocks noGrp="1"/>
          </p:cNvSpPr>
          <p:nvPr>
            <p:ph type="body" idx="1"/>
          </p:nvPr>
        </p:nvSpPr>
        <p:spPr>
          <a:xfrm>
            <a:off x="649263" y="1209825"/>
            <a:ext cx="8077200" cy="53103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r>
              <a:rPr lang="en-US" dirty="0"/>
              <a:t>-With CountVectorizer</a:t>
            </a:r>
            <a:endParaRPr dirty="0"/>
          </a:p>
          <a:p>
            <a:pPr marL="0" lvl="0" indent="0" rtl="0">
              <a:spcBef>
                <a:spcPts val="640"/>
              </a:spcBef>
              <a:spcAft>
                <a:spcPts val="0"/>
              </a:spcAft>
              <a:buNone/>
            </a:pPr>
            <a:endParaRPr dirty="0"/>
          </a:p>
          <a:p>
            <a:pPr marL="0" lvl="0" indent="0" rtl="0">
              <a:spcBef>
                <a:spcPts val="640"/>
              </a:spcBef>
              <a:spcAft>
                <a:spcPts val="0"/>
              </a:spcAft>
              <a:buNone/>
            </a:pPr>
            <a:endParaRPr dirty="0"/>
          </a:p>
          <a:p>
            <a:pPr marL="0" lvl="0" indent="0" rtl="0">
              <a:spcBef>
                <a:spcPts val="640"/>
              </a:spcBef>
              <a:spcAft>
                <a:spcPts val="0"/>
              </a:spcAft>
              <a:buNone/>
            </a:pPr>
            <a:endParaRPr dirty="0"/>
          </a:p>
          <a:p>
            <a:pPr marL="0" lvl="0" indent="0" rtl="0">
              <a:spcBef>
                <a:spcPts val="640"/>
              </a:spcBef>
              <a:spcAft>
                <a:spcPts val="0"/>
              </a:spcAft>
              <a:buNone/>
            </a:pPr>
            <a:r>
              <a:rPr lang="en-US" dirty="0"/>
              <a:t>-With TF_IDF Tokenizer</a:t>
            </a:r>
            <a:endParaRPr dirty="0"/>
          </a:p>
          <a:p>
            <a:pPr marL="0" lvl="0" indent="0">
              <a:spcBef>
                <a:spcPts val="640"/>
              </a:spcBef>
              <a:spcAft>
                <a:spcPts val="0"/>
              </a:spcAft>
              <a:buNone/>
            </a:pPr>
            <a:endParaRPr dirty="0"/>
          </a:p>
        </p:txBody>
      </p:sp>
      <p:pic>
        <p:nvPicPr>
          <p:cNvPr id="253" name="Google Shape;253;p33"/>
          <p:cNvPicPr preferRelativeResize="0"/>
          <p:nvPr/>
        </p:nvPicPr>
        <p:blipFill>
          <a:blip r:embed="rId3">
            <a:alphaModFix/>
          </a:blip>
          <a:stretch>
            <a:fillRect/>
          </a:stretch>
        </p:blipFill>
        <p:spPr>
          <a:xfrm>
            <a:off x="795750" y="1828800"/>
            <a:ext cx="7696200" cy="1600200"/>
          </a:xfrm>
          <a:prstGeom prst="rect">
            <a:avLst/>
          </a:prstGeom>
          <a:noFill/>
          <a:ln>
            <a:noFill/>
          </a:ln>
        </p:spPr>
      </p:pic>
      <p:pic>
        <p:nvPicPr>
          <p:cNvPr id="254" name="Google Shape;254;p33"/>
          <p:cNvPicPr preferRelativeResize="0"/>
          <p:nvPr/>
        </p:nvPicPr>
        <p:blipFill>
          <a:blip r:embed="rId4">
            <a:alphaModFix/>
          </a:blip>
          <a:stretch>
            <a:fillRect/>
          </a:stretch>
        </p:blipFill>
        <p:spPr>
          <a:xfrm>
            <a:off x="883775" y="4284900"/>
            <a:ext cx="7370575" cy="188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SUMY(Auto Summarization package)</a:t>
            </a:r>
            <a:endParaRPr dirty="0"/>
          </a:p>
        </p:txBody>
      </p:sp>
      <p:sp>
        <p:nvSpPr>
          <p:cNvPr id="261" name="Google Shape;261;p34"/>
          <p:cNvSpPr txBox="1">
            <a:spLocks noGrp="1"/>
          </p:cNvSpPr>
          <p:nvPr>
            <p:ph type="body" idx="1"/>
          </p:nvPr>
        </p:nvSpPr>
        <p:spPr>
          <a:xfrm>
            <a:off x="762000" y="1596427"/>
            <a:ext cx="8077200" cy="5074800"/>
          </a:xfrm>
          <a:prstGeom prst="rect">
            <a:avLst/>
          </a:prstGeom>
        </p:spPr>
        <p:txBody>
          <a:bodyPr spcFirstLastPara="1" wrap="square" lIns="91425" tIns="91425" rIns="91425" bIns="91425" anchor="t" anchorCtr="0">
            <a:noAutofit/>
          </a:bodyPr>
          <a:lstStyle/>
          <a:p>
            <a:pPr marL="457200" lvl="0" indent="-431800" rtl="0">
              <a:spcBef>
                <a:spcPts val="640"/>
              </a:spcBef>
              <a:spcAft>
                <a:spcPts val="0"/>
              </a:spcAft>
              <a:buSzPts val="3200"/>
              <a:buChar char="-"/>
            </a:pPr>
            <a:r>
              <a:rPr lang="en-US" dirty="0"/>
              <a:t>We used this package to auto generate a summary of a review.</a:t>
            </a:r>
            <a:endParaRPr dirty="0"/>
          </a:p>
          <a:p>
            <a:pPr marL="457200" lvl="0" indent="-431800" rtl="0">
              <a:spcBef>
                <a:spcPts val="0"/>
              </a:spcBef>
              <a:spcAft>
                <a:spcPts val="0"/>
              </a:spcAft>
              <a:buSzPts val="3200"/>
              <a:buChar char="-"/>
            </a:pPr>
            <a:r>
              <a:rPr lang="en-US" dirty="0"/>
              <a:t>we created a function to create a summary from all the reviews provided for any business.</a:t>
            </a:r>
            <a:endParaRPr dirty="0"/>
          </a:p>
          <a:p>
            <a:pPr marL="457200" lvl="0" indent="-431800">
              <a:spcBef>
                <a:spcPts val="0"/>
              </a:spcBef>
              <a:spcAft>
                <a:spcPts val="0"/>
              </a:spcAft>
              <a:buSzPts val="3200"/>
              <a:buChar char="-"/>
            </a:pPr>
            <a:endParaRPr dirty="0"/>
          </a:p>
        </p:txBody>
      </p:sp>
      <p:pic>
        <p:nvPicPr>
          <p:cNvPr id="262" name="Google Shape;262;p34"/>
          <p:cNvPicPr preferRelativeResize="0"/>
          <p:nvPr/>
        </p:nvPicPr>
        <p:blipFill>
          <a:blip r:embed="rId3">
            <a:alphaModFix/>
          </a:blip>
          <a:stretch>
            <a:fillRect/>
          </a:stretch>
        </p:blipFill>
        <p:spPr>
          <a:xfrm>
            <a:off x="824563" y="4292650"/>
            <a:ext cx="7952074" cy="2061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Recommendation Systems	</a:t>
            </a:r>
            <a:endParaRPr dirty="0"/>
          </a:p>
        </p:txBody>
      </p:sp>
      <p:sp>
        <p:nvSpPr>
          <p:cNvPr id="269" name="Google Shape;269;p35"/>
          <p:cNvSpPr txBox="1">
            <a:spLocks noGrp="1"/>
          </p:cNvSpPr>
          <p:nvPr>
            <p:ph type="body" idx="1"/>
          </p:nvPr>
        </p:nvSpPr>
        <p:spPr>
          <a:xfrm>
            <a:off x="762000" y="1259700"/>
            <a:ext cx="8077200" cy="43386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r>
              <a:rPr lang="en-US" sz="2400" dirty="0">
                <a:solidFill>
                  <a:srgbClr val="000000"/>
                </a:solidFill>
              </a:rPr>
              <a:t>Recommender systems are information filtering systems that deal with the problem of information overload by filtering vital information fragment out of large amount of dynamically generated information according to user’s preferences, interest, or observed behavior about item. Recommender system has the ability to predict whether a particular user would prefer an item or not based on the user’s profile.</a:t>
            </a:r>
            <a:endParaRPr sz="2400" dirty="0">
              <a:solidFill>
                <a:srgbClr val="000000"/>
              </a:solidFill>
            </a:endParaRPr>
          </a:p>
        </p:txBody>
      </p:sp>
      <p:pic>
        <p:nvPicPr>
          <p:cNvPr id="3" name="Picture 2" descr="A screenshot of a cell phone&#10;&#10;Description generated with very high confidence">
            <a:extLst>
              <a:ext uri="{FF2B5EF4-FFF2-40B4-BE49-F238E27FC236}">
                <a16:creationId xmlns:a16="http://schemas.microsoft.com/office/drawing/2014/main" id="{498F8499-4929-4D40-8022-0B1564A145F1}"/>
              </a:ext>
            </a:extLst>
          </p:cNvPr>
          <p:cNvPicPr>
            <a:picLocks noChangeAspect="1"/>
          </p:cNvPicPr>
          <p:nvPr/>
        </p:nvPicPr>
        <p:blipFill>
          <a:blip r:embed="rId3"/>
          <a:stretch>
            <a:fillRect/>
          </a:stretch>
        </p:blipFill>
        <p:spPr>
          <a:xfrm>
            <a:off x="-98474" y="4095363"/>
            <a:ext cx="9242474" cy="27978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body" idx="1"/>
          </p:nvPr>
        </p:nvSpPr>
        <p:spPr>
          <a:xfrm>
            <a:off x="565600" y="14068"/>
            <a:ext cx="8578500" cy="6716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2400" dirty="0">
                <a:solidFill>
                  <a:srgbClr val="000000"/>
                </a:solidFill>
                <a:latin typeface="Roboto"/>
                <a:ea typeface="Roboto"/>
                <a:cs typeface="Roboto"/>
                <a:sym typeface="Roboto"/>
              </a:rPr>
              <a:t>Case 1:</a:t>
            </a:r>
            <a:endParaRPr sz="2400" dirty="0">
              <a:solidFill>
                <a:srgbClr val="000000"/>
              </a:solidFill>
              <a:latin typeface="Roboto"/>
              <a:ea typeface="Roboto"/>
              <a:cs typeface="Roboto"/>
              <a:sym typeface="Roboto"/>
            </a:endParaRPr>
          </a:p>
          <a:p>
            <a:pPr marL="0" lvl="0" indent="0" algn="just" rtl="0">
              <a:lnSpc>
                <a:spcPct val="115000"/>
              </a:lnSpc>
              <a:spcBef>
                <a:spcPts val="1600"/>
              </a:spcBef>
              <a:spcAft>
                <a:spcPts val="0"/>
              </a:spcAft>
              <a:buClr>
                <a:schemeClr val="dk1"/>
              </a:buClr>
              <a:buSzPts val="1100"/>
              <a:buFont typeface="Arial"/>
              <a:buNone/>
            </a:pPr>
            <a:r>
              <a:rPr lang="en-US" sz="2400" dirty="0">
                <a:solidFill>
                  <a:srgbClr val="000000"/>
                </a:solidFill>
                <a:latin typeface="Roboto"/>
                <a:ea typeface="Roboto"/>
                <a:cs typeface="Roboto"/>
                <a:sym typeface="Roboto"/>
              </a:rPr>
              <a:t> Recommend the most popular items</a:t>
            </a:r>
            <a:br>
              <a:rPr lang="en-US" sz="2400" dirty="0">
                <a:solidFill>
                  <a:srgbClr val="000000"/>
                </a:solidFill>
                <a:latin typeface="Roboto"/>
                <a:ea typeface="Roboto"/>
                <a:cs typeface="Roboto"/>
                <a:sym typeface="Roboto"/>
              </a:rPr>
            </a:br>
            <a:r>
              <a:rPr lang="en-US" sz="2400" dirty="0">
                <a:solidFill>
                  <a:srgbClr val="000000"/>
                </a:solidFill>
                <a:latin typeface="Roboto"/>
                <a:ea typeface="Roboto"/>
                <a:cs typeface="Roboto"/>
                <a:sym typeface="Roboto"/>
              </a:rPr>
              <a:t>A simple approach could be to recommend the items which are liked by most number of users. This is a blazing fast and dirty approach and thus has a major drawback. The things is, there is no personalization involved with this approach.</a:t>
            </a:r>
            <a:endParaRPr sz="2400" dirty="0">
              <a:solidFill>
                <a:srgbClr val="595858"/>
              </a:solidFill>
              <a:latin typeface="Roboto"/>
              <a:ea typeface="Roboto"/>
              <a:cs typeface="Roboto"/>
              <a:sym typeface="Roboto"/>
            </a:endParaRPr>
          </a:p>
          <a:p>
            <a:pPr marL="0" lvl="0" indent="0" rtl="0">
              <a:spcBef>
                <a:spcPts val="1600"/>
              </a:spcBef>
              <a:spcAft>
                <a:spcPts val="0"/>
              </a:spcAft>
              <a:buNone/>
            </a:pPr>
            <a:r>
              <a:rPr lang="en-US" sz="2400" dirty="0">
                <a:latin typeface="Roboto"/>
                <a:ea typeface="Roboto"/>
                <a:cs typeface="Roboto"/>
                <a:sym typeface="Roboto"/>
              </a:rPr>
              <a:t>Case 2:</a:t>
            </a:r>
            <a:endParaRPr sz="2400" dirty="0">
              <a:latin typeface="Roboto"/>
              <a:ea typeface="Roboto"/>
              <a:cs typeface="Roboto"/>
              <a:sym typeface="Roboto"/>
            </a:endParaRPr>
          </a:p>
          <a:p>
            <a:pPr marL="0" lvl="0" indent="0">
              <a:spcBef>
                <a:spcPts val="640"/>
              </a:spcBef>
              <a:spcAft>
                <a:spcPts val="0"/>
              </a:spcAft>
              <a:buNone/>
            </a:pPr>
            <a:r>
              <a:rPr lang="en-US" sz="2400" dirty="0">
                <a:latin typeface="Roboto"/>
                <a:ea typeface="Roboto"/>
                <a:cs typeface="Roboto"/>
                <a:sym typeface="Roboto"/>
              </a:rPr>
              <a:t> Using a classifier to make recommendation</a:t>
            </a:r>
            <a:br>
              <a:rPr lang="en-US" sz="2400" dirty="0">
                <a:latin typeface="Roboto"/>
                <a:ea typeface="Roboto"/>
                <a:cs typeface="Roboto"/>
                <a:sym typeface="Roboto"/>
              </a:rPr>
            </a:br>
            <a:r>
              <a:rPr lang="en-US" sz="2400" dirty="0">
                <a:latin typeface="Roboto"/>
                <a:ea typeface="Roboto"/>
                <a:cs typeface="Roboto"/>
                <a:sym typeface="Roboto"/>
              </a:rPr>
              <a:t>We already know lots of classification algorithms. Let’s see how we can use the same technique to make recommendations. Classifiers are parametric solutions so we just need to define some parameters (features) of the user and the item. The outcome can be 1 if the user likes it or 0 otherwise. </a:t>
            </a:r>
            <a:endParaRPr sz="2400"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body" idx="1"/>
          </p:nvPr>
        </p:nvSpPr>
        <p:spPr>
          <a:xfrm>
            <a:off x="618625" y="0"/>
            <a:ext cx="8525400" cy="68580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r>
              <a:rPr lang="en-US" sz="2400" dirty="0">
                <a:latin typeface="Roboto"/>
                <a:ea typeface="Roboto"/>
                <a:cs typeface="Roboto"/>
                <a:sym typeface="Roboto"/>
              </a:rPr>
              <a:t>Case 3: Recommendation Algorithms</a:t>
            </a:r>
            <a:br>
              <a:rPr lang="en-US" sz="2400" dirty="0">
                <a:latin typeface="Roboto"/>
                <a:ea typeface="Roboto"/>
                <a:cs typeface="Roboto"/>
                <a:sym typeface="Roboto"/>
              </a:rPr>
            </a:br>
            <a:r>
              <a:rPr lang="en-US" sz="2400" dirty="0">
                <a:latin typeface="Roboto"/>
                <a:ea typeface="Roboto"/>
                <a:cs typeface="Roboto"/>
                <a:sym typeface="Roboto"/>
              </a:rPr>
              <a:t>Now let us come to the special class of algorithms which are tailor-made for solving the recommendation problem. There are typically two types of algorithms – Content Based and Collaborative Filtering. </a:t>
            </a:r>
            <a:endParaRPr sz="2400" dirty="0">
              <a:latin typeface="Roboto"/>
              <a:ea typeface="Roboto"/>
              <a:cs typeface="Roboto"/>
              <a:sym typeface="Roboto"/>
            </a:endParaRPr>
          </a:p>
          <a:p>
            <a:pPr marL="0" lvl="0" indent="0" rtl="0">
              <a:spcBef>
                <a:spcPts val="640"/>
              </a:spcBef>
              <a:spcAft>
                <a:spcPts val="0"/>
              </a:spcAft>
              <a:buNone/>
            </a:pPr>
            <a:endParaRPr sz="2400" dirty="0">
              <a:latin typeface="Roboto"/>
              <a:ea typeface="Roboto"/>
              <a:cs typeface="Roboto"/>
              <a:sym typeface="Roboto"/>
            </a:endParaRPr>
          </a:p>
          <a:p>
            <a:pPr marL="0" lvl="0" indent="0">
              <a:spcBef>
                <a:spcPts val="640"/>
              </a:spcBef>
              <a:spcAft>
                <a:spcPts val="0"/>
              </a:spcAft>
              <a:buNone/>
            </a:pPr>
            <a:r>
              <a:rPr lang="en-US" sz="2400" dirty="0">
                <a:latin typeface="Roboto"/>
                <a:ea typeface="Roboto"/>
                <a:cs typeface="Roboto"/>
                <a:sym typeface="Roboto"/>
              </a:rPr>
              <a:t>Content based algorithms:</a:t>
            </a:r>
            <a:br>
              <a:rPr lang="en-US" sz="2400" dirty="0">
                <a:latin typeface="Roboto"/>
                <a:ea typeface="Roboto"/>
                <a:cs typeface="Roboto"/>
                <a:sym typeface="Roboto"/>
              </a:rPr>
            </a:br>
            <a:r>
              <a:rPr lang="en-US" sz="2400" dirty="0">
                <a:latin typeface="Roboto"/>
                <a:ea typeface="Roboto"/>
                <a:cs typeface="Roboto"/>
                <a:sym typeface="Roboto"/>
              </a:rPr>
              <a:t>Idea: If you like an item then you will also like a “similar” item</a:t>
            </a:r>
            <a:br>
              <a:rPr lang="en-US" sz="2400" dirty="0">
                <a:latin typeface="Roboto"/>
                <a:ea typeface="Roboto"/>
                <a:cs typeface="Roboto"/>
                <a:sym typeface="Roboto"/>
              </a:rPr>
            </a:br>
            <a:r>
              <a:rPr lang="en-US" sz="2400" dirty="0">
                <a:latin typeface="Roboto"/>
                <a:ea typeface="Roboto"/>
                <a:cs typeface="Roboto"/>
                <a:sym typeface="Roboto"/>
              </a:rPr>
              <a:t>Based on similarity of the items being recommended</a:t>
            </a:r>
            <a:br>
              <a:rPr lang="en-US" sz="2400" dirty="0">
                <a:latin typeface="Roboto"/>
                <a:ea typeface="Roboto"/>
                <a:cs typeface="Roboto"/>
                <a:sym typeface="Roboto"/>
              </a:rPr>
            </a:br>
            <a:r>
              <a:rPr lang="en-US" sz="2400" dirty="0">
                <a:latin typeface="Roboto"/>
                <a:ea typeface="Roboto"/>
                <a:cs typeface="Roboto"/>
                <a:sym typeface="Roboto"/>
              </a:rPr>
              <a:t>It generally works well when it is easy to determine the context/properties of each item. For instance when we are recommending the same kind of item like a movie recommendation or song recommendation.</a:t>
            </a:r>
            <a:endParaRPr sz="2400" dirty="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8"/>
          <p:cNvSpPr txBox="1">
            <a:spLocks noGrp="1"/>
          </p:cNvSpPr>
          <p:nvPr>
            <p:ph type="body" idx="1"/>
          </p:nvPr>
        </p:nvSpPr>
        <p:spPr>
          <a:xfrm>
            <a:off x="762000" y="141399"/>
            <a:ext cx="8077200" cy="67167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288" name="Google Shape;288;p38"/>
          <p:cNvPicPr preferRelativeResize="0"/>
          <p:nvPr/>
        </p:nvPicPr>
        <p:blipFill>
          <a:blip r:embed="rId3">
            <a:alphaModFix/>
          </a:blip>
          <a:stretch>
            <a:fillRect/>
          </a:stretch>
        </p:blipFill>
        <p:spPr>
          <a:xfrm>
            <a:off x="780663" y="388850"/>
            <a:ext cx="7582675" cy="6080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body" idx="1"/>
          </p:nvPr>
        </p:nvSpPr>
        <p:spPr>
          <a:xfrm>
            <a:off x="618625" y="88375"/>
            <a:ext cx="8525400" cy="67695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endParaRPr sz="2400" dirty="0">
              <a:latin typeface="Roboto"/>
              <a:ea typeface="Roboto"/>
              <a:cs typeface="Roboto"/>
              <a:sym typeface="Roboto"/>
            </a:endParaRPr>
          </a:p>
          <a:p>
            <a:pPr marL="0" lvl="0" indent="0" rtl="0">
              <a:spcBef>
                <a:spcPts val="640"/>
              </a:spcBef>
              <a:spcAft>
                <a:spcPts val="0"/>
              </a:spcAft>
              <a:buNone/>
            </a:pPr>
            <a:r>
              <a:rPr lang="en-US" sz="2400" dirty="0">
                <a:latin typeface="Roboto"/>
                <a:ea typeface="Roboto"/>
                <a:cs typeface="Roboto"/>
                <a:sym typeface="Roboto"/>
              </a:rPr>
              <a:t>User-User Collaborative filtering: Here we find look alike customers (based on similarity) and offer products which first customer’s look alike has chosen in past. This algorithm is very effective but takes a lot of time and resources.</a:t>
            </a:r>
            <a:endParaRPr sz="2400" dirty="0">
              <a:latin typeface="Roboto"/>
              <a:ea typeface="Roboto"/>
              <a:cs typeface="Roboto"/>
              <a:sym typeface="Roboto"/>
            </a:endParaRPr>
          </a:p>
          <a:p>
            <a:pPr marL="0" lvl="0" indent="0" rtl="0">
              <a:spcBef>
                <a:spcPts val="640"/>
              </a:spcBef>
              <a:spcAft>
                <a:spcPts val="0"/>
              </a:spcAft>
              <a:buNone/>
            </a:pPr>
            <a:endParaRPr sz="2400" dirty="0">
              <a:latin typeface="Roboto"/>
              <a:ea typeface="Roboto"/>
              <a:cs typeface="Roboto"/>
              <a:sym typeface="Roboto"/>
            </a:endParaRPr>
          </a:p>
          <a:p>
            <a:pPr marL="0" lvl="0" indent="0">
              <a:spcBef>
                <a:spcPts val="640"/>
              </a:spcBef>
              <a:spcAft>
                <a:spcPts val="0"/>
              </a:spcAft>
              <a:buNone/>
            </a:pPr>
            <a:r>
              <a:rPr lang="en-US" sz="2400" dirty="0">
                <a:latin typeface="Roboto"/>
                <a:ea typeface="Roboto"/>
                <a:cs typeface="Roboto"/>
                <a:sym typeface="Roboto"/>
              </a:rPr>
              <a:t>Item-Item Collaborative filtering: It is quite similar to previous algorithm, but instead of finding customer look alike, we try finding item look alike. Once we have item look alike matrix, we can easily recommend alike items to customer who have purchased any item from the store. This algorithm is far less resource consuming than user-user collaborative filtering.</a:t>
            </a:r>
            <a:endParaRPr sz="2400" dirty="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A401-A4EA-4C98-84DF-F8A9FF3DABE7}"/>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9E136D9-FE8A-44D9-AF78-B20916C4DC1C}"/>
              </a:ext>
            </a:extLst>
          </p:cNvPr>
          <p:cNvSpPr>
            <a:spLocks noGrp="1"/>
          </p:cNvSpPr>
          <p:nvPr>
            <p:ph type="body" idx="1"/>
          </p:nvPr>
        </p:nvSpPr>
        <p:spPr/>
        <p:txBody>
          <a:bodyPr/>
          <a:lstStyle/>
          <a:p>
            <a:endParaRPr lang="en-US" dirty="0"/>
          </a:p>
        </p:txBody>
      </p:sp>
      <p:pic>
        <p:nvPicPr>
          <p:cNvPr id="5" name="Picture 4" descr="A close up of text on a white background&#10;&#10;Description generated with very high confidence">
            <a:extLst>
              <a:ext uri="{FF2B5EF4-FFF2-40B4-BE49-F238E27FC236}">
                <a16:creationId xmlns:a16="http://schemas.microsoft.com/office/drawing/2014/main" id="{5A73D4AD-748F-42A1-B3C0-0D7A7E0508AC}"/>
              </a:ext>
            </a:extLst>
          </p:cNvPr>
          <p:cNvPicPr>
            <a:picLocks noChangeAspect="1"/>
          </p:cNvPicPr>
          <p:nvPr/>
        </p:nvPicPr>
        <p:blipFill>
          <a:blip r:embed="rId2"/>
          <a:stretch>
            <a:fillRect/>
          </a:stretch>
        </p:blipFill>
        <p:spPr>
          <a:xfrm>
            <a:off x="304800" y="269632"/>
            <a:ext cx="8670388" cy="6318736"/>
          </a:xfrm>
          <a:prstGeom prst="rect">
            <a:avLst/>
          </a:prstGeom>
        </p:spPr>
      </p:pic>
    </p:spTree>
    <p:extLst>
      <p:ext uri="{BB962C8B-B14F-4D97-AF65-F5344CB8AC3E}">
        <p14:creationId xmlns:p14="http://schemas.microsoft.com/office/powerpoint/2010/main" val="2462120526"/>
      </p:ext>
    </p:extLst>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353D39-5BC0-48ED-9263-FA5BDA1EF01E}"/>
              </a:ext>
            </a:extLst>
          </p:cNvPr>
          <p:cNvSpPr>
            <a:spLocks noGrp="1"/>
          </p:cNvSpPr>
          <p:nvPr>
            <p:ph type="body" idx="1"/>
          </p:nvPr>
        </p:nvSpPr>
        <p:spPr>
          <a:xfrm>
            <a:off x="-98474" y="0"/>
            <a:ext cx="9242474" cy="6857999"/>
          </a:xfrm>
        </p:spPr>
        <p:txBody>
          <a:bodyPr/>
          <a:lstStyle/>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9D5BE17D-5E34-49F6-9DB6-3CF155A7F5B3}"/>
              </a:ext>
            </a:extLst>
          </p:cNvPr>
          <p:cNvPicPr>
            <a:picLocks noChangeAspect="1"/>
          </p:cNvPicPr>
          <p:nvPr/>
        </p:nvPicPr>
        <p:blipFill>
          <a:blip r:embed="rId2"/>
          <a:stretch>
            <a:fillRect/>
          </a:stretch>
        </p:blipFill>
        <p:spPr>
          <a:xfrm>
            <a:off x="239151" y="450167"/>
            <a:ext cx="8827476" cy="6105378"/>
          </a:xfrm>
          <a:prstGeom prst="rect">
            <a:avLst/>
          </a:prstGeom>
        </p:spPr>
      </p:pic>
    </p:spTree>
    <p:extLst>
      <p:ext uri="{BB962C8B-B14F-4D97-AF65-F5344CB8AC3E}">
        <p14:creationId xmlns:p14="http://schemas.microsoft.com/office/powerpoint/2010/main" val="2607838707"/>
      </p:ext>
    </p:extLst>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762000" y="9288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PCA </a:t>
            </a:r>
            <a:endParaRPr dirty="0"/>
          </a:p>
        </p:txBody>
      </p:sp>
      <p:sp>
        <p:nvSpPr>
          <p:cNvPr id="301" name="Google Shape;301;p40"/>
          <p:cNvSpPr txBox="1">
            <a:spLocks noGrp="1"/>
          </p:cNvSpPr>
          <p:nvPr>
            <p:ph type="body" idx="1"/>
          </p:nvPr>
        </p:nvSpPr>
        <p:spPr>
          <a:xfrm>
            <a:off x="762000" y="724675"/>
            <a:ext cx="8077200" cy="59211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r>
              <a:rPr lang="en-US" sz="2400" dirty="0">
                <a:latin typeface="Roboto"/>
                <a:ea typeface="Roboto"/>
                <a:cs typeface="Roboto"/>
                <a:sym typeface="Roboto"/>
              </a:rPr>
              <a:t>Pre-collaborative filtering </a:t>
            </a:r>
            <a:endParaRPr sz="2400" dirty="0">
              <a:latin typeface="Roboto"/>
              <a:ea typeface="Roboto"/>
              <a:cs typeface="Roboto"/>
              <a:sym typeface="Roboto"/>
            </a:endParaRPr>
          </a:p>
          <a:p>
            <a:pPr marL="457200" lvl="0" indent="-381000" rtl="0">
              <a:spcBef>
                <a:spcPts val="640"/>
              </a:spcBef>
              <a:spcAft>
                <a:spcPts val="0"/>
              </a:spcAft>
              <a:buSzPts val="2400"/>
              <a:buFont typeface="Roboto"/>
              <a:buChar char="-"/>
            </a:pPr>
            <a:r>
              <a:rPr lang="en-US" sz="2400" dirty="0">
                <a:latin typeface="Roboto"/>
                <a:ea typeface="Roboto"/>
                <a:cs typeface="Roboto"/>
                <a:sym typeface="Roboto"/>
              </a:rPr>
              <a:t>Principal Component Analysis (PCA) is used to explain the variance-covariance structure of a set of variables through linear combinations. It is often used as a dimensionality-reduction technique.</a:t>
            </a:r>
            <a:endParaRPr sz="2400" dirty="0">
              <a:latin typeface="Roboto"/>
              <a:ea typeface="Roboto"/>
              <a:cs typeface="Roboto"/>
              <a:sym typeface="Roboto"/>
            </a:endParaRPr>
          </a:p>
          <a:p>
            <a:pPr marL="457200" lvl="0" indent="0">
              <a:spcBef>
                <a:spcPts val="640"/>
              </a:spcBef>
              <a:spcAft>
                <a:spcPts val="0"/>
              </a:spcAft>
              <a:buNone/>
            </a:pPr>
            <a:endParaRPr sz="2400" dirty="0">
              <a:latin typeface="Roboto"/>
              <a:ea typeface="Roboto"/>
              <a:cs typeface="Roboto"/>
              <a:sym typeface="Roboto"/>
            </a:endParaRPr>
          </a:p>
        </p:txBody>
      </p:sp>
      <p:pic>
        <p:nvPicPr>
          <p:cNvPr id="302" name="Google Shape;302;p40"/>
          <p:cNvPicPr preferRelativeResize="0"/>
          <p:nvPr/>
        </p:nvPicPr>
        <p:blipFill>
          <a:blip r:embed="rId3">
            <a:alphaModFix/>
          </a:blip>
          <a:stretch>
            <a:fillRect/>
          </a:stretch>
        </p:blipFill>
        <p:spPr>
          <a:xfrm>
            <a:off x="1131225" y="2898750"/>
            <a:ext cx="6504475" cy="383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u="sng" dirty="0"/>
              <a:t>Datasets Used</a:t>
            </a:r>
            <a:endParaRPr b="1" u="sng" dirty="0"/>
          </a:p>
        </p:txBody>
      </p:sp>
      <p:sp>
        <p:nvSpPr>
          <p:cNvPr id="114" name="Google Shape;114;p16"/>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25400" lvl="0" indent="0" rtl="0">
              <a:spcBef>
                <a:spcPts val="640"/>
              </a:spcBef>
              <a:spcAft>
                <a:spcPts val="0"/>
              </a:spcAft>
              <a:buClr>
                <a:srgbClr val="980000"/>
              </a:buClr>
              <a:buSzPts val="3200"/>
              <a:buNone/>
            </a:pPr>
            <a:r>
              <a:rPr lang="en-US" dirty="0">
                <a:solidFill>
                  <a:srgbClr val="980000"/>
                </a:solidFill>
              </a:rPr>
              <a:t>     CSV files :-</a:t>
            </a:r>
            <a:endParaRPr dirty="0">
              <a:solidFill>
                <a:srgbClr val="980000"/>
              </a:solidFill>
            </a:endParaRPr>
          </a:p>
          <a:p>
            <a:pPr marL="914400" lvl="1" indent="-406400" rtl="0">
              <a:spcBef>
                <a:spcPts val="0"/>
              </a:spcBef>
              <a:spcAft>
                <a:spcPts val="0"/>
              </a:spcAft>
              <a:buClr>
                <a:srgbClr val="980000"/>
              </a:buClr>
              <a:buSzPts val="2800"/>
              <a:buChar char="–"/>
            </a:pPr>
            <a:r>
              <a:rPr lang="en-US" dirty="0">
                <a:solidFill>
                  <a:srgbClr val="980000"/>
                </a:solidFill>
              </a:rPr>
              <a:t>Yelp reviews</a:t>
            </a:r>
          </a:p>
          <a:p>
            <a:pPr marL="914400" lvl="1" indent="-406400" rtl="0">
              <a:spcBef>
                <a:spcPts val="0"/>
              </a:spcBef>
              <a:spcAft>
                <a:spcPts val="0"/>
              </a:spcAft>
              <a:buClr>
                <a:srgbClr val="980000"/>
              </a:buClr>
              <a:buSzPts val="2800"/>
              <a:buChar char="–"/>
            </a:pPr>
            <a:r>
              <a:rPr lang="en-US" dirty="0">
                <a:solidFill>
                  <a:srgbClr val="980000"/>
                </a:solidFill>
              </a:rPr>
              <a:t>Yelp businesses </a:t>
            </a:r>
          </a:p>
          <a:p>
            <a:pPr marL="914400" lvl="1" indent="-406400" rtl="0">
              <a:spcBef>
                <a:spcPts val="0"/>
              </a:spcBef>
              <a:spcAft>
                <a:spcPts val="0"/>
              </a:spcAft>
              <a:buClr>
                <a:srgbClr val="980000"/>
              </a:buClr>
              <a:buSzPts val="2800"/>
              <a:buChar char="–"/>
            </a:pPr>
            <a:r>
              <a:rPr lang="en-US" dirty="0">
                <a:solidFill>
                  <a:srgbClr val="980000"/>
                </a:solidFill>
              </a:rPr>
              <a:t>Yelp users</a:t>
            </a:r>
          </a:p>
          <a:p>
            <a:pPr marL="914400" lvl="1" indent="-406400" rtl="0">
              <a:spcBef>
                <a:spcPts val="0"/>
              </a:spcBef>
              <a:spcAft>
                <a:spcPts val="0"/>
              </a:spcAft>
              <a:buClr>
                <a:srgbClr val="980000"/>
              </a:buClr>
              <a:buSzPts val="2800"/>
              <a:buChar char="–"/>
            </a:pPr>
            <a:r>
              <a:rPr lang="en-US" dirty="0">
                <a:solidFill>
                  <a:srgbClr val="980000"/>
                </a:solidFill>
              </a:rPr>
              <a:t>Yelp tips</a:t>
            </a:r>
          </a:p>
          <a:p>
            <a:pPr marL="508000" lvl="1" indent="0" rtl="0">
              <a:spcBef>
                <a:spcPts val="0"/>
              </a:spcBef>
              <a:spcAft>
                <a:spcPts val="0"/>
              </a:spcAft>
              <a:buClr>
                <a:srgbClr val="980000"/>
              </a:buClr>
              <a:buSzPts val="2800"/>
              <a:buNone/>
            </a:pPr>
            <a:r>
              <a:rPr lang="en-US" dirty="0">
                <a:solidFill>
                  <a:srgbClr val="274E13"/>
                </a:solidFill>
              </a:rPr>
              <a:t>JSON Files :-(I</a:t>
            </a:r>
            <a:r>
              <a:rPr lang="en-US" sz="2400" dirty="0">
                <a:solidFill>
                  <a:srgbClr val="274E13"/>
                </a:solidFill>
              </a:rPr>
              <a:t>t has extra attributes to better classify recommendation engine</a:t>
            </a:r>
            <a:r>
              <a:rPr lang="en-US" dirty="0">
                <a:solidFill>
                  <a:srgbClr val="274E13"/>
                </a:solidFill>
              </a:rPr>
              <a:t>)</a:t>
            </a:r>
            <a:endParaRPr dirty="0">
              <a:solidFill>
                <a:srgbClr val="274E13"/>
              </a:solidFill>
            </a:endParaRPr>
          </a:p>
          <a:p>
            <a:pPr marL="914400" lvl="1" indent="-406400" rtl="0">
              <a:spcBef>
                <a:spcPts val="0"/>
              </a:spcBef>
              <a:spcAft>
                <a:spcPts val="0"/>
              </a:spcAft>
              <a:buClr>
                <a:srgbClr val="274E13"/>
              </a:buClr>
              <a:buSzPts val="2800"/>
              <a:buChar char="–"/>
            </a:pPr>
            <a:r>
              <a:rPr lang="en-US" dirty="0">
                <a:solidFill>
                  <a:srgbClr val="274E13"/>
                </a:solidFill>
              </a:rPr>
              <a:t>Reviews</a:t>
            </a:r>
            <a:endParaRPr dirty="0">
              <a:solidFill>
                <a:srgbClr val="274E13"/>
              </a:solidFill>
            </a:endParaRPr>
          </a:p>
          <a:p>
            <a:pPr marL="914400" lvl="1" indent="-406400" rtl="0">
              <a:spcBef>
                <a:spcPts val="0"/>
              </a:spcBef>
              <a:spcAft>
                <a:spcPts val="0"/>
              </a:spcAft>
              <a:buClr>
                <a:srgbClr val="274E13"/>
              </a:buClr>
              <a:buSzPts val="2800"/>
              <a:buChar char="–"/>
            </a:pPr>
            <a:r>
              <a:rPr lang="en-US" dirty="0">
                <a:solidFill>
                  <a:srgbClr val="274E13"/>
                </a:solidFill>
              </a:rPr>
              <a:t>Business</a:t>
            </a:r>
            <a:endParaRPr dirty="0">
              <a:solidFill>
                <a:srgbClr val="274E13"/>
              </a:solidFill>
            </a:endParaRPr>
          </a:p>
          <a:p>
            <a:pPr marL="914400" lvl="1" indent="-406400" rtl="0">
              <a:spcBef>
                <a:spcPts val="0"/>
              </a:spcBef>
              <a:spcAft>
                <a:spcPts val="0"/>
              </a:spcAft>
              <a:buClr>
                <a:srgbClr val="274E13"/>
              </a:buClr>
              <a:buSzPts val="2800"/>
              <a:buChar char="–"/>
            </a:pPr>
            <a:r>
              <a:rPr lang="en-US" dirty="0">
                <a:solidFill>
                  <a:srgbClr val="274E13"/>
                </a:solidFill>
              </a:rPr>
              <a:t>Users</a:t>
            </a:r>
            <a:endParaRPr dirty="0">
              <a:solidFill>
                <a:srgbClr val="274E13"/>
              </a:solidFill>
            </a:endParaRPr>
          </a:p>
          <a:p>
            <a:pPr marL="0" lvl="0" indent="0">
              <a:spcBef>
                <a:spcPts val="64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SVD - singular value decomposition</a:t>
            </a:r>
            <a:endParaRPr dirty="0"/>
          </a:p>
        </p:txBody>
      </p:sp>
      <p:sp>
        <p:nvSpPr>
          <p:cNvPr id="309" name="Google Shape;309;p41"/>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rtl="0">
              <a:spcBef>
                <a:spcPts val="640"/>
              </a:spcBef>
              <a:spcAft>
                <a:spcPts val="0"/>
              </a:spcAft>
              <a:buNone/>
            </a:pPr>
            <a:r>
              <a:rPr lang="en-US" sz="2400" dirty="0">
                <a:latin typeface="Roboto"/>
                <a:ea typeface="Roboto"/>
                <a:cs typeface="Roboto"/>
                <a:sym typeface="Roboto"/>
              </a:rPr>
              <a:t>The Singular-Value Decomposition, or SVD for short, is a matrix decomposition method for reducing a matrix to its constituent parts in order to make certain subsequent matrix calculations simpler. A popular application of SVD is for dimensionality reduction.</a:t>
            </a:r>
            <a:br>
              <a:rPr lang="en-US" dirty="0"/>
            </a:br>
            <a:br>
              <a:rPr lang="en-US" dirty="0"/>
            </a:br>
            <a:r>
              <a:rPr lang="en-US" dirty="0"/>
              <a:t>Data with a large number of features, such as more features (columns) than observations (rows) may be reduced to a smaller subset of features that are most relevant to the prediction problem.</a:t>
            </a:r>
            <a:br>
              <a:rPr lang="en-US" dirty="0"/>
            </a:br>
            <a:endParaRPr dirty="0"/>
          </a:p>
        </p:txBody>
      </p:sp>
      <p:pic>
        <p:nvPicPr>
          <p:cNvPr id="310" name="Google Shape;310;p41"/>
          <p:cNvPicPr preferRelativeResize="0"/>
          <p:nvPr/>
        </p:nvPicPr>
        <p:blipFill>
          <a:blip r:embed="rId3">
            <a:alphaModFix/>
          </a:blip>
          <a:stretch>
            <a:fillRect/>
          </a:stretch>
        </p:blipFill>
        <p:spPr>
          <a:xfrm>
            <a:off x="565600" y="4121425"/>
            <a:ext cx="8560449" cy="2736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en-US" dirty="0"/>
              <a:t>Conclusion and results </a:t>
            </a:r>
            <a:endParaRPr dirty="0"/>
          </a:p>
        </p:txBody>
      </p:sp>
      <p:sp>
        <p:nvSpPr>
          <p:cNvPr id="317" name="Google Shape;317;p42"/>
          <p:cNvSpPr txBox="1">
            <a:spLocks noGrp="1"/>
          </p:cNvSpPr>
          <p:nvPr>
            <p:ph type="body" idx="1"/>
          </p:nvPr>
        </p:nvSpPr>
        <p:spPr>
          <a:xfrm>
            <a:off x="533400" y="1196213"/>
            <a:ext cx="8077200" cy="42975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640"/>
              </a:spcBef>
              <a:spcAft>
                <a:spcPts val="0"/>
              </a:spcAft>
              <a:buClr>
                <a:schemeClr val="dk1"/>
              </a:buClr>
              <a:buSzPts val="2400"/>
              <a:buChar char="-"/>
            </a:pPr>
            <a:r>
              <a:rPr lang="en-US" sz="2400" dirty="0">
                <a:highlight>
                  <a:srgbClr val="FFFFFF"/>
                </a:highlight>
              </a:rPr>
              <a:t>Extensive data Exploration and visualization</a:t>
            </a:r>
            <a:endParaRPr sz="2400" dirty="0">
              <a:highlight>
                <a:srgbClr val="FFFFFF"/>
              </a:highlight>
            </a:endParaRPr>
          </a:p>
          <a:p>
            <a:pPr marL="457200" marR="0" lvl="0" indent="-381000" algn="just" rtl="0">
              <a:spcBef>
                <a:spcPts val="0"/>
              </a:spcBef>
              <a:spcAft>
                <a:spcPts val="0"/>
              </a:spcAft>
              <a:buSzPts val="2400"/>
              <a:buChar char="-"/>
            </a:pPr>
            <a:r>
              <a:rPr lang="en-US" sz="2400" dirty="0">
                <a:highlight>
                  <a:srgbClr val="FFFFFF"/>
                </a:highlight>
              </a:rPr>
              <a:t>Text analytics techniques on reviews and ratings</a:t>
            </a:r>
            <a:endParaRPr sz="2400" dirty="0">
              <a:highlight>
                <a:srgbClr val="FFFFFF"/>
              </a:highlight>
            </a:endParaRPr>
          </a:p>
          <a:p>
            <a:pPr marL="457200" marR="0" lvl="0" indent="-381000" algn="just" rtl="0">
              <a:spcBef>
                <a:spcPts val="0"/>
              </a:spcBef>
              <a:spcAft>
                <a:spcPts val="0"/>
              </a:spcAft>
              <a:buSzPts val="2400"/>
              <a:buChar char="-"/>
            </a:pPr>
            <a:r>
              <a:rPr lang="en-US" sz="2400" dirty="0">
                <a:highlight>
                  <a:srgbClr val="FFFFFF"/>
                </a:highlight>
              </a:rPr>
              <a:t>Predictive modelling on text</a:t>
            </a:r>
            <a:endParaRPr sz="2400" dirty="0">
              <a:highlight>
                <a:srgbClr val="FFFFFF"/>
              </a:highlight>
            </a:endParaRPr>
          </a:p>
          <a:p>
            <a:pPr marL="457200" marR="0" lvl="0" indent="-381000" algn="just" rtl="0">
              <a:spcBef>
                <a:spcPts val="0"/>
              </a:spcBef>
              <a:spcAft>
                <a:spcPts val="0"/>
              </a:spcAft>
              <a:buSzPts val="2400"/>
              <a:buChar char="-"/>
            </a:pPr>
            <a:r>
              <a:rPr lang="en-US" sz="2400" dirty="0">
                <a:highlight>
                  <a:srgbClr val="FFFFFF"/>
                </a:highlight>
              </a:rPr>
              <a:t>Model accuracy 95%</a:t>
            </a:r>
            <a:endParaRPr sz="2400" dirty="0">
              <a:highlight>
                <a:srgbClr val="FFFFFF"/>
              </a:highlight>
            </a:endParaRPr>
          </a:p>
          <a:p>
            <a:pPr marL="457200" marR="0" lvl="0" indent="-381000" algn="just" rtl="0">
              <a:spcBef>
                <a:spcPts val="0"/>
              </a:spcBef>
              <a:spcAft>
                <a:spcPts val="0"/>
              </a:spcAft>
              <a:buSzPts val="2400"/>
              <a:buChar char="-"/>
            </a:pPr>
            <a:r>
              <a:rPr lang="en-US" sz="2400" dirty="0">
                <a:highlight>
                  <a:srgbClr val="FFFFFF"/>
                </a:highlight>
              </a:rPr>
              <a:t>Auto summarization of reviews</a:t>
            </a:r>
            <a:endParaRPr sz="2400" dirty="0">
              <a:highlight>
                <a:srgbClr val="FFFFFF"/>
              </a:highlight>
            </a:endParaRPr>
          </a:p>
          <a:p>
            <a:pPr marL="457200" marR="0" lvl="0" indent="-381000" algn="just" rtl="0">
              <a:spcBef>
                <a:spcPts val="0"/>
              </a:spcBef>
              <a:spcAft>
                <a:spcPts val="0"/>
              </a:spcAft>
              <a:buSzPts val="2400"/>
              <a:buChar char="-"/>
            </a:pPr>
            <a:r>
              <a:rPr lang="en-US" sz="2400" dirty="0">
                <a:highlight>
                  <a:srgbClr val="FFFFFF"/>
                </a:highlight>
              </a:rPr>
              <a:t>Building Recommendation engine</a:t>
            </a:r>
            <a:endParaRPr sz="2400" dirty="0">
              <a:highlight>
                <a:srgbClr val="FFFFFF"/>
              </a:highlight>
            </a:endParaRPr>
          </a:p>
        </p:txBody>
      </p:sp>
      <p:pic>
        <p:nvPicPr>
          <p:cNvPr id="318" name="Google Shape;318;p42"/>
          <p:cNvPicPr preferRelativeResize="0"/>
          <p:nvPr/>
        </p:nvPicPr>
        <p:blipFill>
          <a:blip r:embed="rId3">
            <a:alphaModFix/>
          </a:blip>
          <a:stretch>
            <a:fillRect/>
          </a:stretch>
        </p:blipFill>
        <p:spPr>
          <a:xfrm>
            <a:off x="0" y="3632375"/>
            <a:ext cx="9144000" cy="2916375"/>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762000" y="269632"/>
            <a:ext cx="80772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en-US" dirty="0"/>
              <a:t>References</a:t>
            </a:r>
            <a:endParaRPr dirty="0"/>
          </a:p>
        </p:txBody>
      </p:sp>
      <p:sp>
        <p:nvSpPr>
          <p:cNvPr id="324" name="Google Shape;324;p43"/>
          <p:cNvSpPr txBox="1">
            <a:spLocks noGrp="1"/>
          </p:cNvSpPr>
          <p:nvPr>
            <p:ph type="body" idx="1"/>
          </p:nvPr>
        </p:nvSpPr>
        <p:spPr>
          <a:xfrm>
            <a:off x="762000" y="1596413"/>
            <a:ext cx="8077200" cy="4297363"/>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None/>
            </a:pPr>
            <a:endParaRPr dirty="0"/>
          </a:p>
          <a:p>
            <a:pPr marL="342900" marR="0" lvl="0" indent="-342900" algn="l" rtl="0">
              <a:spcBef>
                <a:spcPts val="640"/>
              </a:spcBef>
              <a:spcAft>
                <a:spcPts val="0"/>
              </a:spcAft>
              <a:buClr>
                <a:schemeClr val="dk1"/>
              </a:buClr>
              <a:buSzPts val="3200"/>
              <a:buFont typeface="Arial"/>
              <a:buChar char="•"/>
            </a:pPr>
            <a:r>
              <a:rPr lang="en-US" u="sng" dirty="0">
                <a:solidFill>
                  <a:schemeClr val="hlink"/>
                </a:solidFill>
                <a:hlinkClick r:id="rId3"/>
              </a:rPr>
              <a:t>https://www.kaggle.com/ambarish/a-very-extensive-data-analysis-of-yelp</a:t>
            </a:r>
            <a:endParaRPr dirty="0"/>
          </a:p>
          <a:p>
            <a:pPr marL="342900" marR="0" lvl="0" indent="0" algn="l" rtl="0">
              <a:spcBef>
                <a:spcPts val="640"/>
              </a:spcBef>
              <a:spcAft>
                <a:spcPts val="0"/>
              </a:spcAft>
              <a:buNone/>
            </a:pPr>
            <a:endParaRPr dirty="0"/>
          </a:p>
          <a:p>
            <a:pPr marL="457200" marR="0" lvl="0" indent="-431800" algn="l" rtl="0">
              <a:spcBef>
                <a:spcPts val="640"/>
              </a:spcBef>
              <a:spcAft>
                <a:spcPts val="0"/>
              </a:spcAft>
              <a:buClr>
                <a:schemeClr val="dk1"/>
              </a:buClr>
              <a:buSzPts val="3200"/>
              <a:buFont typeface="Calibri"/>
              <a:buChar char="•"/>
            </a:pPr>
            <a:r>
              <a:rPr lang="en-US" u="sng" dirty="0">
                <a:solidFill>
                  <a:schemeClr val="hlink"/>
                </a:solidFill>
                <a:hlinkClick r:id="rId4"/>
              </a:rPr>
              <a:t>https://github.com/apropos13/Yelp-Recommendation-System</a:t>
            </a:r>
            <a:endParaRPr dirty="0"/>
          </a:p>
          <a:p>
            <a:pPr marL="0" marR="0" lvl="0" indent="0" algn="l" rtl="0">
              <a:spcBef>
                <a:spcPts val="640"/>
              </a:spcBef>
              <a:spcAft>
                <a:spcPts val="0"/>
              </a:spcAft>
              <a:buNone/>
            </a:pPr>
            <a:endParaRPr dirty="0"/>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44"/>
          <p:cNvPicPr preferRelativeResize="0"/>
          <p:nvPr/>
        </p:nvPicPr>
        <p:blipFill rotWithShape="1">
          <a:blip r:embed="rId3">
            <a:alphaModFix/>
          </a:blip>
          <a:srcRect/>
          <a:stretch/>
        </p:blipFill>
        <p:spPr>
          <a:xfrm>
            <a:off x="-243951" y="-1"/>
            <a:ext cx="9387951" cy="7029401"/>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62000" y="7"/>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u="sng" dirty="0"/>
              <a:t>Packages Used</a:t>
            </a:r>
            <a:endParaRPr b="1" u="sng" dirty="0"/>
          </a:p>
        </p:txBody>
      </p:sp>
      <p:sp>
        <p:nvSpPr>
          <p:cNvPr id="121" name="Google Shape;121;p17"/>
          <p:cNvSpPr txBox="1">
            <a:spLocks noGrp="1"/>
          </p:cNvSpPr>
          <p:nvPr>
            <p:ph type="body" idx="1"/>
          </p:nvPr>
        </p:nvSpPr>
        <p:spPr>
          <a:xfrm>
            <a:off x="762000" y="1302075"/>
            <a:ext cx="8252400" cy="5679600"/>
          </a:xfrm>
          <a:prstGeom prst="rect">
            <a:avLst/>
          </a:prstGeom>
        </p:spPr>
        <p:txBody>
          <a:bodyPr spcFirstLastPara="1" wrap="square" lIns="91425" tIns="91425" rIns="91425" bIns="91425" anchor="ctr" anchorCtr="0">
            <a:noAutofit/>
          </a:bodyPr>
          <a:lstStyle/>
          <a:p>
            <a:pPr marL="457200" lvl="0" indent="-381000" rtl="0">
              <a:spcBef>
                <a:spcPts val="640"/>
              </a:spcBef>
              <a:spcAft>
                <a:spcPts val="0"/>
              </a:spcAft>
              <a:buClr>
                <a:srgbClr val="980000"/>
              </a:buClr>
              <a:buSzPts val="2400"/>
              <a:buChar char="•"/>
            </a:pPr>
            <a:r>
              <a:rPr lang="en-US" sz="2400" dirty="0">
                <a:solidFill>
                  <a:srgbClr val="980000"/>
                </a:solidFill>
              </a:rPr>
              <a:t>Numpy		                                  		</a:t>
            </a:r>
            <a:endParaRPr sz="2400" dirty="0">
              <a:solidFill>
                <a:srgbClr val="980000"/>
              </a:solidFill>
            </a:endParaRPr>
          </a:p>
          <a:p>
            <a:pPr marL="457200" lvl="0" indent="-381000" rtl="0">
              <a:spcBef>
                <a:spcPts val="0"/>
              </a:spcBef>
              <a:spcAft>
                <a:spcPts val="0"/>
              </a:spcAft>
              <a:buClr>
                <a:srgbClr val="980000"/>
              </a:buClr>
              <a:buSzPts val="2400"/>
              <a:buChar char="•"/>
            </a:pPr>
            <a:r>
              <a:rPr lang="en-US" sz="2400" dirty="0">
                <a:solidFill>
                  <a:srgbClr val="980000"/>
                </a:solidFill>
              </a:rPr>
              <a:t>Pandas</a:t>
            </a:r>
            <a:endParaRPr sz="2400" dirty="0">
              <a:solidFill>
                <a:srgbClr val="980000"/>
              </a:solidFill>
            </a:endParaRPr>
          </a:p>
          <a:p>
            <a:pPr marL="457200" lvl="0" indent="-381000" rtl="0">
              <a:spcBef>
                <a:spcPts val="0"/>
              </a:spcBef>
              <a:spcAft>
                <a:spcPts val="0"/>
              </a:spcAft>
              <a:buClr>
                <a:srgbClr val="980000"/>
              </a:buClr>
              <a:buSzPts val="2400"/>
              <a:buChar char="•"/>
            </a:pPr>
            <a:r>
              <a:rPr lang="en-US" sz="2400" dirty="0">
                <a:solidFill>
                  <a:srgbClr val="980000"/>
                </a:solidFill>
              </a:rPr>
              <a:t>Matplotlib</a:t>
            </a:r>
            <a:endParaRPr sz="2400" dirty="0">
              <a:solidFill>
                <a:srgbClr val="980000"/>
              </a:solidFill>
            </a:endParaRPr>
          </a:p>
          <a:p>
            <a:pPr marL="457200" lvl="0" indent="-381000" rtl="0">
              <a:spcBef>
                <a:spcPts val="0"/>
              </a:spcBef>
              <a:spcAft>
                <a:spcPts val="0"/>
              </a:spcAft>
              <a:buClr>
                <a:srgbClr val="980000"/>
              </a:buClr>
              <a:buSzPts val="2400"/>
              <a:buChar char="•"/>
            </a:pPr>
            <a:r>
              <a:rPr lang="en-US" sz="2400" dirty="0">
                <a:solidFill>
                  <a:srgbClr val="980000"/>
                </a:solidFill>
              </a:rPr>
              <a:t>Seaborn</a:t>
            </a:r>
            <a:endParaRPr sz="2400" dirty="0">
              <a:solidFill>
                <a:srgbClr val="980000"/>
              </a:solidFill>
            </a:endParaRPr>
          </a:p>
          <a:p>
            <a:pPr marL="457200" lvl="0" indent="-381000" rtl="0">
              <a:spcBef>
                <a:spcPts val="0"/>
              </a:spcBef>
              <a:spcAft>
                <a:spcPts val="0"/>
              </a:spcAft>
              <a:buClr>
                <a:srgbClr val="980000"/>
              </a:buClr>
              <a:buSzPts val="2400"/>
              <a:buChar char="•"/>
            </a:pPr>
            <a:r>
              <a:rPr lang="en-US" sz="2400" dirty="0">
                <a:solidFill>
                  <a:srgbClr val="980000"/>
                </a:solidFill>
              </a:rPr>
              <a:t>Time</a:t>
            </a:r>
            <a:endParaRPr sz="2400" dirty="0">
              <a:solidFill>
                <a:srgbClr val="980000"/>
              </a:solidFill>
            </a:endParaRPr>
          </a:p>
          <a:p>
            <a:pPr marL="457200" lvl="0" indent="-381000" rtl="0">
              <a:spcBef>
                <a:spcPts val="0"/>
              </a:spcBef>
              <a:spcAft>
                <a:spcPts val="0"/>
              </a:spcAft>
              <a:buClr>
                <a:srgbClr val="980000"/>
              </a:buClr>
              <a:buSzPts val="2400"/>
              <a:buChar char="•"/>
            </a:pPr>
            <a:r>
              <a:rPr lang="en-US" sz="2400" dirty="0">
                <a:solidFill>
                  <a:srgbClr val="980000"/>
                </a:solidFill>
              </a:rPr>
              <a:t>Wordcloud</a:t>
            </a:r>
            <a:r>
              <a:rPr lang="en-US" sz="2400" dirty="0"/>
              <a:t>	</a:t>
            </a:r>
            <a:endParaRPr sz="2400" dirty="0">
              <a:solidFill>
                <a:srgbClr val="1155CC"/>
              </a:solidFill>
            </a:endParaRPr>
          </a:p>
          <a:p>
            <a:pPr marL="457200" lvl="0" indent="-381000" rtl="0">
              <a:spcBef>
                <a:spcPts val="0"/>
              </a:spcBef>
              <a:spcAft>
                <a:spcPts val="0"/>
              </a:spcAft>
              <a:buClr>
                <a:srgbClr val="980000"/>
              </a:buClr>
              <a:buSzPts val="2400"/>
              <a:buChar char="•"/>
            </a:pPr>
            <a:r>
              <a:rPr lang="en-US" sz="2400" dirty="0">
                <a:solidFill>
                  <a:srgbClr val="980000"/>
                </a:solidFill>
              </a:rPr>
              <a:t>JSON		</a:t>
            </a:r>
            <a:endParaRPr sz="2400" dirty="0">
              <a:solidFill>
                <a:srgbClr val="1155CC"/>
              </a:solidFill>
            </a:endParaRPr>
          </a:p>
          <a:p>
            <a:pPr marL="457200" lvl="0" indent="-381000" rtl="0">
              <a:spcBef>
                <a:spcPts val="0"/>
              </a:spcBef>
              <a:spcAft>
                <a:spcPts val="0"/>
              </a:spcAft>
              <a:buClr>
                <a:srgbClr val="980000"/>
              </a:buClr>
              <a:buSzPts val="2400"/>
              <a:buChar char="•"/>
            </a:pPr>
            <a:r>
              <a:rPr lang="en-US" sz="2400" dirty="0">
                <a:solidFill>
                  <a:srgbClr val="980000"/>
                </a:solidFill>
              </a:rPr>
              <a:t>scikit			</a:t>
            </a:r>
            <a:endParaRPr sz="2400" dirty="0">
              <a:solidFill>
                <a:srgbClr val="1155CC"/>
              </a:solidFill>
            </a:endParaRPr>
          </a:p>
          <a:p>
            <a:pPr marL="457200" lvl="0" indent="-381000" rtl="0">
              <a:spcBef>
                <a:spcPts val="0"/>
              </a:spcBef>
              <a:spcAft>
                <a:spcPts val="0"/>
              </a:spcAft>
              <a:buClr>
                <a:srgbClr val="980000"/>
              </a:buClr>
              <a:buSzPts val="2400"/>
              <a:buChar char="•"/>
            </a:pPr>
            <a:r>
              <a:rPr lang="en-US" sz="2400" dirty="0">
                <a:solidFill>
                  <a:srgbClr val="980000"/>
                </a:solidFill>
              </a:rPr>
              <a:t>NLTK			</a:t>
            </a:r>
            <a:endParaRPr sz="2400" dirty="0">
              <a:solidFill>
                <a:srgbClr val="1155CC"/>
              </a:solidFill>
            </a:endParaRPr>
          </a:p>
          <a:p>
            <a:pPr marL="457200" lvl="0" indent="-381000" rtl="0">
              <a:spcBef>
                <a:spcPts val="0"/>
              </a:spcBef>
              <a:spcAft>
                <a:spcPts val="0"/>
              </a:spcAft>
              <a:buClr>
                <a:srgbClr val="980000"/>
              </a:buClr>
              <a:buSzPts val="2400"/>
              <a:buChar char="•"/>
            </a:pPr>
            <a:r>
              <a:rPr lang="en-US" sz="2400" dirty="0">
                <a:solidFill>
                  <a:srgbClr val="980000"/>
                </a:solidFill>
              </a:rPr>
              <a:t>sumy			</a:t>
            </a:r>
            <a:endParaRPr sz="2400" dirty="0">
              <a:solidFill>
                <a:srgbClr val="1155CC"/>
              </a:solidFill>
            </a:endParaRPr>
          </a:p>
          <a:p>
            <a:pPr marL="457200" lvl="0" indent="0">
              <a:spcBef>
                <a:spcPts val="64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u="sng" dirty="0"/>
              <a:t>Data Exploration</a:t>
            </a:r>
            <a:endParaRPr b="1" u="sng" dirty="0"/>
          </a:p>
        </p:txBody>
      </p:sp>
      <p:sp>
        <p:nvSpPr>
          <p:cNvPr id="128" name="Google Shape;128;p18"/>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r>
              <a:rPr lang="en-US" dirty="0">
                <a:solidFill>
                  <a:srgbClr val="660000"/>
                </a:solidFill>
              </a:rPr>
              <a:t>First we conduct sentiment analysis based on the number of stars in reviews</a:t>
            </a:r>
            <a:endParaRPr dirty="0">
              <a:solidFill>
                <a:srgbClr val="660000"/>
              </a:solidFill>
            </a:endParaRPr>
          </a:p>
        </p:txBody>
      </p:sp>
      <p:pic>
        <p:nvPicPr>
          <p:cNvPr id="129" name="Google Shape;129;p18"/>
          <p:cNvPicPr preferRelativeResize="0"/>
          <p:nvPr/>
        </p:nvPicPr>
        <p:blipFill>
          <a:blip r:embed="rId3">
            <a:alphaModFix/>
          </a:blip>
          <a:stretch>
            <a:fillRect/>
          </a:stretch>
        </p:blipFill>
        <p:spPr>
          <a:xfrm>
            <a:off x="673625" y="3206625"/>
            <a:ext cx="6433800" cy="268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2400" b="1" u="sng" dirty="0"/>
              <a:t>TOP REVIEWED BUSINESS⭐⭐⭐⭐⭐(3 or more)</a:t>
            </a:r>
            <a:endParaRPr sz="2400" b="1" u="sng" dirty="0"/>
          </a:p>
          <a:p>
            <a:pPr marL="0" lvl="0" indent="0">
              <a:spcBef>
                <a:spcPts val="0"/>
              </a:spcBef>
              <a:spcAft>
                <a:spcPts val="0"/>
              </a:spcAft>
              <a:buNone/>
            </a:pPr>
            <a:r>
              <a:rPr lang="en-US" sz="2400" b="1" dirty="0">
                <a:solidFill>
                  <a:srgbClr val="990000"/>
                </a:solidFill>
              </a:rPr>
              <a:t>SAMPLE OUTPUT</a:t>
            </a:r>
            <a:endParaRPr sz="2400" b="1" dirty="0">
              <a:solidFill>
                <a:srgbClr val="990000"/>
              </a:solidFill>
            </a:endParaRPr>
          </a:p>
        </p:txBody>
      </p:sp>
      <p:sp>
        <p:nvSpPr>
          <p:cNvPr id="136" name="Google Shape;136;p19"/>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137" name="Google Shape;137;p19"/>
          <p:cNvPicPr preferRelativeResize="0"/>
          <p:nvPr/>
        </p:nvPicPr>
        <p:blipFill>
          <a:blip r:embed="rId3">
            <a:alphaModFix/>
          </a:blip>
          <a:stretch>
            <a:fillRect/>
          </a:stretch>
        </p:blipFill>
        <p:spPr>
          <a:xfrm>
            <a:off x="848400" y="1596425"/>
            <a:ext cx="7990800" cy="429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u="sng" dirty="0"/>
              <a:t>Plotting the top 20 business</a:t>
            </a:r>
            <a:endParaRPr b="1" u="sng" dirty="0"/>
          </a:p>
        </p:txBody>
      </p:sp>
      <p:sp>
        <p:nvSpPr>
          <p:cNvPr id="144" name="Google Shape;144;p20"/>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145" name="Google Shape;145;p20"/>
          <p:cNvPicPr preferRelativeResize="0"/>
          <p:nvPr/>
        </p:nvPicPr>
        <p:blipFill>
          <a:blip r:embed="rId3">
            <a:alphaModFix/>
          </a:blip>
          <a:stretch>
            <a:fillRect/>
          </a:stretch>
        </p:blipFill>
        <p:spPr>
          <a:xfrm>
            <a:off x="828675" y="1412625"/>
            <a:ext cx="8077199" cy="544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000" u="sng" dirty="0"/>
              <a:t>TREND ANALYSIS OF BUSINESSES</a:t>
            </a:r>
            <a:endParaRPr sz="3000" u="sng" dirty="0"/>
          </a:p>
          <a:p>
            <a:pPr marL="0" lvl="0" indent="0">
              <a:spcBef>
                <a:spcPts val="0"/>
              </a:spcBef>
              <a:spcAft>
                <a:spcPts val="0"/>
              </a:spcAft>
              <a:buNone/>
            </a:pPr>
            <a:r>
              <a:rPr lang="en-US" sz="3000" dirty="0">
                <a:solidFill>
                  <a:srgbClr val="CC0000"/>
                </a:solidFill>
              </a:rPr>
              <a:t>POSITIVE TREND</a:t>
            </a:r>
            <a:endParaRPr sz="3000" dirty="0">
              <a:solidFill>
                <a:srgbClr val="CC0000"/>
              </a:solidFill>
            </a:endParaRPr>
          </a:p>
        </p:txBody>
      </p:sp>
      <p:sp>
        <p:nvSpPr>
          <p:cNvPr id="153" name="Google Shape;153;p21"/>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154" name="Google Shape;154;p21"/>
          <p:cNvPicPr preferRelativeResize="0"/>
          <p:nvPr/>
        </p:nvPicPr>
        <p:blipFill>
          <a:blip r:embed="rId3">
            <a:alphaModFix/>
          </a:blip>
          <a:stretch>
            <a:fillRect/>
          </a:stretch>
        </p:blipFill>
        <p:spPr>
          <a:xfrm>
            <a:off x="762000" y="1596425"/>
            <a:ext cx="8077201" cy="450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762000" y="269632"/>
            <a:ext cx="80772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000" u="sng" dirty="0"/>
              <a:t>TREND ANALYSIS OF BUSINESSES</a:t>
            </a:r>
            <a:endParaRPr sz="3000" u="sng" dirty="0"/>
          </a:p>
          <a:p>
            <a:pPr marL="0" lvl="0" indent="0">
              <a:spcBef>
                <a:spcPts val="0"/>
              </a:spcBef>
              <a:spcAft>
                <a:spcPts val="0"/>
              </a:spcAft>
              <a:buClr>
                <a:schemeClr val="dk1"/>
              </a:buClr>
              <a:buSzPts val="1100"/>
              <a:buFont typeface="Arial"/>
              <a:buNone/>
            </a:pPr>
            <a:r>
              <a:rPr lang="en-US" sz="3000" dirty="0">
                <a:solidFill>
                  <a:srgbClr val="CC0000"/>
                </a:solidFill>
              </a:rPr>
              <a:t>POSITIVE TREND</a:t>
            </a:r>
            <a:endParaRPr dirty="0"/>
          </a:p>
        </p:txBody>
      </p:sp>
      <p:sp>
        <p:nvSpPr>
          <p:cNvPr id="164" name="Google Shape;164;p22"/>
          <p:cNvSpPr txBox="1">
            <a:spLocks noGrp="1"/>
          </p:cNvSpPr>
          <p:nvPr>
            <p:ph type="body" idx="1"/>
          </p:nvPr>
        </p:nvSpPr>
        <p:spPr>
          <a:xfrm>
            <a:off x="762000" y="1596413"/>
            <a:ext cx="8077200" cy="42975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endParaRPr dirty="0"/>
          </a:p>
        </p:txBody>
      </p:sp>
      <p:pic>
        <p:nvPicPr>
          <p:cNvPr id="165" name="Google Shape;165;p22"/>
          <p:cNvPicPr preferRelativeResize="0"/>
          <p:nvPr/>
        </p:nvPicPr>
        <p:blipFill>
          <a:blip r:embed="rId3">
            <a:alphaModFix/>
          </a:blip>
          <a:stretch>
            <a:fillRect/>
          </a:stretch>
        </p:blipFill>
        <p:spPr>
          <a:xfrm>
            <a:off x="762000" y="1452575"/>
            <a:ext cx="8077200" cy="4441350"/>
          </a:xfrm>
          <a:prstGeom prst="rect">
            <a:avLst/>
          </a:prstGeom>
          <a:noFill/>
          <a:ln>
            <a:noFill/>
          </a:ln>
        </p:spPr>
      </p:pic>
    </p:spTree>
  </p:cSld>
  <p:clrMapOvr>
    <a:masterClrMapping/>
  </p:clrMapOvr>
</p:sld>
</file>

<file path=ppt/theme/theme1.xml><?xml version="1.0" encoding="utf-8"?>
<a:theme xmlns:a="http://schemas.openxmlformats.org/drawingml/2006/main" name="Traini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1022</Words>
  <Application>Microsoft Office PowerPoint</Application>
  <PresentationFormat>On-screen Show (4:3)</PresentationFormat>
  <Paragraphs>156</Paragraphs>
  <Slides>33</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Roboto</vt:lpstr>
      <vt:lpstr>Calibri</vt:lpstr>
      <vt:lpstr>Georgia</vt:lpstr>
      <vt:lpstr>Training</vt:lpstr>
      <vt:lpstr> Final Project Yelp Recommendation System  Using Text Analytics</vt:lpstr>
      <vt:lpstr>About Yelp</vt:lpstr>
      <vt:lpstr>Datasets Used</vt:lpstr>
      <vt:lpstr>Packages Used</vt:lpstr>
      <vt:lpstr>Data Exploration</vt:lpstr>
      <vt:lpstr>TOP REVIEWED BUSINESS⭐⭐⭐⭐⭐(3 or more) SAMPLE OUTPUT</vt:lpstr>
      <vt:lpstr>Plotting the top 20 business</vt:lpstr>
      <vt:lpstr>TREND ANALYSIS OF BUSINESSES POSITIVE TREND</vt:lpstr>
      <vt:lpstr>TREND ANALYSIS OF BUSINESSES POSITIVE TREND</vt:lpstr>
      <vt:lpstr>TREND ANALYSIS OF BUSINESSES  DECLINING TREND</vt:lpstr>
      <vt:lpstr>Categories of top reviewed businesses (Users like eating)</vt:lpstr>
      <vt:lpstr>Negatively reviewed businesses</vt:lpstr>
      <vt:lpstr>Finding most frequent words in Negative reviews</vt:lpstr>
      <vt:lpstr>OUTPUT OF USING N-GRAM</vt:lpstr>
      <vt:lpstr>SAMPLE WORDCLOUD FOR NEGATIVE REVIEWS</vt:lpstr>
      <vt:lpstr>Most frequent tips</vt:lpstr>
      <vt:lpstr>Relationship between User's Friends and review patterns</vt:lpstr>
      <vt:lpstr>Lets see how the data looks like...</vt:lpstr>
      <vt:lpstr>NLTK/ Logistic Regression .</vt:lpstr>
      <vt:lpstr>Regression Results</vt:lpstr>
      <vt:lpstr>SUMY(Auto Summarization package)</vt:lpstr>
      <vt:lpstr>Recommendation Systems </vt:lpstr>
      <vt:lpstr>PowerPoint Presentation</vt:lpstr>
      <vt:lpstr>PowerPoint Presentation</vt:lpstr>
      <vt:lpstr>PowerPoint Presentation</vt:lpstr>
      <vt:lpstr>PowerPoint Presentation</vt:lpstr>
      <vt:lpstr>PowerPoint Presentation</vt:lpstr>
      <vt:lpstr>PowerPoint Presentation</vt:lpstr>
      <vt:lpstr>PCA </vt:lpstr>
      <vt:lpstr>SVD - singular value decomposition</vt:lpstr>
      <vt:lpstr>Conclusion and results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Yelp Recommendation System  Using Text Analytics</dc:title>
  <cp:lastModifiedBy>jayanth chava</cp:lastModifiedBy>
  <cp:revision>6</cp:revision>
  <dcterms:modified xsi:type="dcterms:W3CDTF">2018-08-09T17:19:40Z</dcterms:modified>
</cp:coreProperties>
</file>