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6" r:id="rId2"/>
    <p:sldId id="278" r:id="rId3"/>
    <p:sldId id="257" r:id="rId4"/>
    <p:sldId id="260" r:id="rId5"/>
    <p:sldId id="279" r:id="rId6"/>
    <p:sldId id="258" r:id="rId7"/>
    <p:sldId id="266" r:id="rId8"/>
    <p:sldId id="28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2367-CCA9-74D8-85F2-0700F2C61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2DDEF-C55D-F8D9-A532-A73B2CCC1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4BAFE-C33B-5CFF-99CA-AE2CD438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78C4-8945-4277-A6D4-11E9D5A90B5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1C6B2-3B01-8763-7ECA-2FD45DDA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E417-C4FD-7639-E885-0129C982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0390-7EF4-4A80-A1DA-CD85CF7E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6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E46E-73E6-92E4-1BBB-5A67E00B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F1E65-80D2-D127-775A-F39F45FD4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C954-94E6-A766-78CF-3FBD744A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78C4-8945-4277-A6D4-11E9D5A90B5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645BF-85CA-02CC-4EE9-9A6CE845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F73EF-1E72-0597-F4A0-295A0AA5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0390-7EF4-4A80-A1DA-CD85CF7E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1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34A4B-78ED-0517-A728-2ABFAA47A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AD73A-C95B-4BEB-1651-F81852654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D2AE-1524-5E05-52FF-B14EF02C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78C4-8945-4277-A6D4-11E9D5A90B5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8D358-A3A2-A675-0834-70DE1822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FA47-78E7-497A-55BF-E351FB91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0390-7EF4-4A80-A1DA-CD85CF7E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8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65749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EC77-0819-4CFA-F5E8-F4B33B1F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6778-C400-AA11-A19A-944EB944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F2424-2F1F-53AA-1B4C-8A67AB05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78C4-8945-4277-A6D4-11E9D5A90B5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90AC7-CA25-0167-65F2-5EE8A2C8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55B29-A4AD-3CC3-27A9-8B9D3817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0390-7EF4-4A80-A1DA-CD85CF7E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3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40B1-ADFE-0649-8BD3-1FCD24E5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23A9C-2D6C-B75E-0333-35C508793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FC6D8-4718-DA72-D328-A1DA993C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78C4-8945-4277-A6D4-11E9D5A90B5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90E80-8817-6B3A-AD98-28D92173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A7BBF-1F1C-4B34-66DF-B2D4FC92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0390-7EF4-4A80-A1DA-CD85CF7E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8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CEB6-5377-F7B9-5DBF-B4EDA8C7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1255-728F-8A9D-2234-144E01491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1FC3D-BB29-968D-6E61-38061CD12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83E7E-0E5F-F678-1D8D-0E0E27DB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78C4-8945-4277-A6D4-11E9D5A90B5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46A24-FAE5-22B1-1D03-D487140B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30799-51BE-05F8-5321-F2DED8E4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0390-7EF4-4A80-A1DA-CD85CF7E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0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240D-3827-E030-0B8A-A76FE206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7CB39-D39B-6C4B-EDDF-B71139451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E1530-23C9-4F12-B683-7626415A6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D7BEF-9090-E747-BF7E-15293A30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A2F6C-2118-2A29-24C4-9EB5BBF3F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51D02-3AB4-6DCE-0CCC-376314BE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78C4-8945-4277-A6D4-11E9D5A90B5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C88FE-C248-5EA7-EE9A-C70CBD70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1F6EA-2D9A-5AF7-4EFC-C9F01DB6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0390-7EF4-4A80-A1DA-CD85CF7E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4027-5A46-824A-5FD5-D67F1028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A84C2-9401-0A8F-5990-180C276D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78C4-8945-4277-A6D4-11E9D5A90B5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08158-764A-A12C-7058-6BEB74A9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3DDC8-088F-F76B-8B50-C0CDE961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0390-7EF4-4A80-A1DA-CD85CF7E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8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7D7AA-6D8B-1962-8940-FE9ECDAB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78C4-8945-4277-A6D4-11E9D5A90B5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A8A77-7996-5ECA-E992-227FF1A5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86D50-9AB2-F70E-F9B7-158374E9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0390-7EF4-4A80-A1DA-CD85CF7E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6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6E4B-7B09-54B6-3BC0-92EB77BA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932C-0F19-ACC1-D6CC-4A230D103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ECC64-FF79-8A1E-54B2-E3D3B5074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614CE-CD85-FFCA-3B95-18517CC2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78C4-8945-4277-A6D4-11E9D5A90B5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B53B5-EA3A-E96E-5A18-F787D6CA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CE9F9-4F49-E42D-386E-7767BFF3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0390-7EF4-4A80-A1DA-CD85CF7E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6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E827-8C2A-9DE5-282B-430416F3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A92F6-6B3B-EDCF-89C6-53644D6FD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222DA-0ABD-0339-0B45-DB8F11A3D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A3128-90DE-F3C0-2201-0CBB6A71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78C4-8945-4277-A6D4-11E9D5A90B5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C4A62-EC76-6CE3-D8DE-F40A686F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762AA-A8DC-C7D7-C87F-C050A2A4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0390-7EF4-4A80-A1DA-CD85CF7E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0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291B0-EBB0-505D-1EF5-01E07880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A0229-43CC-78D3-C58C-9F9AA6C5C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87672-183C-2305-B264-A96F905AD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D78C4-8945-4277-A6D4-11E9D5A90B5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EB64F-C0FE-8F72-8935-26CA2AC91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AC277-E5E8-4939-B086-C3F4128C7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0390-7EF4-4A80-A1DA-CD85CF7E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0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7A52-B1FF-B863-86A3-944851949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DFC8C-CBE6-ACB5-3632-9F829AD12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sheet 5 - regularization and the kernel trick</a:t>
            </a:r>
          </a:p>
          <a:p>
            <a:r>
              <a:rPr lang="en-US" dirty="0"/>
              <a:t>11.01.2024</a:t>
            </a:r>
          </a:p>
        </p:txBody>
      </p:sp>
    </p:spTree>
    <p:extLst>
      <p:ext uri="{BB962C8B-B14F-4D97-AF65-F5344CB8AC3E}">
        <p14:creationId xmlns:p14="http://schemas.microsoft.com/office/powerpoint/2010/main" val="186145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250FAF5-F9DE-EE7C-B9D1-850BF457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27" y="365126"/>
            <a:ext cx="10852573" cy="2173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5.5:</a:t>
            </a:r>
            <a:r>
              <a:rPr lang="en-US" dirty="0"/>
              <a:t> kernel minimum enclosing balls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40D0B0-6842-AE2D-2317-FAEF15F1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We could not achieve the solution, but our progress in a file attached.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2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"/>
          <p:cNvGraphicFramePr/>
          <p:nvPr>
            <p:extLst>
              <p:ext uri="{D42A27DB-BD31-4B8C-83A1-F6EECF244321}">
                <p14:modId xmlns:p14="http://schemas.microsoft.com/office/powerpoint/2010/main" val="3761148130"/>
              </p:ext>
            </p:extLst>
          </p:nvPr>
        </p:nvGraphicFramePr>
        <p:xfrm>
          <a:off x="3181898" y="832087"/>
          <a:ext cx="5828205" cy="4822844"/>
        </p:xfrm>
        <a:graphic>
          <a:graphicData uri="http://schemas.openxmlformats.org/drawingml/2006/table">
            <a:tbl>
              <a:tblPr/>
              <a:tblGrid>
                <a:gridCol w="2935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3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88">
                <a:tc>
                  <a:txBody>
                    <a:bodyPr/>
                    <a:lstStyle/>
                    <a:p>
                      <a:pPr algn="l" defTabSz="457200"/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Richard </a:t>
                      </a:r>
                      <a:r>
                        <a:rPr sz="1200" dirty="0" err="1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Restetzki</a:t>
                      </a:r>
                      <a:endParaRPr sz="1200" dirty="0"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2973740</a:t>
                      </a:r>
                    </a:p>
                  </a:txBody>
                  <a:tcPr marL="25400" marR="25400" marT="25400" marB="254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88">
                <a:tc>
                  <a:txBody>
                    <a:bodyPr/>
                    <a:lstStyle/>
                    <a:p>
                      <a:pPr algn="l" defTabSz="457200"/>
                      <a:r>
                        <a:rPr sz="1200" dirty="0" err="1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Akmalkhon</a:t>
                      </a:r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</a:t>
                      </a:r>
                      <a:r>
                        <a:rPr sz="1200" dirty="0" err="1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Khashimov</a:t>
                      </a:r>
                      <a:endParaRPr sz="1200" dirty="0"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50178353</a:t>
                      </a:r>
                    </a:p>
                  </a:txBody>
                  <a:tcPr marL="25400" marR="25400" marT="25400" marB="254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88">
                <a:tc>
                  <a:txBody>
                    <a:bodyPr/>
                    <a:lstStyle/>
                    <a:p>
                      <a:pPr algn="l" defTabSz="457200"/>
                      <a:r>
                        <a:rPr lang="en-US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Valdrin Smakaj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lang="en-US"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50138041</a:t>
                      </a:r>
                    </a:p>
                  </a:txBody>
                  <a:tcPr marL="25400" marR="25400" marT="25400" marB="254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88">
                <a:tc>
                  <a:txBody>
                    <a:bodyPr/>
                    <a:lstStyle/>
                    <a:p>
                      <a:pPr algn="l" defTabSz="457200"/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Suraj Giri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50190564</a:t>
                      </a:r>
                    </a:p>
                  </a:txBody>
                  <a:tcPr marL="25400" marR="25400" marT="25400" marB="254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88">
                <a:tc>
                  <a:txBody>
                    <a:bodyPr/>
                    <a:lstStyle/>
                    <a:p>
                      <a:pPr algn="l" defTabSz="457200"/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Nijat Sadikhov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50186266</a:t>
                      </a:r>
                    </a:p>
                  </a:txBody>
                  <a:tcPr marL="25400" marR="25400" marT="25400" marB="254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88">
                <a:tc>
                  <a:txBody>
                    <a:bodyPr/>
                    <a:lstStyle/>
                    <a:p>
                      <a:pPr algn="l" defTabSz="457200"/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Nikita </a:t>
                      </a:r>
                      <a:r>
                        <a:rPr sz="1200" dirty="0" err="1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Morev</a:t>
                      </a:r>
                      <a:endParaRPr sz="1200" dirty="0"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50134788</a:t>
                      </a:r>
                    </a:p>
                  </a:txBody>
                  <a:tcPr marL="25400" marR="25400" marT="25400" marB="254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88">
                <a:tc>
                  <a:txBody>
                    <a:bodyPr/>
                    <a:lstStyle/>
                    <a:p>
                      <a:pPr algn="l" defTabSz="457200"/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Aleksandr </a:t>
                      </a:r>
                      <a:r>
                        <a:rPr sz="1200" dirty="0" err="1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Semenikhin</a:t>
                      </a:r>
                      <a:endParaRPr sz="1200" dirty="0"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50118777</a:t>
                      </a:r>
                    </a:p>
                  </a:txBody>
                  <a:tcPr marL="25400" marR="25400" marT="25400" marB="254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88">
                <a:tc>
                  <a:txBody>
                    <a:bodyPr/>
                    <a:lstStyle/>
                    <a:p>
                      <a:pPr algn="l" defTabSz="457200"/>
                      <a:r>
                        <a:rPr sz="1200" dirty="0" err="1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Muslimbek</a:t>
                      </a:r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</a:t>
                      </a:r>
                      <a:r>
                        <a:rPr sz="1200" dirty="0" err="1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Abduvaliev</a:t>
                      </a:r>
                      <a:endParaRPr sz="1200" dirty="0"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50136555</a:t>
                      </a:r>
                    </a:p>
                  </a:txBody>
                  <a:tcPr marL="25400" marR="25400" marT="25400" marB="2540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88">
                <a:tc>
                  <a:txBody>
                    <a:bodyPr/>
                    <a:lstStyle/>
                    <a:p>
                      <a:pPr algn="l" defTabSz="457200"/>
                      <a:r>
                        <a:rPr sz="1200" dirty="0" err="1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Suyash</a:t>
                      </a:r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Thapa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50205756</a:t>
                      </a:r>
                    </a:p>
                  </a:txBody>
                  <a:tcPr marL="25400" marR="25400" marT="25400" marB="2540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988">
                <a:tc>
                  <a:txBody>
                    <a:bodyPr/>
                    <a:lstStyle/>
                    <a:p>
                      <a:pPr algn="l" defTabSz="457200"/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Mohammad Mehdi </a:t>
                      </a:r>
                      <a:r>
                        <a:rPr sz="1200" dirty="0" err="1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Deylamipour</a:t>
                      </a:r>
                      <a:endParaRPr sz="1200" dirty="0"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50009389</a:t>
                      </a:r>
                    </a:p>
                  </a:txBody>
                  <a:tcPr marL="25400" marR="25400" marT="25400" marB="2540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988">
                <a:tc>
                  <a:txBody>
                    <a:bodyPr/>
                    <a:lstStyle/>
                    <a:p>
                      <a:pPr algn="l" defTabSz="457200"/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Nicolás López </a:t>
                      </a:r>
                      <a:r>
                        <a:rPr sz="1200" dirty="0" err="1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Funes</a:t>
                      </a:r>
                      <a:endParaRPr sz="1200" dirty="0"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50151598</a:t>
                      </a:r>
                    </a:p>
                  </a:txBody>
                  <a:tcPr marL="25400" marR="25400" marT="25400" marB="25400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988">
                <a:tc>
                  <a:txBody>
                    <a:bodyPr/>
                    <a:lstStyle/>
                    <a:p>
                      <a:pPr algn="l" defTabSz="457200"/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Andrii </a:t>
                      </a:r>
                      <a:r>
                        <a:rPr sz="1200" dirty="0" err="1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Shevliakov</a:t>
                      </a:r>
                      <a:endParaRPr sz="1200" dirty="0"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50198078</a:t>
                      </a:r>
                    </a:p>
                  </a:txBody>
                  <a:tcPr marL="25400" marR="25400" marT="25400" marB="25400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988">
                <a:tc>
                  <a:txBody>
                    <a:bodyPr/>
                    <a:lstStyle/>
                    <a:p>
                      <a:pPr algn="l" defTabSz="457200"/>
                      <a:r>
                        <a:rPr sz="1200" dirty="0" err="1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Nurmukhammad</a:t>
                      </a:r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</a:t>
                      </a:r>
                      <a:r>
                        <a:rPr sz="1200" dirty="0" err="1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Aberkulov</a:t>
                      </a:r>
                      <a:endParaRPr sz="1200" dirty="0"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50102727</a:t>
                      </a:r>
                    </a:p>
                  </a:txBody>
                  <a:tcPr marL="25400" marR="25400" marT="25400" marB="25400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032525" y="6540500"/>
            <a:ext cx="120702" cy="187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98C7-5A2E-BB61-85E4-3AC284EF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27" y="365126"/>
            <a:ext cx="10852573" cy="2173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5.1.1: regularized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C0AE0-17D7-D4FA-540C-F97C66ED7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7" y="956733"/>
            <a:ext cx="10615506" cy="5261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def phi(x, d):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return </a:t>
            </a:r>
            <a:r>
              <a:rPr lang="en-US" sz="1700" dirty="0" err="1">
                <a:latin typeface="Consolas" panose="020B0609020204030204" pitchFamily="49" charset="0"/>
              </a:rPr>
              <a:t>np.vander</a:t>
            </a:r>
            <a:r>
              <a:rPr lang="en-US" sz="1700" dirty="0">
                <a:latin typeface="Consolas" panose="020B0609020204030204" pitchFamily="49" charset="0"/>
              </a:rPr>
              <a:t>([x], d+1, increasing=True).flatten()</a:t>
            </a:r>
          </a:p>
          <a:p>
            <a:pPr marL="0" indent="0"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Parameters: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x (float): The input value.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d (int): The degree of the polynomial.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Returns: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numpy.ndarray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: The feature map vector.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Increase in the number of iterations results in increase of proximity/correctness  of the estimated mean.  </a:t>
            </a:r>
          </a:p>
          <a:p>
            <a:pPr marL="0" indent="0">
              <a:buNone/>
            </a:pPr>
            <a:r>
              <a:rPr lang="en-US" sz="1600" dirty="0"/>
              <a:t>We use </a:t>
            </a:r>
            <a:r>
              <a:rPr lang="en-US" sz="1600" dirty="0" err="1"/>
              <a:t>np.vander</a:t>
            </a:r>
            <a:r>
              <a:rPr lang="en-US" sz="1600" dirty="0"/>
              <a:t> with increasing=False to create the feature map, such that the powers are in the order x^0, x^1, ..., </a:t>
            </a:r>
            <a:r>
              <a:rPr lang="en-US" sz="1600" dirty="0" err="1"/>
              <a:t>x^d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We only need the first column (x^0 to </a:t>
            </a:r>
            <a:r>
              <a:rPr lang="en-US" sz="1600" dirty="0" err="1"/>
              <a:t>x^d</a:t>
            </a:r>
            <a:r>
              <a:rPr lang="en-US" sz="1600" dirty="0"/>
              <a:t>), hence `[:, :d+1]`.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7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2DF8E7-658C-5643-88BA-DCBEC68B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54" y="365126"/>
            <a:ext cx="10852573" cy="2173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5.1.2: Phi vectorized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162DF-A325-63E9-8D2B-FF870F2AC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54" y="0"/>
            <a:ext cx="5852172" cy="438912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B747B1-5607-111B-D634-3B706786A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347" y="1017693"/>
            <a:ext cx="5989320" cy="52611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def </a:t>
            </a:r>
            <a:r>
              <a:rPr lang="en-US" sz="1700" dirty="0" err="1">
                <a:latin typeface="Consolas" panose="020B0609020204030204" pitchFamily="49" charset="0"/>
              </a:rPr>
              <a:t>phi_vectorized</a:t>
            </a:r>
            <a:r>
              <a:rPr lang="en-US" sz="1700" dirty="0">
                <a:latin typeface="Consolas" panose="020B0609020204030204" pitchFamily="49" charset="0"/>
              </a:rPr>
              <a:t>(x, d):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return </a:t>
            </a:r>
            <a:r>
              <a:rPr lang="en-US" sz="1700" dirty="0" err="1">
                <a:latin typeface="Consolas" panose="020B0609020204030204" pitchFamily="49" charset="0"/>
              </a:rPr>
              <a:t>np.vander</a:t>
            </a:r>
            <a:r>
              <a:rPr lang="en-US" sz="1700" dirty="0">
                <a:latin typeface="Consolas" panose="020B0609020204030204" pitchFamily="49" charset="0"/>
              </a:rPr>
              <a:t>(x, d+1, increasing=True)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Parameters: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x (float): The input value.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d (int): The degree of the polynomial.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Returns: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numpy.ndarray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: The feature map vector.</a:t>
            </a:r>
          </a:p>
          <a:p>
            <a:pPr marL="0" indent="0">
              <a:buNone/>
            </a:pPr>
            <a:r>
              <a:rPr lang="en-US" sz="1800" dirty="0"/>
              <a:t>Function to create a feature map for polynomial regression for a vector of input values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/>
              <a:t>The input x is now a vector, so we create a feature matrix,</a:t>
            </a:r>
          </a:p>
          <a:p>
            <a:pPr marL="0" indent="0">
              <a:buNone/>
            </a:pPr>
            <a:r>
              <a:rPr lang="en-US" sz="1800" dirty="0"/>
              <a:t> where each row is the feature map for a single value of x.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101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A2374D-A147-ACBE-3F5D-47FA5F713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2" y="476725"/>
            <a:ext cx="10972822" cy="54864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2DF8E7-658C-5643-88BA-DCBEC68B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4" y="259343"/>
            <a:ext cx="10852573" cy="2173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5.1.3: 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C2269-B043-2883-B4CF-6118BFF799F3}"/>
              </a:ext>
            </a:extLst>
          </p:cNvPr>
          <p:cNvSpPr txBox="1"/>
          <p:nvPr/>
        </p:nvSpPr>
        <p:spPr>
          <a:xfrm>
            <a:off x="894080" y="5952326"/>
            <a:ext cx="1084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model would you say gives a “subjectively” more reasonable description of the data? </a:t>
            </a:r>
          </a:p>
          <a:p>
            <a:r>
              <a:rPr lang="en-US" dirty="0"/>
              <a:t>Regularized – it has no dips compared to non-regularized.</a:t>
            </a:r>
          </a:p>
        </p:txBody>
      </p:sp>
    </p:spTree>
    <p:extLst>
      <p:ext uri="{BB962C8B-B14F-4D97-AF65-F5344CB8AC3E}">
        <p14:creationId xmlns:p14="http://schemas.microsoft.com/office/powerpoint/2010/main" val="190668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250FAF5-F9DE-EE7C-B9D1-850BF457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27" y="365126"/>
            <a:ext cx="10852573" cy="2173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5.2: kernel least squares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40D0B0-6842-AE2D-2317-FAEF15F1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59" y="1310639"/>
            <a:ext cx="6350002" cy="4964853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 fitted model describes the training data pretty accurately. But even a slight change in the model parameters leads to unsatisfying results.</a:t>
            </a:r>
          </a:p>
          <a:p>
            <a:pPr marL="0" indent="0">
              <a:lnSpc>
                <a:spcPct val="107000"/>
              </a:lnSpc>
              <a:buNone/>
            </a:pP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6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 you recognize a connection between kernel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16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least squares and Gaussian processes?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 connection between Kernel Least Squares and Gaussian Processes lies in the shared use of kernel functions to model relationships or similarities between data points.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297537-3057-79BD-A7BA-BE5F3A40D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75" y="7653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3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1E0BA9-25DA-9513-A820-880D2A021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7" y="183927"/>
            <a:ext cx="11914293" cy="6966629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250FAF5-F9DE-EE7C-B9D1-850BF457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27" y="365126"/>
            <a:ext cx="10852573" cy="2173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5.3: least squares SVMs for regression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1A31E8-A880-4567-CF5C-590D315415BC}"/>
              </a:ext>
            </a:extLst>
          </p:cNvPr>
          <p:cNvSpPr txBox="1">
            <a:spLocks/>
          </p:cNvSpPr>
          <p:nvPr/>
        </p:nvSpPr>
        <p:spPr>
          <a:xfrm>
            <a:off x="1127760" y="718031"/>
            <a:ext cx="4028440" cy="52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02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250FAF5-F9DE-EE7C-B9D1-850BF457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27" y="365126"/>
            <a:ext cx="10852573" cy="2173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5.3: least squares SVMs for regression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1A31E8-A880-4567-CF5C-590D315415BC}"/>
              </a:ext>
            </a:extLst>
          </p:cNvPr>
          <p:cNvSpPr txBox="1">
            <a:spLocks/>
          </p:cNvSpPr>
          <p:nvPr/>
        </p:nvSpPr>
        <p:spPr>
          <a:xfrm>
            <a:off x="1127760" y="718031"/>
            <a:ext cx="4028440" cy="52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E2E3-04BE-298A-5981-7CF3909E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27" y="1243388"/>
            <a:ext cx="10852573" cy="49335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Effect of C:</a:t>
            </a:r>
          </a:p>
          <a:p>
            <a:pPr marL="0" indent="0">
              <a:buNone/>
            </a:pPr>
            <a:r>
              <a:rPr lang="en-US" dirty="0"/>
              <a:t>        Smaller values of C lead to a smoother fit, emphasizing the importance of a simple model.</a:t>
            </a:r>
          </a:p>
          <a:p>
            <a:pPr marL="0" indent="0">
              <a:buNone/>
            </a:pPr>
            <a:r>
              <a:rPr lang="en-US" dirty="0"/>
              <a:t>        Larger values of C result in a more complex model, potentially fitting the training data more closely but at the risk of overfitting.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Effect of b:</a:t>
            </a:r>
          </a:p>
          <a:p>
            <a:pPr marL="0" indent="0">
              <a:buNone/>
            </a:pPr>
            <a:r>
              <a:rPr lang="en-US" dirty="0"/>
              <a:t>        Lower values of b tend to compress the influence of individual data points, resulting in a more globally shaped model.</a:t>
            </a:r>
          </a:p>
          <a:p>
            <a:pPr marL="0" indent="0">
              <a:buNone/>
            </a:pPr>
            <a:r>
              <a:rPr lang="en-US" dirty="0"/>
              <a:t>        Higher values of b may amplify the impact of individual data points, leading to a more locally responsive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Effect of d:</a:t>
            </a:r>
          </a:p>
          <a:p>
            <a:pPr marL="0" indent="0">
              <a:buNone/>
            </a:pPr>
            <a:r>
              <a:rPr lang="en-US" dirty="0"/>
              <a:t>        Increasing the polynomial degree (d) allows the model to capture more intricate patterns in the data.</a:t>
            </a:r>
          </a:p>
          <a:p>
            <a:pPr marL="0" indent="0">
              <a:buNone/>
            </a:pPr>
            <a:r>
              <a:rPr lang="en-US" dirty="0"/>
              <a:t>        However, excessively high values of d might cause the model to fit the noise in the data, leading to overfitting.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Overall:</a:t>
            </a:r>
          </a:p>
          <a:p>
            <a:pPr marL="0" indent="0">
              <a:buNone/>
            </a:pPr>
            <a:r>
              <a:rPr lang="en-US" dirty="0"/>
              <a:t>        The choice of parameters influences the trade-off between model simplicity and data fitting.</a:t>
            </a:r>
          </a:p>
          <a:p>
            <a:pPr marL="0" indent="0">
              <a:buNone/>
            </a:pPr>
            <a:r>
              <a:rPr lang="en-US" dirty="0"/>
              <a:t>        Experimenting with different parameter sets helps to understand the flexibility and sensitivity of the model to changes in C, b, and d.</a:t>
            </a:r>
          </a:p>
          <a:p>
            <a:pPr marL="0" indent="0">
              <a:buNone/>
            </a:pPr>
            <a:r>
              <a:rPr lang="en-US" dirty="0"/>
              <a:t>        It's essential to strike a balance between fitting the training data well and generalizing to unseen data, avoiding both underfitting and overfitting.</a:t>
            </a:r>
          </a:p>
        </p:txBody>
      </p:sp>
    </p:spTree>
    <p:extLst>
      <p:ext uri="{BB962C8B-B14F-4D97-AF65-F5344CB8AC3E}">
        <p14:creationId xmlns:p14="http://schemas.microsoft.com/office/powerpoint/2010/main" val="245534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250FAF5-F9DE-EE7C-B9D1-850BF457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27" y="365126"/>
            <a:ext cx="10852573" cy="2173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5.4: kernel SVMs for binary classification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6BF348-FD14-722D-A785-340E4EB7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could not achieve the solution, but our progress in a file attached.</a:t>
            </a:r>
          </a:p>
        </p:txBody>
      </p:sp>
    </p:spTree>
    <p:extLst>
      <p:ext uri="{BB962C8B-B14F-4D97-AF65-F5344CB8AC3E}">
        <p14:creationId xmlns:p14="http://schemas.microsoft.com/office/powerpoint/2010/main" val="168152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676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Times Roman</vt:lpstr>
      <vt:lpstr>Office Theme</vt:lpstr>
      <vt:lpstr>PRINCIPLES OF MACHINE LEARNING</vt:lpstr>
      <vt:lpstr>PowerPoint Presentation</vt:lpstr>
      <vt:lpstr>5.1.1: regularized least squares</vt:lpstr>
      <vt:lpstr>5.1.2: Phi vectorized</vt:lpstr>
      <vt:lpstr>5.1.3: result</vt:lpstr>
      <vt:lpstr>5.2: kernel least squares</vt:lpstr>
      <vt:lpstr>5.3: least squares SVMs for regression</vt:lpstr>
      <vt:lpstr>5.3: least squares SVMs for regression</vt:lpstr>
      <vt:lpstr>5.4: kernel SVMs for binary classification</vt:lpstr>
      <vt:lpstr>5.5: kernel minimum enclosing balls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2023-12-14T18:19:06Z</dcterms:created>
  <dcterms:modified xsi:type="dcterms:W3CDTF">2024-01-11T22:56:46Z</dcterms:modified>
</cp:coreProperties>
</file>