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8"/>
  </p:notesMasterIdLst>
  <p:sldIdLst>
    <p:sldId id="530" r:id="rId5"/>
    <p:sldId id="558" r:id="rId6"/>
    <p:sldId id="533" r:id="rId7"/>
    <p:sldId id="534" r:id="rId8"/>
    <p:sldId id="537" r:id="rId9"/>
    <p:sldId id="545" r:id="rId10"/>
    <p:sldId id="538" r:id="rId11"/>
    <p:sldId id="559" r:id="rId12"/>
    <p:sldId id="539" r:id="rId13"/>
    <p:sldId id="560" r:id="rId14"/>
    <p:sldId id="561" r:id="rId15"/>
    <p:sldId id="550" r:id="rId16"/>
    <p:sldId id="562" r:id="rId17"/>
    <p:sldId id="549" r:id="rId18"/>
    <p:sldId id="563" r:id="rId19"/>
    <p:sldId id="564" r:id="rId20"/>
    <p:sldId id="565" r:id="rId21"/>
    <p:sldId id="551" r:id="rId22"/>
    <p:sldId id="566" r:id="rId23"/>
    <p:sldId id="552" r:id="rId24"/>
    <p:sldId id="568" r:id="rId25"/>
    <p:sldId id="567" r:id="rId26"/>
    <p:sldId id="553" r:id="rId27"/>
    <p:sldId id="556" r:id="rId28"/>
    <p:sldId id="569" r:id="rId29"/>
    <p:sldId id="571" r:id="rId30"/>
    <p:sldId id="570" r:id="rId31"/>
    <p:sldId id="572" r:id="rId32"/>
    <p:sldId id="555" r:id="rId33"/>
    <p:sldId id="573" r:id="rId34"/>
    <p:sldId id="574" r:id="rId35"/>
    <p:sldId id="575" r:id="rId36"/>
    <p:sldId id="54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689"/>
    <a:srgbClr val="FEB52B"/>
    <a:srgbClr val="FFFF99"/>
    <a:srgbClr val="8822EE"/>
    <a:srgbClr val="F01688"/>
    <a:srgbClr val="2F21F3"/>
    <a:srgbClr val="6F22E3"/>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08E94-70C2-4571-808D-4E310D4C57C7}" v="4623" dt="2023-06-15T07:19:15.815"/>
    <p1510:client id="{860A4ADF-CB54-4F72-A125-57B2F7C66876}" v="29" dt="2023-05-27T09:13:01.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422"/>
  </p:normalViewPr>
  <p:slideViewPr>
    <p:cSldViewPr snapToGrid="0">
      <p:cViewPr varScale="1">
        <p:scale>
          <a:sx n="62" d="100"/>
          <a:sy n="62" d="100"/>
        </p:scale>
        <p:origin x="7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vert="horz" lIns="91440" tIns="45720" rIns="91440" bIns="45720" rtlCol="0" anchor="t">
            <a:noAutofit/>
          </a:bodyPr>
          <a:lstStyle/>
          <a:p>
            <a:r>
              <a:rPr lang="en-US" sz="2800" dirty="0">
                <a:solidFill>
                  <a:schemeClr val="tx2"/>
                </a:solidFill>
                <a:latin typeface="Tw Cen MT"/>
                <a:cs typeface="Segoe UI"/>
              </a:rPr>
              <a:t>Final Presentation</a:t>
            </a:r>
          </a:p>
          <a:p>
            <a:endParaRPr lang="en-US" dirty="0"/>
          </a:p>
        </p:txBody>
      </p:sp>
      <p:sp>
        <p:nvSpPr>
          <p:cNvPr id="4" name="Rectangle 3">
            <a:extLst>
              <a:ext uri="{FF2B5EF4-FFF2-40B4-BE49-F238E27FC236}">
                <a16:creationId xmlns:a16="http://schemas.microsoft.com/office/drawing/2014/main" id="{5002B417-5A14-4602-8832-BC4445B07D30}"/>
              </a:ext>
            </a:extLst>
          </p:cNvPr>
          <p:cNvSpPr/>
          <p:nvPr/>
        </p:nvSpPr>
        <p:spPr>
          <a:xfrm>
            <a:off x="464604" y="2823497"/>
            <a:ext cx="11526874" cy="923330"/>
          </a:xfrm>
          <a:prstGeom prst="rect">
            <a:avLst/>
          </a:prstGeom>
          <a:noFill/>
          <a:ln>
            <a:noFill/>
          </a:ln>
        </p:spPr>
        <p:txBody>
          <a:bodyPr wrap="none" lIns="91440" tIns="45720" rIns="91440" bIns="45720">
            <a:prstTxWarp prst="textPlain">
              <a:avLst/>
            </a:prstTxWarp>
            <a:spAutoFit/>
            <a:scene3d>
              <a:camera prst="orthographicFront"/>
              <a:lightRig rig="threePt" dir="t"/>
            </a:scene3d>
            <a:sp3d extrusionH="57150">
              <a:bevelT w="38100" h="38100"/>
            </a:sp3d>
          </a:bodyPr>
          <a:lstStyle/>
          <a:p>
            <a:pPr algn="ctr"/>
            <a:r>
              <a:rPr lang="en-US" sz="5400" dirty="0">
                <a:ln w="0">
                  <a:solidFill>
                    <a:schemeClr val="tx1"/>
                  </a:solidFill>
                </a:ln>
                <a:solidFill>
                  <a:schemeClr val="bg2"/>
                </a:solidFill>
                <a:latin typeface="Cooper Black" panose="0208090404030B020404" pitchFamily="18" charset="0"/>
              </a:rPr>
              <a:t>Quora : Question Pair Similarity</a:t>
            </a:r>
            <a:endParaRPr lang="en-US" sz="5400" dirty="0">
              <a:ln w="0">
                <a:solidFill>
                  <a:schemeClr val="tx1"/>
                </a:solidFill>
              </a:ln>
              <a:solidFill>
                <a:schemeClr val="bg2"/>
              </a:solidFill>
            </a:endParaRP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1492887" y="267129"/>
            <a:ext cx="9393130" cy="769441"/>
          </a:xfrm>
          <a:prstGeom prst="rect">
            <a:avLst/>
          </a:prstGeom>
          <a:noFill/>
        </p:spPr>
        <p:txBody>
          <a:bodyPr wrap="square" lIns="91440" tIns="45720" rIns="91440" bIns="45720" rtlCol="0" anchor="t">
            <a:spAutoFit/>
          </a:bodyPr>
          <a:lstStyle/>
          <a:p>
            <a:r>
              <a:rPr lang="en-US" sz="4400" spc="600" dirty="0">
                <a:solidFill>
                  <a:srgbClr val="FFC000"/>
                </a:solidFill>
                <a:latin typeface="Arial Rounded MT Bold"/>
              </a:rPr>
              <a:t>DATA IMBALANCE CHECK</a:t>
            </a:r>
            <a:endParaRPr lang="en-US" sz="4400" spc="600" dirty="0">
              <a:solidFill>
                <a:srgbClr val="FFC000"/>
              </a:solidFill>
              <a:latin typeface="Arial Rounded MT Bold" panose="020F0704030504030204" pitchFamily="34" charset="0"/>
            </a:endParaRPr>
          </a:p>
        </p:txBody>
      </p:sp>
      <p:sp>
        <p:nvSpPr>
          <p:cNvPr id="37" name="Rectangle: Diagonal Corners Rounded 36">
            <a:extLst>
              <a:ext uri="{FF2B5EF4-FFF2-40B4-BE49-F238E27FC236}">
                <a16:creationId xmlns:a16="http://schemas.microsoft.com/office/drawing/2014/main" id="{B81BB00F-270D-5BAE-8030-1EAB2C1FC26B}"/>
              </a:ext>
            </a:extLst>
          </p:cNvPr>
          <p:cNvSpPr/>
          <p:nvPr/>
        </p:nvSpPr>
        <p:spPr>
          <a:xfrm>
            <a:off x="1068513" y="1027741"/>
            <a:ext cx="10465942" cy="979695"/>
          </a:xfrm>
          <a:prstGeom prst="round2Diag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AutoNum type="arabicPeriod"/>
            </a:pPr>
            <a:r>
              <a:rPr lang="en-US" sz="2000" b="1" dirty="0">
                <a:cs typeface="Segoe UI Light"/>
              </a:rPr>
              <a:t>63% Rows belongs to class-0 which is Non-duplicate, and 37% Rows belongs to class-1, which is duplicate.</a:t>
            </a:r>
          </a:p>
          <a:p>
            <a:pPr marL="342900" indent="-342900">
              <a:buAutoNum type="arabicPeriod"/>
            </a:pPr>
            <a:r>
              <a:rPr lang="en-US" sz="2000" b="1" dirty="0">
                <a:cs typeface="Segoe UI Light"/>
              </a:rPr>
              <a:t>No strict Data imbalance in this dataset.</a:t>
            </a:r>
          </a:p>
        </p:txBody>
      </p:sp>
      <p:sp>
        <p:nvSpPr>
          <p:cNvPr id="38" name="TextBox 37">
            <a:extLst>
              <a:ext uri="{FF2B5EF4-FFF2-40B4-BE49-F238E27FC236}">
                <a16:creationId xmlns:a16="http://schemas.microsoft.com/office/drawing/2014/main" id="{6D9AD3C7-1B3C-5B6D-0019-ED8507BE45D5}"/>
              </a:ext>
            </a:extLst>
          </p:cNvPr>
          <p:cNvSpPr txBox="1"/>
          <p:nvPr/>
        </p:nvSpPr>
        <p:spPr>
          <a:xfrm>
            <a:off x="1426396" y="2350065"/>
            <a:ext cx="9750176" cy="579967"/>
          </a:xfrm>
          <a:prstGeom prst="rect">
            <a:avLst/>
          </a:prstGeom>
          <a:noFill/>
        </p:spPr>
        <p:txBody>
          <a:bodyPr wrap="square" lIns="91440" tIns="45720" rIns="91440" bIns="45720" rtlCol="0" anchor="t">
            <a:spAutoFit/>
          </a:bodyPr>
          <a:lstStyle/>
          <a:p>
            <a:pPr algn="just">
              <a:lnSpc>
                <a:spcPct val="150000"/>
              </a:lnSpc>
            </a:pPr>
            <a:endParaRPr lang="en-US" sz="2400" b="1" dirty="0">
              <a:solidFill>
                <a:schemeClr val="bg1"/>
              </a:solidFill>
              <a:latin typeface="Times New Roman"/>
              <a:cs typeface="Times New Roman"/>
            </a:endParaRPr>
          </a:p>
        </p:txBody>
      </p:sp>
      <p:pic>
        <p:nvPicPr>
          <p:cNvPr id="2" name="Picture 2" descr="Chart, pie chart&#10;&#10;Description automatically generated">
            <a:extLst>
              <a:ext uri="{FF2B5EF4-FFF2-40B4-BE49-F238E27FC236}">
                <a16:creationId xmlns:a16="http://schemas.microsoft.com/office/drawing/2014/main" id="{60EC6831-C918-0642-6F34-EB8540440F3D}"/>
              </a:ext>
            </a:extLst>
          </p:cNvPr>
          <p:cNvPicPr>
            <a:picLocks noChangeAspect="1"/>
          </p:cNvPicPr>
          <p:nvPr/>
        </p:nvPicPr>
        <p:blipFill>
          <a:blip r:embed="rId2"/>
          <a:stretch>
            <a:fillRect/>
          </a:stretch>
        </p:blipFill>
        <p:spPr>
          <a:xfrm>
            <a:off x="1848929" y="2156000"/>
            <a:ext cx="8594784" cy="4616338"/>
          </a:xfrm>
          <a:prstGeom prst="rect">
            <a:avLst/>
          </a:prstGeom>
        </p:spPr>
      </p:pic>
    </p:spTree>
    <p:extLst>
      <p:ext uri="{BB962C8B-B14F-4D97-AF65-F5344CB8AC3E}">
        <p14:creationId xmlns:p14="http://schemas.microsoft.com/office/powerpoint/2010/main" val="134800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1067578" y="267129"/>
            <a:ext cx="10195388" cy="769441"/>
          </a:xfrm>
          <a:prstGeom prst="rect">
            <a:avLst/>
          </a:prstGeom>
          <a:noFill/>
        </p:spPr>
        <p:txBody>
          <a:bodyPr wrap="square" lIns="91440" tIns="45720" rIns="91440" bIns="45720" rtlCol="0" anchor="t">
            <a:spAutoFit/>
          </a:bodyPr>
          <a:lstStyle/>
          <a:p>
            <a:r>
              <a:rPr lang="en-US" sz="4400" spc="600" dirty="0">
                <a:solidFill>
                  <a:srgbClr val="FFC000"/>
                </a:solidFill>
                <a:latin typeface="Arial Rounded MT Bold"/>
              </a:rPr>
              <a:t>TEXT PREPROCESSING</a:t>
            </a:r>
            <a:endParaRPr lang="en-US" sz="4400" spc="600" dirty="0">
              <a:solidFill>
                <a:srgbClr val="FFC000"/>
              </a:solidFill>
              <a:latin typeface="Arial Rounded MT Bold" panose="020F0704030504030204" pitchFamily="34" charset="0"/>
            </a:endParaRPr>
          </a:p>
        </p:txBody>
      </p:sp>
      <p:sp>
        <p:nvSpPr>
          <p:cNvPr id="37" name="Rectangle: Diagonal Corners Rounded 36">
            <a:extLst>
              <a:ext uri="{FF2B5EF4-FFF2-40B4-BE49-F238E27FC236}">
                <a16:creationId xmlns:a16="http://schemas.microsoft.com/office/drawing/2014/main" id="{B81BB00F-270D-5BAE-8030-1EAB2C1FC26B}"/>
              </a:ext>
            </a:extLst>
          </p:cNvPr>
          <p:cNvSpPr/>
          <p:nvPr/>
        </p:nvSpPr>
        <p:spPr>
          <a:xfrm>
            <a:off x="1068513" y="929189"/>
            <a:ext cx="10465942" cy="1288940"/>
          </a:xfrm>
          <a:prstGeom prst="round2Diag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AutoNum type="arabicPeriod"/>
            </a:pPr>
            <a:r>
              <a:rPr lang="en-US" sz="2000" b="1" dirty="0">
                <a:cs typeface="Segoe UI Light"/>
              </a:rPr>
              <a:t>Lowering text, Removing punctuations, Spelling corrections, Contractions, Removing extra spaces.</a:t>
            </a:r>
          </a:p>
          <a:p>
            <a:pPr marL="342900" indent="-342900">
              <a:buAutoNum type="arabicPeriod"/>
            </a:pPr>
            <a:r>
              <a:rPr lang="en-US" sz="2000" b="1" dirty="0">
                <a:cs typeface="Segoe UI Light"/>
              </a:rPr>
              <a:t>We did not removed </a:t>
            </a:r>
            <a:r>
              <a:rPr lang="en-US" sz="2000" b="1" err="1">
                <a:cs typeface="Segoe UI Light"/>
              </a:rPr>
              <a:t>stopwords</a:t>
            </a:r>
            <a:r>
              <a:rPr lang="en-US" sz="2000" b="1" dirty="0">
                <a:cs typeface="Segoe UI Light"/>
              </a:rPr>
              <a:t> and apply stemming or Lemmatization because we needed all content to create sentence vector using BERT.</a:t>
            </a:r>
          </a:p>
        </p:txBody>
      </p:sp>
      <p:sp>
        <p:nvSpPr>
          <p:cNvPr id="38" name="TextBox 37">
            <a:extLst>
              <a:ext uri="{FF2B5EF4-FFF2-40B4-BE49-F238E27FC236}">
                <a16:creationId xmlns:a16="http://schemas.microsoft.com/office/drawing/2014/main" id="{6D9AD3C7-1B3C-5B6D-0019-ED8507BE45D5}"/>
              </a:ext>
            </a:extLst>
          </p:cNvPr>
          <p:cNvSpPr txBox="1"/>
          <p:nvPr/>
        </p:nvSpPr>
        <p:spPr>
          <a:xfrm>
            <a:off x="1426396" y="2350065"/>
            <a:ext cx="9750176" cy="1754326"/>
          </a:xfrm>
          <a:prstGeom prst="rect">
            <a:avLst/>
          </a:prstGeom>
          <a:noFill/>
        </p:spPr>
        <p:txBody>
          <a:bodyPr wrap="square" lIns="91440" tIns="45720" rIns="91440" bIns="45720" rtlCol="0" anchor="t">
            <a:spAutoFit/>
          </a:bodyPr>
          <a:lstStyle/>
          <a:p>
            <a:pPr algn="just">
              <a:lnSpc>
                <a:spcPct val="150000"/>
              </a:lnSpc>
            </a:pPr>
            <a:r>
              <a:rPr lang="en-US" sz="2000" b="1" dirty="0">
                <a:solidFill>
                  <a:schemeClr val="bg1"/>
                </a:solidFill>
                <a:latin typeface="Times New Roman"/>
                <a:cs typeface="Times New Roman"/>
              </a:rPr>
              <a:t>Dataset having Clean questions :</a:t>
            </a:r>
            <a:endParaRPr lang="en-US" sz="2000" b="0" i="0" dirty="0">
              <a:solidFill>
                <a:schemeClr val="bg1"/>
              </a:solidFill>
              <a:effectLst/>
              <a:latin typeface="Times New Roman"/>
              <a:cs typeface="Times New Roman"/>
            </a:endParaRPr>
          </a:p>
          <a:p>
            <a:pPr algn="just">
              <a:lnSpc>
                <a:spcPct val="150000"/>
              </a:lnSpc>
            </a:pPr>
            <a:endParaRPr lang="en-US" sz="2000" b="1" i="0" dirty="0">
              <a:solidFill>
                <a:schemeClr val="bg1"/>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D1D5DB"/>
              </a:solidFill>
              <a:latin typeface="Times New Roman" panose="02020603050405020304" pitchFamily="18" charset="0"/>
              <a:cs typeface="Times New Roman" panose="02020603050405020304" pitchFamily="18" charset="0"/>
            </a:endParaRPr>
          </a:p>
          <a:p>
            <a:endParaRPr lang="en-US" dirty="0">
              <a:cs typeface="Segoe UI Light"/>
            </a:endParaRPr>
          </a:p>
        </p:txBody>
      </p:sp>
      <p:pic>
        <p:nvPicPr>
          <p:cNvPr id="2" name="Picture 2" descr="Graphical user interface, text, application&#10;&#10;Description automatically generated">
            <a:extLst>
              <a:ext uri="{FF2B5EF4-FFF2-40B4-BE49-F238E27FC236}">
                <a16:creationId xmlns:a16="http://schemas.microsoft.com/office/drawing/2014/main" id="{71F9503F-F8B3-567C-6F23-E23BA0B2ED34}"/>
              </a:ext>
            </a:extLst>
          </p:cNvPr>
          <p:cNvPicPr>
            <a:picLocks noChangeAspect="1"/>
          </p:cNvPicPr>
          <p:nvPr/>
        </p:nvPicPr>
        <p:blipFill>
          <a:blip r:embed="rId2"/>
          <a:stretch>
            <a:fillRect/>
          </a:stretch>
        </p:blipFill>
        <p:spPr>
          <a:xfrm>
            <a:off x="1551710" y="2927009"/>
            <a:ext cx="8797635" cy="2708092"/>
          </a:xfrm>
          <a:prstGeom prst="rect">
            <a:avLst/>
          </a:prstGeom>
        </p:spPr>
      </p:pic>
    </p:spTree>
    <p:extLst>
      <p:ext uri="{BB962C8B-B14F-4D97-AF65-F5344CB8AC3E}">
        <p14:creationId xmlns:p14="http://schemas.microsoft.com/office/powerpoint/2010/main" val="321712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2907586" y="734603"/>
            <a:ext cx="7570341" cy="707886"/>
          </a:xfrm>
          <a:prstGeom prst="rect">
            <a:avLst/>
          </a:prstGeom>
          <a:noFill/>
        </p:spPr>
        <p:txBody>
          <a:bodyPr wrap="square" rtlCol="0">
            <a:spAutoFit/>
          </a:bodyPr>
          <a:lstStyle/>
          <a:p>
            <a:r>
              <a:rPr lang="en-US" sz="4000" spc="300" dirty="0">
                <a:solidFill>
                  <a:srgbClr val="FFC000"/>
                </a:solidFill>
                <a:latin typeface="Arial Rounded MT Bold" panose="020F0704030504030204" pitchFamily="34" charset="0"/>
              </a:rPr>
              <a:t>FEATURE EXTRACTION</a:t>
            </a:r>
          </a:p>
        </p:txBody>
      </p:sp>
      <p:sp>
        <p:nvSpPr>
          <p:cNvPr id="3" name="Scroll: Horizontal 2">
            <a:extLst>
              <a:ext uri="{FF2B5EF4-FFF2-40B4-BE49-F238E27FC236}">
                <a16:creationId xmlns:a16="http://schemas.microsoft.com/office/drawing/2014/main" id="{6880D738-2121-A00A-0602-ACE56E915E43}"/>
              </a:ext>
            </a:extLst>
          </p:cNvPr>
          <p:cNvSpPr/>
          <p:nvPr/>
        </p:nvSpPr>
        <p:spPr>
          <a:xfrm>
            <a:off x="494715" y="1176234"/>
            <a:ext cx="5549604" cy="3527151"/>
          </a:xfrm>
          <a:prstGeom prst="horizontalScroll">
            <a:avLst/>
          </a:prstGeom>
          <a:solidFill>
            <a:schemeClr val="accent1">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DF5427-FAD7-6628-5626-9AE8930B146C}"/>
              </a:ext>
            </a:extLst>
          </p:cNvPr>
          <p:cNvSpPr txBox="1"/>
          <p:nvPr/>
        </p:nvSpPr>
        <p:spPr>
          <a:xfrm>
            <a:off x="981961" y="1552020"/>
            <a:ext cx="4937979" cy="2345322"/>
          </a:xfrm>
          <a:prstGeom prst="rect">
            <a:avLst/>
          </a:prstGeom>
          <a:noFill/>
        </p:spPr>
        <p:txBody>
          <a:bodyPr wrap="square" rtlCol="0">
            <a:spAutoFit/>
          </a:bodyPr>
          <a:lstStyle/>
          <a:p>
            <a:pPr algn="just">
              <a:lnSpc>
                <a:spcPct val="150000"/>
              </a:lnSpc>
            </a:pPr>
            <a:r>
              <a:rPr lang="en-US" sz="2000" b="0" i="0" dirty="0">
                <a:solidFill>
                  <a:schemeClr val="bg1"/>
                </a:solidFill>
                <a:effectLst/>
                <a:latin typeface="Times New Roman" panose="02020603050405020304" pitchFamily="18" charset="0"/>
                <a:cs typeface="Times New Roman" panose="02020603050405020304" pitchFamily="18" charset="0"/>
              </a:rPr>
              <a:t>In the context of feature extraction from the dataset, it typically refers to extracting additional features or information from the existing data that can be relevant or informative for the machine learning model.</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5D8F12A-1D6E-48E6-3759-6B56FE0F87CE}"/>
              </a:ext>
            </a:extLst>
          </p:cNvPr>
          <p:cNvSpPr txBox="1"/>
          <p:nvPr/>
        </p:nvSpPr>
        <p:spPr>
          <a:xfrm>
            <a:off x="6842432" y="3366965"/>
            <a:ext cx="4439216" cy="1883657"/>
          </a:xfrm>
          <a:prstGeom prst="rect">
            <a:avLst/>
          </a:prstGeom>
          <a:noFill/>
        </p:spPr>
        <p:txBody>
          <a:bodyPr wrap="square" lIns="91440" tIns="45720" rIns="91440" bIns="45720" rtlCol="0" anchor="t">
            <a:spAutoFit/>
          </a:bodyPr>
          <a:lstStyle/>
          <a:p>
            <a:pPr marL="457200" indent="-457200" algn="just">
              <a:lnSpc>
                <a:spcPct val="150000"/>
              </a:lnSpc>
              <a:buAutoNum type="arabicPeriod"/>
            </a:pPr>
            <a:r>
              <a:rPr lang="en-US" sz="2000">
                <a:solidFill>
                  <a:schemeClr val="bg1"/>
                </a:solidFill>
                <a:latin typeface="Times New Roman"/>
                <a:cs typeface="Times New Roman"/>
              </a:rPr>
              <a:t>Basic Features</a:t>
            </a:r>
            <a:endParaRPr lang="en-US" sz="2000" dirty="0">
              <a:solidFill>
                <a:schemeClr val="bg1"/>
              </a:solidFill>
              <a:latin typeface="Times New Roman"/>
              <a:cs typeface="Times New Roman"/>
            </a:endParaRPr>
          </a:p>
          <a:p>
            <a:pPr marL="457200" indent="-457200" algn="just">
              <a:lnSpc>
                <a:spcPct val="150000"/>
              </a:lnSpc>
              <a:buAutoNum type="arabicPeriod"/>
            </a:pPr>
            <a:r>
              <a:rPr lang="en-US" sz="2000">
                <a:solidFill>
                  <a:schemeClr val="bg1"/>
                </a:solidFill>
                <a:latin typeface="Times New Roman"/>
                <a:cs typeface="Times New Roman"/>
              </a:rPr>
              <a:t>Length Based Features</a:t>
            </a:r>
          </a:p>
          <a:p>
            <a:pPr marL="457200" indent="-457200" algn="just">
              <a:lnSpc>
                <a:spcPct val="150000"/>
              </a:lnSpc>
              <a:buAutoNum type="arabicPeriod"/>
            </a:pPr>
            <a:r>
              <a:rPr lang="en-US" sz="2000">
                <a:solidFill>
                  <a:schemeClr val="bg1"/>
                </a:solidFill>
                <a:latin typeface="Times New Roman"/>
                <a:cs typeface="Times New Roman"/>
              </a:rPr>
              <a:t>Token Based Features</a:t>
            </a:r>
          </a:p>
          <a:p>
            <a:pPr marL="457200" indent="-457200" algn="just">
              <a:lnSpc>
                <a:spcPct val="150000"/>
              </a:lnSpc>
              <a:buAutoNum type="arabicPeriod"/>
            </a:pPr>
            <a:r>
              <a:rPr lang="en-US" sz="2000">
                <a:solidFill>
                  <a:schemeClr val="bg1"/>
                </a:solidFill>
                <a:latin typeface="Times New Roman"/>
                <a:cs typeface="Times New Roman"/>
              </a:rPr>
              <a:t>Fuzzy Features</a:t>
            </a:r>
            <a:endParaRPr lang="en-US" sz="2000" dirty="0">
              <a:solidFill>
                <a:schemeClr val="bg1"/>
              </a:solidFill>
              <a:latin typeface="Times New Roman"/>
              <a:cs typeface="Times New Roman"/>
            </a:endParaRPr>
          </a:p>
        </p:txBody>
      </p:sp>
      <p:sp>
        <p:nvSpPr>
          <p:cNvPr id="5" name="Scroll: Horizontal 4">
            <a:extLst>
              <a:ext uri="{FF2B5EF4-FFF2-40B4-BE49-F238E27FC236}">
                <a16:creationId xmlns:a16="http://schemas.microsoft.com/office/drawing/2014/main" id="{7B829158-F489-FFC6-6C08-6B0EBD2C132E}"/>
              </a:ext>
            </a:extLst>
          </p:cNvPr>
          <p:cNvSpPr/>
          <p:nvPr/>
        </p:nvSpPr>
        <p:spPr>
          <a:xfrm>
            <a:off x="6133514" y="2838780"/>
            <a:ext cx="5785131" cy="3527151"/>
          </a:xfrm>
          <a:prstGeom prst="horizontalScroll">
            <a:avLst/>
          </a:prstGeom>
          <a:solidFill>
            <a:schemeClr val="accent1">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05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2907586" y="734603"/>
            <a:ext cx="7570341" cy="707886"/>
          </a:xfrm>
          <a:prstGeom prst="rect">
            <a:avLst/>
          </a:prstGeom>
          <a:noFill/>
        </p:spPr>
        <p:txBody>
          <a:bodyPr wrap="square" rtlCol="0">
            <a:spAutoFit/>
          </a:bodyPr>
          <a:lstStyle/>
          <a:p>
            <a:r>
              <a:rPr lang="en-US" sz="4000" spc="300" dirty="0">
                <a:solidFill>
                  <a:srgbClr val="FFC000"/>
                </a:solidFill>
                <a:latin typeface="Arial Rounded MT Bold" panose="020F0704030504030204" pitchFamily="34" charset="0"/>
              </a:rPr>
              <a:t>FEATURE EXTRACTION</a:t>
            </a:r>
          </a:p>
        </p:txBody>
      </p:sp>
      <p:sp>
        <p:nvSpPr>
          <p:cNvPr id="7" name="Text Placeholder 6">
            <a:extLst>
              <a:ext uri="{FF2B5EF4-FFF2-40B4-BE49-F238E27FC236}">
                <a16:creationId xmlns:a16="http://schemas.microsoft.com/office/drawing/2014/main" id="{1251DD52-E070-9AAC-A64A-AB5AF6D9C0B6}"/>
              </a:ext>
            </a:extLst>
          </p:cNvPr>
          <p:cNvSpPr>
            <a:spLocks noGrp="1"/>
          </p:cNvSpPr>
          <p:nvPr>
            <p:ph type="body" sz="quarter" idx="12"/>
          </p:nvPr>
        </p:nvSpPr>
        <p:spPr>
          <a:xfrm>
            <a:off x="283994" y="1563624"/>
            <a:ext cx="2707756" cy="702770"/>
          </a:xfrm>
        </p:spPr>
        <p:txBody>
          <a:bodyPr/>
          <a:lstStyle/>
          <a:p>
            <a:r>
              <a:rPr lang="en-US" dirty="0">
                <a:cs typeface="Segoe UI"/>
              </a:rPr>
              <a:t>Basic Features</a:t>
            </a:r>
            <a:endParaRPr lang="en-US" dirty="0"/>
          </a:p>
        </p:txBody>
      </p:sp>
      <p:sp>
        <p:nvSpPr>
          <p:cNvPr id="8" name="Text Placeholder 7">
            <a:extLst>
              <a:ext uri="{FF2B5EF4-FFF2-40B4-BE49-F238E27FC236}">
                <a16:creationId xmlns:a16="http://schemas.microsoft.com/office/drawing/2014/main" id="{50F733AA-C27C-B7AA-FAEF-CD201D30A755}"/>
              </a:ext>
            </a:extLst>
          </p:cNvPr>
          <p:cNvSpPr>
            <a:spLocks noGrp="1"/>
          </p:cNvSpPr>
          <p:nvPr>
            <p:ph type="body" sz="quarter" idx="13"/>
          </p:nvPr>
        </p:nvSpPr>
        <p:spPr>
          <a:xfrm>
            <a:off x="246611" y="2322576"/>
            <a:ext cx="2758993" cy="3643467"/>
          </a:xfrm>
        </p:spPr>
        <p:txBody>
          <a:bodyPr/>
          <a:lstStyle/>
          <a:p>
            <a:pPr marL="342900" indent="-342900">
              <a:buAutoNum type="arabicPeriod"/>
            </a:pPr>
            <a:r>
              <a:rPr lang="en-US" b="1" dirty="0">
                <a:cs typeface="Segoe UI"/>
              </a:rPr>
              <a:t>Each question length</a:t>
            </a:r>
            <a:endParaRPr lang="en-US" b="1" dirty="0"/>
          </a:p>
          <a:p>
            <a:pPr marL="342900" indent="-342900">
              <a:buAutoNum type="arabicPeriod"/>
            </a:pPr>
            <a:endParaRPr lang="en-US" b="1" dirty="0">
              <a:cs typeface="Segoe UI"/>
            </a:endParaRPr>
          </a:p>
          <a:p>
            <a:pPr marL="342900" indent="-342900">
              <a:buAutoNum type="arabicPeriod"/>
            </a:pPr>
            <a:r>
              <a:rPr lang="en-US" b="1" dirty="0">
                <a:cs typeface="Segoe UI"/>
              </a:rPr>
              <a:t>Number of words in each questions</a:t>
            </a:r>
          </a:p>
          <a:p>
            <a:pPr marL="342900" indent="-342900">
              <a:buAutoNum type="arabicPeriod"/>
            </a:pPr>
            <a:endParaRPr lang="en-US" b="1" dirty="0">
              <a:cs typeface="Segoe UI"/>
            </a:endParaRPr>
          </a:p>
          <a:p>
            <a:pPr marL="342900" indent="-342900">
              <a:buAutoNum type="arabicPeriod"/>
            </a:pPr>
            <a:r>
              <a:rPr lang="en-US" b="1" dirty="0">
                <a:cs typeface="Segoe UI"/>
              </a:rPr>
              <a:t>Total Words in both questions</a:t>
            </a:r>
          </a:p>
          <a:p>
            <a:pPr marL="342900" indent="-342900">
              <a:buAutoNum type="arabicPeriod"/>
            </a:pPr>
            <a:endParaRPr lang="en-US" b="1" dirty="0">
              <a:cs typeface="Segoe UI"/>
            </a:endParaRPr>
          </a:p>
          <a:p>
            <a:pPr marL="342900" indent="-342900">
              <a:buAutoNum type="arabicPeriod"/>
            </a:pPr>
            <a:r>
              <a:rPr lang="en-US" b="1" dirty="0">
                <a:cs typeface="Segoe UI"/>
              </a:rPr>
              <a:t>Common words in both question</a:t>
            </a:r>
          </a:p>
          <a:p>
            <a:pPr marL="342900" indent="-342900">
              <a:buAutoNum type="arabicPeriod"/>
            </a:pPr>
            <a:endParaRPr lang="en-US" b="1" dirty="0">
              <a:cs typeface="Segoe UI"/>
            </a:endParaRPr>
          </a:p>
          <a:p>
            <a:pPr marL="342900" indent="-342900">
              <a:buAutoNum type="arabicPeriod"/>
            </a:pPr>
            <a:r>
              <a:rPr lang="en-US" b="1" dirty="0">
                <a:cs typeface="Segoe UI"/>
              </a:rPr>
              <a:t>Word sharing</a:t>
            </a:r>
            <a:endParaRPr lang="en-US" b="1" dirty="0"/>
          </a:p>
        </p:txBody>
      </p:sp>
      <p:sp>
        <p:nvSpPr>
          <p:cNvPr id="9" name="Text Placeholder 8">
            <a:extLst>
              <a:ext uri="{FF2B5EF4-FFF2-40B4-BE49-F238E27FC236}">
                <a16:creationId xmlns:a16="http://schemas.microsoft.com/office/drawing/2014/main" id="{E0AC0A02-8288-1673-805D-3CC2AEF54136}"/>
              </a:ext>
            </a:extLst>
          </p:cNvPr>
          <p:cNvSpPr>
            <a:spLocks noGrp="1"/>
          </p:cNvSpPr>
          <p:nvPr>
            <p:ph type="body" sz="quarter" idx="14"/>
          </p:nvPr>
        </p:nvSpPr>
        <p:spPr>
          <a:xfrm>
            <a:off x="3037332" y="1563624"/>
            <a:ext cx="2588029" cy="704088"/>
          </a:xfrm>
        </p:spPr>
        <p:txBody>
          <a:bodyPr/>
          <a:lstStyle/>
          <a:p>
            <a:r>
              <a:rPr lang="en-US" dirty="0">
                <a:cs typeface="Segoe UI"/>
              </a:rPr>
              <a:t>Length Based Features</a:t>
            </a:r>
            <a:endParaRPr lang="en-US" dirty="0"/>
          </a:p>
        </p:txBody>
      </p:sp>
      <p:sp>
        <p:nvSpPr>
          <p:cNvPr id="10" name="Text Placeholder 9">
            <a:extLst>
              <a:ext uri="{FF2B5EF4-FFF2-40B4-BE49-F238E27FC236}">
                <a16:creationId xmlns:a16="http://schemas.microsoft.com/office/drawing/2014/main" id="{1C7363B3-87F7-DABF-2C43-32DCED8F7BEE}"/>
              </a:ext>
            </a:extLst>
          </p:cNvPr>
          <p:cNvSpPr>
            <a:spLocks noGrp="1"/>
          </p:cNvSpPr>
          <p:nvPr>
            <p:ph type="body" sz="quarter" idx="15"/>
          </p:nvPr>
        </p:nvSpPr>
        <p:spPr>
          <a:xfrm>
            <a:off x="3044190" y="2322577"/>
            <a:ext cx="2592739" cy="3643466"/>
          </a:xfrm>
        </p:spPr>
        <p:txBody>
          <a:bodyPr/>
          <a:lstStyle/>
          <a:p>
            <a:pPr marL="342900" indent="-342900">
              <a:buAutoNum type="arabicPeriod"/>
            </a:pPr>
            <a:r>
              <a:rPr lang="en-US" b="1" dirty="0">
                <a:cs typeface="Segoe UI"/>
              </a:rPr>
              <a:t>Mean length of two questions</a:t>
            </a:r>
          </a:p>
          <a:p>
            <a:pPr marL="342900" indent="-342900">
              <a:buAutoNum type="arabicPeriod"/>
            </a:pPr>
            <a:endParaRPr lang="en-US" b="1" dirty="0"/>
          </a:p>
          <a:p>
            <a:pPr marL="342900" indent="-342900">
              <a:buAutoNum type="arabicPeriod"/>
            </a:pPr>
            <a:r>
              <a:rPr lang="en-US" b="1" dirty="0">
                <a:cs typeface="Segoe UI"/>
              </a:rPr>
              <a:t>Absolute length difference of two questions</a:t>
            </a:r>
            <a:endParaRPr lang="en-US" b="1" dirty="0"/>
          </a:p>
          <a:p>
            <a:pPr marL="342900" indent="-342900">
              <a:buAutoNum type="arabicPeriod"/>
            </a:pPr>
            <a:endParaRPr lang="en-US" b="1" dirty="0"/>
          </a:p>
          <a:p>
            <a:pPr marL="342900" indent="-342900">
              <a:buAutoNum type="arabicPeriod"/>
            </a:pPr>
            <a:r>
              <a:rPr lang="en-US" b="1" dirty="0">
                <a:cs typeface="Segoe UI"/>
              </a:rPr>
              <a:t>Longest substring ratio</a:t>
            </a:r>
            <a:endParaRPr lang="en-US" b="1" dirty="0"/>
          </a:p>
        </p:txBody>
      </p:sp>
      <p:sp>
        <p:nvSpPr>
          <p:cNvPr id="11" name="Text Placeholder 10">
            <a:extLst>
              <a:ext uri="{FF2B5EF4-FFF2-40B4-BE49-F238E27FC236}">
                <a16:creationId xmlns:a16="http://schemas.microsoft.com/office/drawing/2014/main" id="{0F3501B4-8B86-AA59-7E5C-D5DE364DFA66}"/>
              </a:ext>
            </a:extLst>
          </p:cNvPr>
          <p:cNvSpPr>
            <a:spLocks noGrp="1"/>
          </p:cNvSpPr>
          <p:nvPr>
            <p:ph type="body" sz="quarter" idx="16"/>
          </p:nvPr>
        </p:nvSpPr>
        <p:spPr>
          <a:xfrm>
            <a:off x="5712506" y="1563624"/>
            <a:ext cx="3433156" cy="704088"/>
          </a:xfrm>
        </p:spPr>
        <p:txBody>
          <a:bodyPr/>
          <a:lstStyle/>
          <a:p>
            <a:r>
              <a:rPr lang="en-US" dirty="0">
                <a:cs typeface="Segoe UI"/>
              </a:rPr>
              <a:t>Token Based Features</a:t>
            </a:r>
            <a:endParaRPr lang="en-US" dirty="0"/>
          </a:p>
        </p:txBody>
      </p:sp>
      <p:sp>
        <p:nvSpPr>
          <p:cNvPr id="12" name="Text Placeholder 11">
            <a:extLst>
              <a:ext uri="{FF2B5EF4-FFF2-40B4-BE49-F238E27FC236}">
                <a16:creationId xmlns:a16="http://schemas.microsoft.com/office/drawing/2014/main" id="{BE048AE9-C475-5E2F-B26E-17F1A95777CD}"/>
              </a:ext>
            </a:extLst>
          </p:cNvPr>
          <p:cNvSpPr>
            <a:spLocks noGrp="1"/>
          </p:cNvSpPr>
          <p:nvPr>
            <p:ph type="body" sz="quarter" idx="17"/>
          </p:nvPr>
        </p:nvSpPr>
        <p:spPr>
          <a:xfrm>
            <a:off x="5717078" y="2322578"/>
            <a:ext cx="3437866" cy="3643465"/>
          </a:xfrm>
        </p:spPr>
        <p:txBody>
          <a:bodyPr/>
          <a:lstStyle/>
          <a:p>
            <a:pPr marL="342900" indent="-342900">
              <a:buAutoNum type="arabicPeriod"/>
            </a:pPr>
            <a:r>
              <a:rPr lang="en-US" b="1" dirty="0">
                <a:cs typeface="Segoe UI"/>
              </a:rPr>
              <a:t>First word equal or not</a:t>
            </a:r>
          </a:p>
          <a:p>
            <a:pPr marL="342900" indent="-342900">
              <a:buAutoNum type="arabicPeriod"/>
            </a:pPr>
            <a:r>
              <a:rPr lang="en-US" b="1" dirty="0">
                <a:cs typeface="Segoe UI"/>
              </a:rPr>
              <a:t>Last word equal or not</a:t>
            </a:r>
          </a:p>
          <a:p>
            <a:pPr marL="342900" indent="-342900">
              <a:buAutoNum type="arabicPeriod"/>
            </a:pPr>
            <a:r>
              <a:rPr lang="en-US" b="1" dirty="0">
                <a:cs typeface="Segoe UI"/>
              </a:rPr>
              <a:t>Ratio of common token count to max token count among question</a:t>
            </a:r>
          </a:p>
          <a:p>
            <a:pPr marL="342900" indent="-342900">
              <a:buAutoNum type="arabicPeriod"/>
            </a:pPr>
            <a:r>
              <a:rPr lang="en-US" b="1" dirty="0">
                <a:cs typeface="Segoe UI Light"/>
              </a:rPr>
              <a:t>Ratio of common token count to min token count among question</a:t>
            </a:r>
          </a:p>
          <a:p>
            <a:pPr marL="342900" indent="-342900">
              <a:buAutoNum type="arabicPeriod"/>
            </a:pPr>
            <a:r>
              <a:rPr lang="en-US" b="1" dirty="0">
                <a:cs typeface="Segoe UI"/>
              </a:rPr>
              <a:t>Ratio of common </a:t>
            </a:r>
            <a:r>
              <a:rPr lang="en-US" b="1" err="1">
                <a:cs typeface="Segoe UI"/>
              </a:rPr>
              <a:t>stopword</a:t>
            </a:r>
            <a:r>
              <a:rPr lang="en-US" b="1" dirty="0">
                <a:cs typeface="Segoe UI"/>
              </a:rPr>
              <a:t> count to max </a:t>
            </a:r>
            <a:r>
              <a:rPr lang="en-US" b="1" err="1">
                <a:cs typeface="Segoe UI"/>
              </a:rPr>
              <a:t>stopword</a:t>
            </a:r>
            <a:r>
              <a:rPr lang="en-US" b="1" dirty="0">
                <a:cs typeface="Segoe UI"/>
              </a:rPr>
              <a:t> count among question</a:t>
            </a:r>
          </a:p>
          <a:p>
            <a:pPr marL="342900" indent="-342900">
              <a:buAutoNum type="arabicPeriod"/>
            </a:pPr>
            <a:r>
              <a:rPr lang="en-US" b="1" dirty="0">
                <a:cs typeface="Segoe UI Light"/>
              </a:rPr>
              <a:t>Ratio of common </a:t>
            </a:r>
            <a:r>
              <a:rPr lang="en-US" b="1" err="1">
                <a:cs typeface="Segoe UI Light"/>
              </a:rPr>
              <a:t>stopword</a:t>
            </a:r>
            <a:r>
              <a:rPr lang="en-US" b="1" dirty="0">
                <a:cs typeface="Segoe UI Light"/>
              </a:rPr>
              <a:t> count to min </a:t>
            </a:r>
            <a:r>
              <a:rPr lang="en-US" b="1" err="1">
                <a:cs typeface="Segoe UI Light"/>
              </a:rPr>
              <a:t>stopword</a:t>
            </a:r>
            <a:r>
              <a:rPr lang="en-US" b="1" dirty="0">
                <a:cs typeface="Segoe UI Light"/>
              </a:rPr>
              <a:t> count among question</a:t>
            </a:r>
          </a:p>
          <a:p>
            <a:pPr marL="342900" indent="-342900">
              <a:buAutoNum type="arabicPeriod"/>
            </a:pPr>
            <a:r>
              <a:rPr lang="en-US" b="1" dirty="0">
                <a:cs typeface="Segoe UI Light"/>
              </a:rPr>
              <a:t>Ratio of common words to length of the smaller question</a:t>
            </a:r>
          </a:p>
          <a:p>
            <a:pPr marL="342900" indent="-342900">
              <a:buAutoNum type="arabicPeriod"/>
            </a:pPr>
            <a:r>
              <a:rPr lang="en-US" b="1" dirty="0">
                <a:cs typeface="Segoe UI Light"/>
              </a:rPr>
              <a:t>Ratio of common words to length of the smaller question</a:t>
            </a:r>
          </a:p>
          <a:p>
            <a:pPr marL="342900" indent="-342900">
              <a:buAutoNum type="arabicPeriod"/>
            </a:pPr>
            <a:endParaRPr lang="en-US" dirty="0">
              <a:cs typeface="Segoe UI Light"/>
            </a:endParaRPr>
          </a:p>
          <a:p>
            <a:pPr marL="342900" indent="-342900">
              <a:buAutoNum type="arabicPeriod"/>
            </a:pPr>
            <a:endParaRPr lang="en-US" dirty="0">
              <a:cs typeface="Segoe UI"/>
            </a:endParaRPr>
          </a:p>
          <a:p>
            <a:pPr marL="342900" indent="-342900">
              <a:buAutoNum type="arabicPeriod"/>
            </a:pPr>
            <a:endParaRPr lang="en-US" dirty="0">
              <a:cs typeface="Segoe UI"/>
            </a:endParaRPr>
          </a:p>
          <a:p>
            <a:pPr marL="342900" indent="-342900">
              <a:buAutoNum type="arabicPeriod"/>
            </a:pPr>
            <a:endParaRPr lang="en-US" dirty="0">
              <a:cs typeface="Segoe UI"/>
            </a:endParaRPr>
          </a:p>
        </p:txBody>
      </p:sp>
      <p:sp>
        <p:nvSpPr>
          <p:cNvPr id="13" name="Text Placeholder 12">
            <a:extLst>
              <a:ext uri="{FF2B5EF4-FFF2-40B4-BE49-F238E27FC236}">
                <a16:creationId xmlns:a16="http://schemas.microsoft.com/office/drawing/2014/main" id="{AD3989E4-BB45-01A8-1A7A-51D23EEDDFAD}"/>
              </a:ext>
            </a:extLst>
          </p:cNvPr>
          <p:cNvSpPr>
            <a:spLocks noGrp="1"/>
          </p:cNvSpPr>
          <p:nvPr>
            <p:ph type="body" sz="quarter" idx="18"/>
          </p:nvPr>
        </p:nvSpPr>
        <p:spPr>
          <a:xfrm>
            <a:off x="9205099" y="1563624"/>
            <a:ext cx="2560319" cy="759506"/>
          </a:xfrm>
        </p:spPr>
        <p:txBody>
          <a:bodyPr/>
          <a:lstStyle/>
          <a:p>
            <a:r>
              <a:rPr lang="en-US" dirty="0">
                <a:cs typeface="Segoe UI"/>
              </a:rPr>
              <a:t>Fuzzy Features</a:t>
            </a:r>
          </a:p>
        </p:txBody>
      </p:sp>
      <p:sp>
        <p:nvSpPr>
          <p:cNvPr id="14" name="Text Placeholder 13">
            <a:extLst>
              <a:ext uri="{FF2B5EF4-FFF2-40B4-BE49-F238E27FC236}">
                <a16:creationId xmlns:a16="http://schemas.microsoft.com/office/drawing/2014/main" id="{FCE9A3AF-198A-B658-67C6-1FFE84FA1F7A}"/>
              </a:ext>
            </a:extLst>
          </p:cNvPr>
          <p:cNvSpPr>
            <a:spLocks noGrp="1"/>
          </p:cNvSpPr>
          <p:nvPr>
            <p:ph type="body" sz="quarter" idx="19"/>
          </p:nvPr>
        </p:nvSpPr>
        <p:spPr>
          <a:xfrm>
            <a:off x="9207385" y="2364141"/>
            <a:ext cx="2565029" cy="3560339"/>
          </a:xfrm>
        </p:spPr>
        <p:txBody>
          <a:bodyPr/>
          <a:lstStyle/>
          <a:p>
            <a:pPr marL="342900" indent="-342900">
              <a:buAutoNum type="arabicPeriod"/>
            </a:pPr>
            <a:r>
              <a:rPr lang="en-US" b="1" dirty="0">
                <a:cs typeface="Segoe UI"/>
              </a:rPr>
              <a:t>Fuzzy ratio</a:t>
            </a:r>
            <a:endParaRPr lang="en-US" b="1" dirty="0"/>
          </a:p>
          <a:p>
            <a:pPr marL="342900" indent="-342900">
              <a:buAutoNum type="arabicPeriod"/>
            </a:pPr>
            <a:endParaRPr lang="en-US" b="1" dirty="0"/>
          </a:p>
          <a:p>
            <a:pPr marL="342900" indent="-342900">
              <a:buAutoNum type="arabicPeriod"/>
            </a:pPr>
            <a:r>
              <a:rPr lang="en-US" b="1" dirty="0">
                <a:cs typeface="Segoe UI"/>
              </a:rPr>
              <a:t>Fuzzy partial ratio</a:t>
            </a:r>
          </a:p>
          <a:p>
            <a:pPr marL="342900" indent="-342900">
              <a:buAutoNum type="arabicPeriod"/>
            </a:pPr>
            <a:endParaRPr lang="en-US" b="1" dirty="0"/>
          </a:p>
          <a:p>
            <a:pPr marL="342900" indent="-342900">
              <a:buAutoNum type="arabicPeriod"/>
            </a:pPr>
            <a:r>
              <a:rPr lang="en-US" b="1" dirty="0">
                <a:cs typeface="Segoe UI"/>
              </a:rPr>
              <a:t>Fuzzy token sort ratio</a:t>
            </a:r>
          </a:p>
          <a:p>
            <a:pPr marL="342900" indent="-342900">
              <a:buAutoNum type="arabicPeriod"/>
            </a:pPr>
            <a:endParaRPr lang="en-US" b="1" dirty="0"/>
          </a:p>
          <a:p>
            <a:pPr marL="342900" indent="-342900">
              <a:buAutoNum type="arabicPeriod"/>
            </a:pPr>
            <a:r>
              <a:rPr lang="en-US" b="1" dirty="0">
                <a:cs typeface="Segoe UI"/>
              </a:rPr>
              <a:t>Fuzzy token set ratio</a:t>
            </a:r>
            <a:endParaRPr lang="en-US" b="1" dirty="0"/>
          </a:p>
        </p:txBody>
      </p:sp>
    </p:spTree>
    <p:extLst>
      <p:ext uri="{BB962C8B-B14F-4D97-AF65-F5344CB8AC3E}">
        <p14:creationId xmlns:p14="http://schemas.microsoft.com/office/powerpoint/2010/main" val="278910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666026" y="453160"/>
            <a:ext cx="11303752" cy="769441"/>
          </a:xfrm>
          <a:prstGeom prst="rect">
            <a:avLst/>
          </a:prstGeom>
          <a:noFill/>
        </p:spPr>
        <p:txBody>
          <a:bodyPr wrap="square" lIns="91440" tIns="45720" rIns="91440" bIns="45720" rtlCol="0" anchor="t">
            <a:spAutoFit/>
          </a:bodyPr>
          <a:lstStyle/>
          <a:p>
            <a:r>
              <a:rPr lang="en-US" sz="4400" spc="600" dirty="0">
                <a:solidFill>
                  <a:srgbClr val="FFC000"/>
                </a:solidFill>
                <a:latin typeface="Arial Rounded MT Bold"/>
              </a:rPr>
              <a:t>EXPLORATORY DATA ANALYSIS</a:t>
            </a:r>
          </a:p>
        </p:txBody>
      </p:sp>
      <p:sp>
        <p:nvSpPr>
          <p:cNvPr id="11" name="Flowchart: Alternate Process 10">
            <a:extLst>
              <a:ext uri="{FF2B5EF4-FFF2-40B4-BE49-F238E27FC236}">
                <a16:creationId xmlns:a16="http://schemas.microsoft.com/office/drawing/2014/main" id="{FF0FF803-982A-D514-B1C4-8F8C9CEADB16}"/>
              </a:ext>
            </a:extLst>
          </p:cNvPr>
          <p:cNvSpPr/>
          <p:nvPr/>
        </p:nvSpPr>
        <p:spPr>
          <a:xfrm>
            <a:off x="383997" y="3389363"/>
            <a:ext cx="2794571" cy="1310534"/>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Alternate Process 12">
            <a:extLst>
              <a:ext uri="{FF2B5EF4-FFF2-40B4-BE49-F238E27FC236}">
                <a16:creationId xmlns:a16="http://schemas.microsoft.com/office/drawing/2014/main" id="{7F52F7DD-C674-BB1D-6062-4B1A6CCA7042}"/>
              </a:ext>
            </a:extLst>
          </p:cNvPr>
          <p:cNvSpPr/>
          <p:nvPr/>
        </p:nvSpPr>
        <p:spPr>
          <a:xfrm>
            <a:off x="4461981" y="3488198"/>
            <a:ext cx="2960825" cy="123621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Alternate Process 13">
            <a:extLst>
              <a:ext uri="{FF2B5EF4-FFF2-40B4-BE49-F238E27FC236}">
                <a16:creationId xmlns:a16="http://schemas.microsoft.com/office/drawing/2014/main" id="{7ECDCCF4-3DCE-EC46-32FD-41E11FB85EC1}"/>
              </a:ext>
            </a:extLst>
          </p:cNvPr>
          <p:cNvSpPr/>
          <p:nvPr/>
        </p:nvSpPr>
        <p:spPr>
          <a:xfrm>
            <a:off x="9327533" y="3486345"/>
            <a:ext cx="2794571" cy="12354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27A4B05-A7EC-8712-A9E8-1CB82647E2E0}"/>
              </a:ext>
            </a:extLst>
          </p:cNvPr>
          <p:cNvSpPr txBox="1"/>
          <p:nvPr/>
        </p:nvSpPr>
        <p:spPr>
          <a:xfrm>
            <a:off x="2059501" y="2014630"/>
            <a:ext cx="7870005" cy="461665"/>
          </a:xfrm>
          <a:prstGeom prst="rect">
            <a:avLst/>
          </a:prstGeom>
          <a:noFill/>
        </p:spPr>
        <p:txBody>
          <a:bodyPr wrap="square" lIns="91440" tIns="45720" rIns="91440" bIns="45720" rtlCol="0" anchor="t">
            <a:spAutoFit/>
          </a:bodyPr>
          <a:lstStyle/>
          <a:p>
            <a:pPr algn="ctr"/>
            <a:r>
              <a:rPr lang="en-US" sz="2400" dirty="0">
                <a:solidFill>
                  <a:schemeClr val="bg1"/>
                </a:solidFill>
                <a:latin typeface="Sitka Text Semibold"/>
              </a:rPr>
              <a:t>ANALYSIS INVOLVED FOLLOWING THINGS</a:t>
            </a:r>
            <a:endParaRPr lang="en-US" sz="2400" dirty="0">
              <a:solidFill>
                <a:schemeClr val="bg1"/>
              </a:solidFill>
              <a:latin typeface="Sitka Text Semibold" pitchFamily="2" charset="0"/>
            </a:endParaRPr>
          </a:p>
        </p:txBody>
      </p:sp>
      <p:sp>
        <p:nvSpPr>
          <p:cNvPr id="21" name="Rectangle 20">
            <a:extLst>
              <a:ext uri="{FF2B5EF4-FFF2-40B4-BE49-F238E27FC236}">
                <a16:creationId xmlns:a16="http://schemas.microsoft.com/office/drawing/2014/main" id="{F4A4ACAB-B014-FBDF-2993-4E95B0B5DD8D}"/>
              </a:ext>
            </a:extLst>
          </p:cNvPr>
          <p:cNvSpPr/>
          <p:nvPr/>
        </p:nvSpPr>
        <p:spPr>
          <a:xfrm>
            <a:off x="909412" y="2012613"/>
            <a:ext cx="10757043" cy="57374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2AC272E-D964-F10F-BD9E-6BAC05D63023}"/>
              </a:ext>
            </a:extLst>
          </p:cNvPr>
          <p:cNvCxnSpPr/>
          <p:nvPr/>
        </p:nvCxnSpPr>
        <p:spPr>
          <a:xfrm>
            <a:off x="1744046" y="2662130"/>
            <a:ext cx="0" cy="70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9671A0-9466-F033-76AE-AA509BB11AA8}"/>
              </a:ext>
            </a:extLst>
          </p:cNvPr>
          <p:cNvCxnSpPr>
            <a:cxnSpLocks/>
          </p:cNvCxnSpPr>
          <p:nvPr/>
        </p:nvCxnSpPr>
        <p:spPr>
          <a:xfrm>
            <a:off x="5923674" y="2572505"/>
            <a:ext cx="0" cy="762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33A835E-DE9F-210C-CE7B-6119588945ED}"/>
              </a:ext>
            </a:extLst>
          </p:cNvPr>
          <p:cNvCxnSpPr>
            <a:cxnSpLocks/>
          </p:cNvCxnSpPr>
          <p:nvPr/>
        </p:nvCxnSpPr>
        <p:spPr>
          <a:xfrm>
            <a:off x="10877218" y="2592857"/>
            <a:ext cx="1" cy="72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8B5B931-4126-3459-4F76-8A3D63CECAEC}"/>
              </a:ext>
            </a:extLst>
          </p:cNvPr>
          <p:cNvSpPr txBox="1"/>
          <p:nvPr/>
        </p:nvSpPr>
        <p:spPr>
          <a:xfrm>
            <a:off x="499164" y="3530461"/>
            <a:ext cx="2510313" cy="830997"/>
          </a:xfrm>
          <a:prstGeom prst="rect">
            <a:avLst/>
          </a:prstGeom>
          <a:noFill/>
        </p:spPr>
        <p:txBody>
          <a:bodyPr wrap="square" lIns="91440" tIns="45720" rIns="91440" bIns="45720" rtlCol="0" anchor="t">
            <a:spAutoFit/>
          </a:bodyPr>
          <a:lstStyle/>
          <a:p>
            <a:pPr algn="ctr"/>
            <a:r>
              <a:rPr lang="en-US" sz="2400" dirty="0">
                <a:latin typeface="Times New Roman"/>
                <a:cs typeface="Times New Roman"/>
              </a:rPr>
              <a:t> Similar and Non-Similar question</a:t>
            </a:r>
          </a:p>
        </p:txBody>
      </p:sp>
      <p:sp>
        <p:nvSpPr>
          <p:cNvPr id="39" name="TextBox 38">
            <a:extLst>
              <a:ext uri="{FF2B5EF4-FFF2-40B4-BE49-F238E27FC236}">
                <a16:creationId xmlns:a16="http://schemas.microsoft.com/office/drawing/2014/main" id="{906A6F9C-F4CC-1E92-420E-90F22FAC09A9}"/>
              </a:ext>
            </a:extLst>
          </p:cNvPr>
          <p:cNvSpPr txBox="1"/>
          <p:nvPr/>
        </p:nvSpPr>
        <p:spPr>
          <a:xfrm>
            <a:off x="9567185" y="3687299"/>
            <a:ext cx="2506891" cy="830997"/>
          </a:xfrm>
          <a:prstGeom prst="rect">
            <a:avLst/>
          </a:prstGeom>
          <a:noFill/>
        </p:spPr>
        <p:txBody>
          <a:bodyPr wrap="square" lIns="91440" tIns="45720" rIns="91440" bIns="45720" rtlCol="0" anchor="t">
            <a:spAutoFit/>
          </a:bodyPr>
          <a:lstStyle/>
          <a:p>
            <a:pPr algn="ctr"/>
            <a:r>
              <a:rPr lang="en-US" sz="2400" dirty="0">
                <a:latin typeface="Times New Roman"/>
                <a:cs typeface="Times New Roman"/>
              </a:rPr>
              <a:t>Extracted features impact on target </a:t>
            </a:r>
          </a:p>
        </p:txBody>
      </p:sp>
      <p:sp>
        <p:nvSpPr>
          <p:cNvPr id="41" name="TextBox 40">
            <a:extLst>
              <a:ext uri="{FF2B5EF4-FFF2-40B4-BE49-F238E27FC236}">
                <a16:creationId xmlns:a16="http://schemas.microsoft.com/office/drawing/2014/main" id="{11178B1A-5D23-DE67-BA2A-EA35A4F0A1F8}"/>
              </a:ext>
            </a:extLst>
          </p:cNvPr>
          <p:cNvSpPr txBox="1"/>
          <p:nvPr/>
        </p:nvSpPr>
        <p:spPr>
          <a:xfrm>
            <a:off x="4608466" y="3683879"/>
            <a:ext cx="2363053" cy="830997"/>
          </a:xfrm>
          <a:prstGeom prst="rect">
            <a:avLst/>
          </a:prstGeom>
          <a:noFill/>
        </p:spPr>
        <p:txBody>
          <a:bodyPr wrap="square" lIns="91440" tIns="45720" rIns="91440" bIns="45720" rtlCol="0" anchor="t">
            <a:spAutoFit/>
          </a:bodyPr>
          <a:lstStyle/>
          <a:p>
            <a:pPr algn="ctr"/>
            <a:r>
              <a:rPr lang="en-US" sz="2400" dirty="0">
                <a:latin typeface="Times New Roman"/>
                <a:cs typeface="Times New Roman"/>
              </a:rPr>
              <a:t>Target class imbalance check</a:t>
            </a:r>
          </a:p>
        </p:txBody>
      </p:sp>
      <p:sp>
        <p:nvSpPr>
          <p:cNvPr id="42" name="TextBox 41">
            <a:extLst>
              <a:ext uri="{FF2B5EF4-FFF2-40B4-BE49-F238E27FC236}">
                <a16:creationId xmlns:a16="http://schemas.microsoft.com/office/drawing/2014/main" id="{FFBECB6D-F53C-E4A4-70CB-ADCB85B2FFB0}"/>
              </a:ext>
            </a:extLst>
          </p:cNvPr>
          <p:cNvSpPr txBox="1"/>
          <p:nvPr/>
        </p:nvSpPr>
        <p:spPr>
          <a:xfrm>
            <a:off x="7519833" y="5512679"/>
            <a:ext cx="2321953" cy="461665"/>
          </a:xfrm>
          <a:prstGeom prst="rect">
            <a:avLst/>
          </a:prstGeom>
          <a:noFill/>
        </p:spPr>
        <p:txBody>
          <a:bodyPr wrap="square" lIns="91440" tIns="45720" rIns="91440" bIns="45720" rtlCol="0" anchor="t">
            <a:spAutoFit/>
          </a:bodyPr>
          <a:lstStyle/>
          <a:p>
            <a:endParaRPr lang="en-US" sz="2400" dirty="0">
              <a:latin typeface="Times New Roman"/>
              <a:cs typeface="Times New Roman"/>
            </a:endParaRPr>
          </a:p>
        </p:txBody>
      </p:sp>
    </p:spTree>
    <p:extLst>
      <p:ext uri="{BB962C8B-B14F-4D97-AF65-F5344CB8AC3E}">
        <p14:creationId xmlns:p14="http://schemas.microsoft.com/office/powerpoint/2010/main" val="1178086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1605-1F50-60F2-1F22-1D33E8291F50}"/>
              </a:ext>
            </a:extLst>
          </p:cNvPr>
          <p:cNvSpPr>
            <a:spLocks noGrp="1"/>
          </p:cNvSpPr>
          <p:nvPr>
            <p:ph type="title"/>
          </p:nvPr>
        </p:nvSpPr>
        <p:spPr>
          <a:xfrm>
            <a:off x="836538" y="291777"/>
            <a:ext cx="10895214" cy="1236103"/>
          </a:xfrm>
        </p:spPr>
        <p:txBody>
          <a:bodyPr/>
          <a:lstStyle/>
          <a:p>
            <a:r>
              <a:rPr lang="en-US" dirty="0">
                <a:solidFill>
                  <a:srgbClr val="FFC000"/>
                </a:solidFill>
              </a:rPr>
              <a:t>Similar and Non-similar question count Analysis</a:t>
            </a:r>
          </a:p>
        </p:txBody>
      </p:sp>
      <p:pic>
        <p:nvPicPr>
          <p:cNvPr id="6" name="Picture 6" descr="Chart, pie chart&#10;&#10;Description automatically generated">
            <a:extLst>
              <a:ext uri="{FF2B5EF4-FFF2-40B4-BE49-F238E27FC236}">
                <a16:creationId xmlns:a16="http://schemas.microsoft.com/office/drawing/2014/main" id="{D57739FB-B6F8-AF59-CB63-971B88EAC193}"/>
              </a:ext>
            </a:extLst>
          </p:cNvPr>
          <p:cNvPicPr>
            <a:picLocks noGrp="1" noChangeAspect="1"/>
          </p:cNvPicPr>
          <p:nvPr>
            <p:ph idx="1"/>
          </p:nvPr>
        </p:nvPicPr>
        <p:blipFill>
          <a:blip r:embed="rId2"/>
          <a:stretch>
            <a:fillRect/>
          </a:stretch>
        </p:blipFill>
        <p:spPr>
          <a:xfrm>
            <a:off x="844829" y="1776984"/>
            <a:ext cx="4634541" cy="4551871"/>
          </a:xfrm>
        </p:spPr>
      </p:pic>
      <p:sp>
        <p:nvSpPr>
          <p:cNvPr id="4" name="Slide Number Placeholder 3">
            <a:extLst>
              <a:ext uri="{FF2B5EF4-FFF2-40B4-BE49-F238E27FC236}">
                <a16:creationId xmlns:a16="http://schemas.microsoft.com/office/drawing/2014/main" id="{801826E9-67C0-6DDD-EB5F-0CB54BECAE5D}"/>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5" name="Footer Placeholder 4">
            <a:extLst>
              <a:ext uri="{FF2B5EF4-FFF2-40B4-BE49-F238E27FC236}">
                <a16:creationId xmlns:a16="http://schemas.microsoft.com/office/drawing/2014/main" id="{5D0FE768-9AE8-7534-2CF3-66CF240EA88F}"/>
              </a:ext>
            </a:extLst>
          </p:cNvPr>
          <p:cNvSpPr>
            <a:spLocks noGrp="1"/>
          </p:cNvSpPr>
          <p:nvPr>
            <p:ph type="ftr" sz="quarter" idx="10"/>
          </p:nvPr>
        </p:nvSpPr>
        <p:spPr/>
        <p:txBody>
          <a:bodyPr/>
          <a:lstStyle/>
          <a:p>
            <a:r>
              <a:rPr lang="en-US"/>
              <a:t>Crypto: investing &amp; trading</a:t>
            </a:r>
            <a:endParaRPr lang="en-US" dirty="0"/>
          </a:p>
        </p:txBody>
      </p:sp>
      <p:pic>
        <p:nvPicPr>
          <p:cNvPr id="7" name="Picture 7">
            <a:extLst>
              <a:ext uri="{FF2B5EF4-FFF2-40B4-BE49-F238E27FC236}">
                <a16:creationId xmlns:a16="http://schemas.microsoft.com/office/drawing/2014/main" id="{07234FB6-65E8-CEBC-85F6-A640EC06928C}"/>
              </a:ext>
            </a:extLst>
          </p:cNvPr>
          <p:cNvPicPr>
            <a:picLocks noChangeAspect="1"/>
          </p:cNvPicPr>
          <p:nvPr/>
        </p:nvPicPr>
        <p:blipFill>
          <a:blip r:embed="rId3"/>
          <a:stretch>
            <a:fillRect/>
          </a:stretch>
        </p:blipFill>
        <p:spPr>
          <a:xfrm>
            <a:off x="5587041" y="1782665"/>
            <a:ext cx="6423804" cy="4543501"/>
          </a:xfrm>
          <a:prstGeom prst="rect">
            <a:avLst/>
          </a:prstGeom>
        </p:spPr>
      </p:pic>
    </p:spTree>
    <p:extLst>
      <p:ext uri="{BB962C8B-B14F-4D97-AF65-F5344CB8AC3E}">
        <p14:creationId xmlns:p14="http://schemas.microsoft.com/office/powerpoint/2010/main" val="56373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1605-1F50-60F2-1F22-1D33E8291F50}"/>
              </a:ext>
            </a:extLst>
          </p:cNvPr>
          <p:cNvSpPr>
            <a:spLocks noGrp="1"/>
          </p:cNvSpPr>
          <p:nvPr>
            <p:ph type="title"/>
          </p:nvPr>
        </p:nvSpPr>
        <p:spPr>
          <a:xfrm>
            <a:off x="850915" y="291777"/>
            <a:ext cx="10880837" cy="891047"/>
          </a:xfrm>
        </p:spPr>
        <p:txBody>
          <a:bodyPr/>
          <a:lstStyle/>
          <a:p>
            <a:r>
              <a:rPr lang="en-US" dirty="0">
                <a:solidFill>
                  <a:srgbClr val="FFC000"/>
                </a:solidFill>
              </a:rPr>
              <a:t>Target class Imbalance analysis</a:t>
            </a:r>
          </a:p>
        </p:txBody>
      </p:sp>
      <p:sp>
        <p:nvSpPr>
          <p:cNvPr id="4" name="Slide Number Placeholder 3">
            <a:extLst>
              <a:ext uri="{FF2B5EF4-FFF2-40B4-BE49-F238E27FC236}">
                <a16:creationId xmlns:a16="http://schemas.microsoft.com/office/drawing/2014/main" id="{801826E9-67C0-6DDD-EB5F-0CB54BECAE5D}"/>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5" name="Footer Placeholder 4">
            <a:extLst>
              <a:ext uri="{FF2B5EF4-FFF2-40B4-BE49-F238E27FC236}">
                <a16:creationId xmlns:a16="http://schemas.microsoft.com/office/drawing/2014/main" id="{5D0FE768-9AE8-7534-2CF3-66CF240EA88F}"/>
              </a:ext>
            </a:extLst>
          </p:cNvPr>
          <p:cNvSpPr>
            <a:spLocks noGrp="1"/>
          </p:cNvSpPr>
          <p:nvPr>
            <p:ph type="ftr" sz="quarter" idx="10"/>
          </p:nvPr>
        </p:nvSpPr>
        <p:spPr/>
        <p:txBody>
          <a:bodyPr/>
          <a:lstStyle/>
          <a:p>
            <a:r>
              <a:rPr lang="en-US"/>
              <a:t>Crypto: investing &amp; trading</a:t>
            </a:r>
            <a:endParaRPr lang="en-US" dirty="0"/>
          </a:p>
        </p:txBody>
      </p:sp>
      <p:pic>
        <p:nvPicPr>
          <p:cNvPr id="8" name="Picture 8" descr="Chart, pie chart&#10;&#10;Description automatically generated">
            <a:extLst>
              <a:ext uri="{FF2B5EF4-FFF2-40B4-BE49-F238E27FC236}">
                <a16:creationId xmlns:a16="http://schemas.microsoft.com/office/drawing/2014/main" id="{2A934820-7754-D6BD-2034-8A73F98AAB46}"/>
              </a:ext>
            </a:extLst>
          </p:cNvPr>
          <p:cNvPicPr>
            <a:picLocks noGrp="1" noChangeAspect="1"/>
          </p:cNvPicPr>
          <p:nvPr>
            <p:ph idx="1"/>
          </p:nvPr>
        </p:nvPicPr>
        <p:blipFill>
          <a:blip r:embed="rId2"/>
          <a:stretch>
            <a:fillRect/>
          </a:stretch>
        </p:blipFill>
        <p:spPr>
          <a:xfrm>
            <a:off x="798938" y="1422094"/>
            <a:ext cx="4352511" cy="4338626"/>
          </a:xfrm>
        </p:spPr>
      </p:pic>
      <p:pic>
        <p:nvPicPr>
          <p:cNvPr id="9" name="Picture 9" descr="Chart&#10;&#10;Description automatically generated">
            <a:extLst>
              <a:ext uri="{FF2B5EF4-FFF2-40B4-BE49-F238E27FC236}">
                <a16:creationId xmlns:a16="http://schemas.microsoft.com/office/drawing/2014/main" id="{191E1228-C7EE-5175-E288-3157C7AA8879}"/>
              </a:ext>
            </a:extLst>
          </p:cNvPr>
          <p:cNvPicPr>
            <a:picLocks noChangeAspect="1"/>
          </p:cNvPicPr>
          <p:nvPr/>
        </p:nvPicPr>
        <p:blipFill>
          <a:blip r:embed="rId3"/>
          <a:stretch>
            <a:fillRect/>
          </a:stretch>
        </p:blipFill>
        <p:spPr>
          <a:xfrm>
            <a:off x="5371381" y="1429187"/>
            <a:ext cx="6596332" cy="4330306"/>
          </a:xfrm>
          <a:prstGeom prst="rect">
            <a:avLst/>
          </a:prstGeom>
        </p:spPr>
      </p:pic>
    </p:spTree>
    <p:extLst>
      <p:ext uri="{BB962C8B-B14F-4D97-AF65-F5344CB8AC3E}">
        <p14:creationId xmlns:p14="http://schemas.microsoft.com/office/powerpoint/2010/main" val="1888413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1605-1F50-60F2-1F22-1D33E8291F50}"/>
              </a:ext>
            </a:extLst>
          </p:cNvPr>
          <p:cNvSpPr>
            <a:spLocks noGrp="1"/>
          </p:cNvSpPr>
          <p:nvPr>
            <p:ph type="title"/>
          </p:nvPr>
        </p:nvSpPr>
        <p:spPr>
          <a:xfrm>
            <a:off x="850915" y="291777"/>
            <a:ext cx="10880837" cy="891047"/>
          </a:xfrm>
        </p:spPr>
        <p:txBody>
          <a:bodyPr/>
          <a:lstStyle/>
          <a:p>
            <a:r>
              <a:rPr lang="en-US" dirty="0">
                <a:solidFill>
                  <a:srgbClr val="FFC000"/>
                </a:solidFill>
              </a:rPr>
              <a:t>Fuzzy features Impact analysis</a:t>
            </a:r>
          </a:p>
        </p:txBody>
      </p:sp>
      <p:sp>
        <p:nvSpPr>
          <p:cNvPr id="4" name="Slide Number Placeholder 3">
            <a:extLst>
              <a:ext uri="{FF2B5EF4-FFF2-40B4-BE49-F238E27FC236}">
                <a16:creationId xmlns:a16="http://schemas.microsoft.com/office/drawing/2014/main" id="{801826E9-67C0-6DDD-EB5F-0CB54BECAE5D}"/>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5" name="Footer Placeholder 4">
            <a:extLst>
              <a:ext uri="{FF2B5EF4-FFF2-40B4-BE49-F238E27FC236}">
                <a16:creationId xmlns:a16="http://schemas.microsoft.com/office/drawing/2014/main" id="{5D0FE768-9AE8-7534-2CF3-66CF240EA88F}"/>
              </a:ext>
            </a:extLst>
          </p:cNvPr>
          <p:cNvSpPr>
            <a:spLocks noGrp="1"/>
          </p:cNvSpPr>
          <p:nvPr>
            <p:ph type="ftr" sz="quarter" idx="10"/>
          </p:nvPr>
        </p:nvSpPr>
        <p:spPr/>
        <p:txBody>
          <a:bodyPr/>
          <a:lstStyle/>
          <a:p>
            <a:r>
              <a:rPr lang="en-US"/>
              <a:t>Crypto: investing &amp; trading</a:t>
            </a:r>
            <a:endParaRPr lang="en-US" dirty="0"/>
          </a:p>
        </p:txBody>
      </p:sp>
      <p:pic>
        <p:nvPicPr>
          <p:cNvPr id="7" name="Picture 8" descr="Chart, histogram&#10;&#10;Description automatically generated">
            <a:extLst>
              <a:ext uri="{FF2B5EF4-FFF2-40B4-BE49-F238E27FC236}">
                <a16:creationId xmlns:a16="http://schemas.microsoft.com/office/drawing/2014/main" id="{BE2D70B0-FD53-8E72-382C-DDA3685CBB28}"/>
              </a:ext>
            </a:extLst>
          </p:cNvPr>
          <p:cNvPicPr>
            <a:picLocks noGrp="1" noChangeAspect="1"/>
          </p:cNvPicPr>
          <p:nvPr>
            <p:ph idx="1"/>
          </p:nvPr>
        </p:nvPicPr>
        <p:blipFill>
          <a:blip r:embed="rId2"/>
          <a:stretch>
            <a:fillRect/>
          </a:stretch>
        </p:blipFill>
        <p:spPr>
          <a:xfrm>
            <a:off x="123588" y="1180777"/>
            <a:ext cx="6565852" cy="2520882"/>
          </a:xfrm>
        </p:spPr>
      </p:pic>
      <p:pic>
        <p:nvPicPr>
          <p:cNvPr id="9" name="Picture 9" descr="Chart, histogram&#10;&#10;Description automatically generated">
            <a:extLst>
              <a:ext uri="{FF2B5EF4-FFF2-40B4-BE49-F238E27FC236}">
                <a16:creationId xmlns:a16="http://schemas.microsoft.com/office/drawing/2014/main" id="{D74089C2-EC18-B83D-80F3-6722FECB5E41}"/>
              </a:ext>
            </a:extLst>
          </p:cNvPr>
          <p:cNvPicPr>
            <a:picLocks noChangeAspect="1"/>
          </p:cNvPicPr>
          <p:nvPr/>
        </p:nvPicPr>
        <p:blipFill>
          <a:blip r:embed="rId3"/>
          <a:stretch>
            <a:fillRect/>
          </a:stretch>
        </p:blipFill>
        <p:spPr>
          <a:xfrm>
            <a:off x="123646" y="3687276"/>
            <a:ext cx="6567577" cy="2934012"/>
          </a:xfrm>
          <a:prstGeom prst="rect">
            <a:avLst/>
          </a:prstGeom>
        </p:spPr>
      </p:pic>
      <p:pic>
        <p:nvPicPr>
          <p:cNvPr id="10" name="Picture 10" descr="Chart, histogram&#10;&#10;Description automatically generated">
            <a:extLst>
              <a:ext uri="{FF2B5EF4-FFF2-40B4-BE49-F238E27FC236}">
                <a16:creationId xmlns:a16="http://schemas.microsoft.com/office/drawing/2014/main" id="{F7297259-1C1D-DC8F-9C77-94CD7ADAA4EA}"/>
              </a:ext>
            </a:extLst>
          </p:cNvPr>
          <p:cNvPicPr>
            <a:picLocks noChangeAspect="1"/>
          </p:cNvPicPr>
          <p:nvPr/>
        </p:nvPicPr>
        <p:blipFill>
          <a:blip r:embed="rId4"/>
          <a:stretch>
            <a:fillRect/>
          </a:stretch>
        </p:blipFill>
        <p:spPr>
          <a:xfrm>
            <a:off x="6679721" y="1185617"/>
            <a:ext cx="5474898" cy="2502691"/>
          </a:xfrm>
          <a:prstGeom prst="rect">
            <a:avLst/>
          </a:prstGeom>
        </p:spPr>
      </p:pic>
      <p:pic>
        <p:nvPicPr>
          <p:cNvPr id="11" name="Picture 11" descr="Chart, histogram&#10;&#10;Description automatically generated">
            <a:extLst>
              <a:ext uri="{FF2B5EF4-FFF2-40B4-BE49-F238E27FC236}">
                <a16:creationId xmlns:a16="http://schemas.microsoft.com/office/drawing/2014/main" id="{DDEFAB3A-DF4D-AC44-B4D4-DF05386A5A76}"/>
              </a:ext>
            </a:extLst>
          </p:cNvPr>
          <p:cNvPicPr>
            <a:picLocks noChangeAspect="1"/>
          </p:cNvPicPr>
          <p:nvPr/>
        </p:nvPicPr>
        <p:blipFill>
          <a:blip r:embed="rId5"/>
          <a:stretch>
            <a:fillRect/>
          </a:stretch>
        </p:blipFill>
        <p:spPr>
          <a:xfrm>
            <a:off x="6679721" y="3699156"/>
            <a:ext cx="5474898" cy="2939008"/>
          </a:xfrm>
          <a:prstGeom prst="rect">
            <a:avLst/>
          </a:prstGeom>
        </p:spPr>
      </p:pic>
    </p:spTree>
    <p:extLst>
      <p:ext uri="{BB962C8B-B14F-4D97-AF65-F5344CB8AC3E}">
        <p14:creationId xmlns:p14="http://schemas.microsoft.com/office/powerpoint/2010/main" val="206641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331677" y="420193"/>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10262491" y="4899936"/>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764834" y="375238"/>
            <a:ext cx="9879707" cy="5451765"/>
          </a:xfrm>
        </p:spPr>
        <p:txBody>
          <a:bodyPr/>
          <a:lstStyle/>
          <a:p>
            <a:pPr algn="l">
              <a:lnSpc>
                <a:spcPct val="150000"/>
              </a:lnSpc>
            </a:pPr>
            <a:r>
              <a:rPr lang="en-US" sz="3600" cap="none" spc="0" dirty="0">
                <a:solidFill>
                  <a:srgbClr val="FFC000"/>
                </a:solidFill>
                <a:latin typeface="Times New Roman"/>
                <a:cs typeface="Times New Roman"/>
              </a:rPr>
              <a:t>Key Finding In EDA:</a:t>
            </a:r>
            <a:br>
              <a:rPr lang="en-US" sz="2800" cap="none" spc="0" dirty="0">
                <a:solidFill>
                  <a:srgbClr val="FFFF00"/>
                </a:solidFill>
                <a:latin typeface="Times New Roman"/>
                <a:cs typeface="Times New Roman"/>
              </a:rPr>
            </a:br>
            <a:r>
              <a:rPr lang="en-US" sz="2800" cap="none" spc="0" dirty="0">
                <a:latin typeface="Times New Roman"/>
                <a:cs typeface="Times New Roman"/>
              </a:rPr>
              <a:t>1.  8% questions are similar, 92% are not similar.</a:t>
            </a:r>
            <a:br>
              <a:rPr lang="en-US" sz="2800" cap="none" spc="0" dirty="0">
                <a:latin typeface="Times New Roman"/>
                <a:cs typeface="Times New Roman"/>
              </a:rPr>
            </a:br>
            <a:r>
              <a:rPr lang="en-US" sz="2800" cap="none" spc="0" dirty="0">
                <a:latin typeface="Times New Roman"/>
                <a:cs typeface="Times New Roman"/>
              </a:rPr>
              <a:t>2. 63% rows belongs to class-0 and 37% rows belongs to class-1.</a:t>
            </a:r>
            <a:br>
              <a:rPr lang="en-US" sz="2800" cap="none" spc="0" dirty="0">
                <a:latin typeface="Times New Roman"/>
                <a:cs typeface="Times New Roman"/>
              </a:rPr>
            </a:br>
            <a:r>
              <a:rPr lang="en-US" sz="2800" cap="none" spc="0" dirty="0">
                <a:latin typeface="Times New Roman"/>
                <a:cs typeface="Times New Roman"/>
              </a:rPr>
              <a:t>3. From graph we observed that basic features have less impact on target class.</a:t>
            </a:r>
            <a:br>
              <a:rPr lang="en-US" sz="2800" cap="none" spc="0" dirty="0">
                <a:latin typeface="Times New Roman"/>
                <a:cs typeface="Times New Roman"/>
              </a:rPr>
            </a:br>
            <a:r>
              <a:rPr lang="en-US" sz="2800" cap="none" spc="0" dirty="0">
                <a:latin typeface="Times New Roman"/>
                <a:cs typeface="Times New Roman"/>
              </a:rPr>
              <a:t>4. Token based and Length based features have significantly less impact on target class.</a:t>
            </a:r>
            <a:br>
              <a:rPr lang="en-US" sz="2800" cap="none" spc="0" dirty="0">
                <a:latin typeface="Times New Roman"/>
                <a:cs typeface="Times New Roman"/>
              </a:rPr>
            </a:br>
            <a:r>
              <a:rPr lang="en-US" sz="2800" cap="none" spc="0" dirty="0">
                <a:latin typeface="Times New Roman"/>
                <a:cs typeface="Times New Roman"/>
              </a:rPr>
              <a:t>5. Fuzzy features have significantly high impact on Target.</a:t>
            </a:r>
            <a:endParaRPr lang="en-US" sz="2800" i="0" cap="none" spc="0" dirty="0">
              <a:effectLst/>
              <a:latin typeface="Times New Roman"/>
              <a:cs typeface="Times New Roman"/>
            </a:endParaRPr>
          </a:p>
        </p:txBody>
      </p:sp>
    </p:spTree>
    <p:extLst>
      <p:ext uri="{BB962C8B-B14F-4D97-AF65-F5344CB8AC3E}">
        <p14:creationId xmlns:p14="http://schemas.microsoft.com/office/powerpoint/2010/main" val="770534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331677" y="420193"/>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10262491" y="4899936"/>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764834" y="375238"/>
            <a:ext cx="9879707" cy="5049983"/>
          </a:xfrm>
        </p:spPr>
        <p:txBody>
          <a:bodyPr/>
          <a:lstStyle/>
          <a:p>
            <a:pPr algn="l">
              <a:lnSpc>
                <a:spcPct val="150000"/>
              </a:lnSpc>
            </a:pPr>
            <a:r>
              <a:rPr lang="en-US" sz="3600" cap="none" spc="0" dirty="0">
                <a:solidFill>
                  <a:srgbClr val="FFC000"/>
                </a:solidFill>
                <a:latin typeface="Times New Roman"/>
                <a:cs typeface="Times New Roman"/>
              </a:rPr>
              <a:t>APPROACHES WE USED:</a:t>
            </a:r>
            <a:br>
              <a:rPr lang="en-US" sz="2800" cap="none" spc="0" dirty="0">
                <a:solidFill>
                  <a:srgbClr val="FFFF00"/>
                </a:solidFill>
                <a:latin typeface="Times New Roman"/>
                <a:cs typeface="Times New Roman"/>
              </a:rPr>
            </a:br>
            <a:r>
              <a:rPr lang="en-US" sz="2000" cap="none" spc="0" dirty="0">
                <a:latin typeface="Times New Roman"/>
                <a:cs typeface="Times New Roman"/>
              </a:rPr>
              <a:t>1. Basic approach with no text preprocessing and using BOW.</a:t>
            </a:r>
            <a:br>
              <a:rPr lang="en-US" sz="2000" cap="none" spc="0" dirty="0">
                <a:latin typeface="Times New Roman"/>
                <a:cs typeface="Times New Roman"/>
              </a:rPr>
            </a:br>
            <a:r>
              <a:rPr lang="en-US" sz="2000" cap="none" spc="0" dirty="0">
                <a:latin typeface="Times New Roman"/>
                <a:cs typeface="Times New Roman"/>
              </a:rPr>
              <a:t>2. Basic approach with preprocessed data and using BOW, TFIDF.</a:t>
            </a:r>
            <a:br>
              <a:rPr lang="en-US" sz="2000" cap="none" spc="0" dirty="0">
                <a:latin typeface="Times New Roman"/>
                <a:cs typeface="Times New Roman"/>
              </a:rPr>
            </a:br>
            <a:r>
              <a:rPr lang="en-US" sz="2000" cap="none" spc="0" dirty="0">
                <a:latin typeface="Times New Roman"/>
                <a:cs typeface="Times New Roman"/>
              </a:rPr>
              <a:t>3. Advance approach with preprocessing and extracted features and using BOW, TFIDF.</a:t>
            </a:r>
            <a:br>
              <a:rPr lang="en-US" sz="2000" cap="none" spc="0" dirty="0">
                <a:latin typeface="Times New Roman"/>
                <a:cs typeface="Times New Roman"/>
              </a:rPr>
            </a:br>
            <a:r>
              <a:rPr lang="en-US" sz="2000" cap="none" spc="0" dirty="0">
                <a:latin typeface="Times New Roman"/>
                <a:cs typeface="Times New Roman"/>
              </a:rPr>
              <a:t>4. Advance approach using own embedding.</a:t>
            </a:r>
            <a:br>
              <a:rPr lang="en-US" sz="2000" cap="none" spc="0" dirty="0">
                <a:latin typeface="Times New Roman"/>
                <a:cs typeface="Times New Roman"/>
              </a:rPr>
            </a:br>
            <a:r>
              <a:rPr lang="en-US" sz="2000" cap="none" spc="0" dirty="0">
                <a:latin typeface="Times New Roman"/>
                <a:cs typeface="Times New Roman"/>
              </a:rPr>
              <a:t>5. Advance approach using Pre-trained model, Word2Vec, </a:t>
            </a:r>
            <a:r>
              <a:rPr lang="en-US" sz="2000" cap="none" spc="0" dirty="0" err="1">
                <a:latin typeface="Times New Roman"/>
                <a:cs typeface="Times New Roman"/>
              </a:rPr>
              <a:t>GloVe</a:t>
            </a:r>
            <a:r>
              <a:rPr lang="en-US" sz="2000" cap="none" spc="0" dirty="0">
                <a:latin typeface="Times New Roman"/>
                <a:cs typeface="Times New Roman"/>
              </a:rPr>
              <a:t> and BERT.</a:t>
            </a:r>
            <a:br>
              <a:rPr lang="en-US" sz="2400" cap="none" spc="0" dirty="0">
                <a:latin typeface="Times New Roman"/>
                <a:cs typeface="Times New Roman"/>
              </a:rPr>
            </a:br>
            <a:br>
              <a:rPr lang="en-US" sz="2400" cap="none" spc="0" dirty="0">
                <a:latin typeface="Times New Roman"/>
                <a:cs typeface="Times New Roman"/>
              </a:rPr>
            </a:br>
            <a:r>
              <a:rPr lang="en-US" sz="2400" cap="none" spc="0" dirty="0">
                <a:solidFill>
                  <a:srgbClr val="C00000"/>
                </a:solidFill>
                <a:highlight>
                  <a:srgbClr val="00FF00"/>
                </a:highlight>
                <a:latin typeface="Times New Roman"/>
                <a:cs typeface="Times New Roman"/>
              </a:rPr>
              <a:t>**Best approach is using BERT so we walk you through this Method.**</a:t>
            </a:r>
          </a:p>
          <a:p>
            <a:pPr algn="l">
              <a:lnSpc>
                <a:spcPct val="150000"/>
              </a:lnSpc>
            </a:pPr>
            <a:endParaRPr lang="en-US" sz="2800" i="0" cap="none" spc="0" dirty="0">
              <a:effectLst/>
              <a:latin typeface="Times New Roman"/>
              <a:cs typeface="Times New Roman"/>
            </a:endParaRPr>
          </a:p>
        </p:txBody>
      </p:sp>
    </p:spTree>
    <p:extLst>
      <p:ext uri="{BB962C8B-B14F-4D97-AF65-F5344CB8AC3E}">
        <p14:creationId xmlns:p14="http://schemas.microsoft.com/office/powerpoint/2010/main" val="338641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E449E50-0808-6AE4-161E-B153144F808C}"/>
              </a:ext>
            </a:extLst>
          </p:cNvPr>
          <p:cNvSpPr txBox="1"/>
          <p:nvPr/>
        </p:nvSpPr>
        <p:spPr>
          <a:xfrm>
            <a:off x="1056526" y="191340"/>
            <a:ext cx="10078948" cy="769441"/>
          </a:xfrm>
          <a:prstGeom prst="rect">
            <a:avLst/>
          </a:prstGeom>
          <a:noFill/>
        </p:spPr>
        <p:txBody>
          <a:bodyPr wrap="square" rtlCol="0">
            <a:spAutoFit/>
          </a:bodyPr>
          <a:lstStyle/>
          <a:p>
            <a:pPr algn="ctr"/>
            <a:r>
              <a:rPr lang="en-US" sz="4400" spc="600" dirty="0">
                <a:solidFill>
                  <a:srgbClr val="FFC000"/>
                </a:solidFill>
                <a:latin typeface="Arial Rounded MT Bold" panose="020F0704030504030204" pitchFamily="34" charset="0"/>
              </a:rPr>
              <a:t>TEAM DATA DYNAMOS</a:t>
            </a:r>
          </a:p>
        </p:txBody>
      </p:sp>
      <p:sp>
        <p:nvSpPr>
          <p:cNvPr id="21" name="Thought Bubble: Cloud 20">
            <a:extLst>
              <a:ext uri="{FF2B5EF4-FFF2-40B4-BE49-F238E27FC236}">
                <a16:creationId xmlns:a16="http://schemas.microsoft.com/office/drawing/2014/main" id="{B3C2FF84-E5A5-8EBE-6249-0E9CC9365534}"/>
              </a:ext>
            </a:extLst>
          </p:cNvPr>
          <p:cNvSpPr/>
          <p:nvPr/>
        </p:nvSpPr>
        <p:spPr>
          <a:xfrm rot="11448940">
            <a:off x="1162666" y="1405684"/>
            <a:ext cx="9364986" cy="5521915"/>
          </a:xfrm>
          <a:prstGeom prst="cloudCallou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57CE7C9-F3B4-17A3-F6FE-BCA90551EEE9}"/>
              </a:ext>
            </a:extLst>
          </p:cNvPr>
          <p:cNvSpPr txBox="1"/>
          <p:nvPr/>
        </p:nvSpPr>
        <p:spPr>
          <a:xfrm>
            <a:off x="4124237" y="2236009"/>
            <a:ext cx="5476126" cy="3676327"/>
          </a:xfrm>
          <a:prstGeom prst="rect">
            <a:avLst/>
          </a:prstGeom>
          <a:noFill/>
        </p:spPr>
        <p:txBody>
          <a:bodyPr wrap="square" lIns="91440" tIns="45720" rIns="91440" bIns="45720" rtlCol="0" anchor="t">
            <a:spAutoFit/>
          </a:bodyPr>
          <a:lstStyle/>
          <a:p>
            <a:pPr marL="285750" indent="-285750">
              <a:lnSpc>
                <a:spcPct val="200000"/>
              </a:lnSpc>
              <a:buFont typeface="Courier New" panose="02070309020205020404" pitchFamily="49" charset="0"/>
              <a:buChar char="o"/>
            </a:pPr>
            <a:r>
              <a:rPr lang="en-US" sz="2400" b="1" i="0" dirty="0">
                <a:effectLst/>
                <a:latin typeface="Modern No. 20" panose="02070704070505020303" pitchFamily="18" charset="0"/>
              </a:rPr>
              <a:t>Rini Varghese   </a:t>
            </a:r>
          </a:p>
          <a:p>
            <a:pPr marL="285750" indent="-285750">
              <a:lnSpc>
                <a:spcPct val="200000"/>
              </a:lnSpc>
              <a:buFont typeface="Courier New" panose="02070309020205020404" pitchFamily="49" charset="0"/>
              <a:buChar char="o"/>
            </a:pPr>
            <a:r>
              <a:rPr lang="en-US" sz="2400" b="1" i="0" dirty="0">
                <a:effectLst/>
                <a:latin typeface="Modern No. 20" panose="02070704070505020303" pitchFamily="18" charset="0"/>
              </a:rPr>
              <a:t>Shweta Kulkarni   </a:t>
            </a:r>
          </a:p>
          <a:p>
            <a:pPr marL="285750" indent="-285750">
              <a:lnSpc>
                <a:spcPct val="200000"/>
              </a:lnSpc>
              <a:buFont typeface="Courier New" panose="02070309020205020404" pitchFamily="49" charset="0"/>
              <a:buChar char="o"/>
            </a:pPr>
            <a:r>
              <a:rPr lang="en-US" sz="2400" b="1">
                <a:latin typeface="Modern No. 20"/>
              </a:rPr>
              <a:t> Suraj Honkamble</a:t>
            </a:r>
            <a:endParaRPr lang="en-US" sz="2400" b="1" i="0">
              <a:effectLst/>
              <a:latin typeface="Modern No. 20" panose="02070704070505020303" pitchFamily="18" charset="0"/>
            </a:endParaRPr>
          </a:p>
          <a:p>
            <a:pPr marL="285750" indent="-285750">
              <a:lnSpc>
                <a:spcPct val="200000"/>
              </a:lnSpc>
              <a:buFont typeface="Courier New" panose="02070309020205020404" pitchFamily="49" charset="0"/>
              <a:buChar char="o"/>
            </a:pPr>
            <a:r>
              <a:rPr lang="en-US" sz="2400" b="1" i="0" dirty="0">
                <a:effectLst/>
                <a:latin typeface="Modern No. 20" panose="02070704070505020303" pitchFamily="18" charset="0"/>
              </a:rPr>
              <a:t>Uma Naga Silpa Bhupathiraju   </a:t>
            </a:r>
          </a:p>
          <a:p>
            <a:pPr marL="285750" indent="-285750">
              <a:lnSpc>
                <a:spcPct val="200000"/>
              </a:lnSpc>
              <a:buFont typeface="Courier New" panose="02070309020205020404" pitchFamily="49" charset="0"/>
              <a:buChar char="o"/>
            </a:pPr>
            <a:r>
              <a:rPr lang="en-US" sz="2400" b="1" i="0" dirty="0">
                <a:effectLst/>
                <a:latin typeface="Modern No. 20" panose="02070704070505020303" pitchFamily="18" charset="0"/>
              </a:rPr>
              <a:t>Utkarsha A. Narkhede</a:t>
            </a:r>
            <a:endParaRPr lang="en-US" sz="2400" b="1" dirty="0">
              <a:latin typeface="Modern No. 20" panose="02070704070505020303" pitchFamily="18" charset="0"/>
            </a:endParaRPr>
          </a:p>
        </p:txBody>
      </p:sp>
    </p:spTree>
    <p:extLst>
      <p:ext uri="{BB962C8B-B14F-4D97-AF65-F5344CB8AC3E}">
        <p14:creationId xmlns:p14="http://schemas.microsoft.com/office/powerpoint/2010/main" val="285753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2496620" y="336333"/>
            <a:ext cx="7570341" cy="1323439"/>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DATA PREPROCESSING FOR MACHINE LEARNING</a:t>
            </a:r>
            <a:endParaRPr lang="en-US" sz="4000" spc="300" dirty="0">
              <a:solidFill>
                <a:srgbClr val="FFC000"/>
              </a:solidFill>
              <a:latin typeface="Arial Rounded MT Bold" panose="020F0704030504030204" pitchFamily="34" charset="0"/>
            </a:endParaRPr>
          </a:p>
        </p:txBody>
      </p:sp>
      <p:sp>
        <p:nvSpPr>
          <p:cNvPr id="8" name="Rectangle: Rounded Corners 7">
            <a:extLst>
              <a:ext uri="{FF2B5EF4-FFF2-40B4-BE49-F238E27FC236}">
                <a16:creationId xmlns:a16="http://schemas.microsoft.com/office/drawing/2014/main" id="{401FDB21-7704-003E-E391-F9E8561F3EF1}"/>
              </a:ext>
            </a:extLst>
          </p:cNvPr>
          <p:cNvSpPr/>
          <p:nvPr/>
        </p:nvSpPr>
        <p:spPr>
          <a:xfrm>
            <a:off x="3174716" y="1730388"/>
            <a:ext cx="8866596" cy="1883657"/>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5EAA068-FA54-D094-83E4-58A6DEC86C4A}"/>
              </a:ext>
            </a:extLst>
          </p:cNvPr>
          <p:cNvSpPr txBox="1"/>
          <p:nvPr/>
        </p:nvSpPr>
        <p:spPr>
          <a:xfrm>
            <a:off x="3325401" y="1676446"/>
            <a:ext cx="8613170" cy="960328"/>
          </a:xfrm>
          <a:prstGeom prst="rect">
            <a:avLst/>
          </a:prstGeom>
          <a:noFill/>
        </p:spPr>
        <p:txBody>
          <a:bodyPr wrap="square" lIns="91440" tIns="45720" rIns="91440" bIns="45720" rtlCol="0" anchor="t">
            <a:spAutoFit/>
          </a:bodyPr>
          <a:lstStyle/>
          <a:p>
            <a:pPr algn="just">
              <a:lnSpc>
                <a:spcPct val="150000"/>
              </a:lnSpc>
            </a:pPr>
            <a:r>
              <a:rPr lang="en-US" sz="2000" dirty="0">
                <a:solidFill>
                  <a:srgbClr val="FFC000"/>
                </a:solidFill>
                <a:latin typeface="Times New Roman"/>
                <a:cs typeface="Times New Roman"/>
              </a:rPr>
              <a:t>Dividing Data into Input and Output Features:</a:t>
            </a:r>
          </a:p>
          <a:p>
            <a:pPr algn="just">
              <a:lnSpc>
                <a:spcPct val="150000"/>
              </a:lnSpc>
            </a:pPr>
            <a:endParaRPr lang="en-US" sz="2000" dirty="0">
              <a:solidFill>
                <a:srgbClr val="FFC000"/>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96056C99-E19B-CE86-9CCA-4270E125D1E6}"/>
              </a:ext>
            </a:extLst>
          </p:cNvPr>
          <p:cNvSpPr/>
          <p:nvPr/>
        </p:nvSpPr>
        <p:spPr>
          <a:xfrm>
            <a:off x="647272" y="3838019"/>
            <a:ext cx="8270695" cy="27235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48312D3-377D-EE0A-E877-F27415D8CAD8}"/>
              </a:ext>
            </a:extLst>
          </p:cNvPr>
          <p:cNvSpPr txBox="1"/>
          <p:nvPr/>
        </p:nvSpPr>
        <p:spPr>
          <a:xfrm>
            <a:off x="849487" y="3895307"/>
            <a:ext cx="7633699" cy="498663"/>
          </a:xfrm>
          <a:prstGeom prst="rect">
            <a:avLst/>
          </a:prstGeom>
          <a:noFill/>
        </p:spPr>
        <p:txBody>
          <a:bodyPr wrap="square" lIns="91440" tIns="45720" rIns="91440" bIns="45720" rtlCol="0" anchor="t">
            <a:spAutoFit/>
          </a:bodyPr>
          <a:lstStyle/>
          <a:p>
            <a:pPr>
              <a:lnSpc>
                <a:spcPct val="150000"/>
              </a:lnSpc>
            </a:pPr>
            <a:r>
              <a:rPr lang="en-US" sz="2000" b="0" i="0" dirty="0">
                <a:solidFill>
                  <a:srgbClr val="FFC000"/>
                </a:solidFill>
                <a:effectLst/>
                <a:latin typeface="Times New Roman"/>
                <a:cs typeface="Times New Roman"/>
              </a:rPr>
              <a:t>Splitting the dataset into training and testing sets</a:t>
            </a:r>
            <a:r>
              <a:rPr lang="en-US" sz="2000" dirty="0">
                <a:solidFill>
                  <a:srgbClr val="FFC000"/>
                </a:solidFill>
                <a:latin typeface="Times New Roman"/>
                <a:cs typeface="Times New Roman"/>
              </a:rPr>
              <a:t>:</a:t>
            </a:r>
          </a:p>
        </p:txBody>
      </p:sp>
      <p:pic>
        <p:nvPicPr>
          <p:cNvPr id="3" name="Picture 3" descr="Graphical user interface, text, application&#10;&#10;Description automatically generated">
            <a:extLst>
              <a:ext uri="{FF2B5EF4-FFF2-40B4-BE49-F238E27FC236}">
                <a16:creationId xmlns:a16="http://schemas.microsoft.com/office/drawing/2014/main" id="{3C673BA6-574C-5451-BAF8-2C7D19D1D58E}"/>
              </a:ext>
            </a:extLst>
          </p:cNvPr>
          <p:cNvPicPr>
            <a:picLocks noChangeAspect="1"/>
          </p:cNvPicPr>
          <p:nvPr/>
        </p:nvPicPr>
        <p:blipFill>
          <a:blip r:embed="rId2"/>
          <a:stretch>
            <a:fillRect/>
          </a:stretch>
        </p:blipFill>
        <p:spPr>
          <a:xfrm>
            <a:off x="3463637" y="2305183"/>
            <a:ext cx="6954981" cy="1208543"/>
          </a:xfrm>
          <a:prstGeom prst="rect">
            <a:avLst/>
          </a:prstGeom>
        </p:spPr>
      </p:pic>
      <p:pic>
        <p:nvPicPr>
          <p:cNvPr id="4" name="Picture 11" descr="Text&#10;&#10;Description automatically generated">
            <a:extLst>
              <a:ext uri="{FF2B5EF4-FFF2-40B4-BE49-F238E27FC236}">
                <a16:creationId xmlns:a16="http://schemas.microsoft.com/office/drawing/2014/main" id="{6ED2A261-888E-5D96-23A9-E594A47B9191}"/>
              </a:ext>
            </a:extLst>
          </p:cNvPr>
          <p:cNvPicPr>
            <a:picLocks noChangeAspect="1"/>
          </p:cNvPicPr>
          <p:nvPr/>
        </p:nvPicPr>
        <p:blipFill>
          <a:blip r:embed="rId3"/>
          <a:stretch>
            <a:fillRect/>
          </a:stretch>
        </p:blipFill>
        <p:spPr>
          <a:xfrm>
            <a:off x="845128" y="4604354"/>
            <a:ext cx="6303817" cy="1902636"/>
          </a:xfrm>
          <a:prstGeom prst="rect">
            <a:avLst/>
          </a:prstGeom>
        </p:spPr>
      </p:pic>
    </p:spTree>
    <p:extLst>
      <p:ext uri="{BB962C8B-B14F-4D97-AF65-F5344CB8AC3E}">
        <p14:creationId xmlns:p14="http://schemas.microsoft.com/office/powerpoint/2010/main" val="154450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806366" y="336333"/>
            <a:ext cx="10978558" cy="1337293"/>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USING BERT TO CONVERT TEXT TO NUMERICAL VECTOR</a:t>
            </a:r>
            <a:endParaRPr lang="en-US" sz="4000" spc="300" dirty="0">
              <a:solidFill>
                <a:srgbClr val="FFC000"/>
              </a:solidFill>
              <a:latin typeface="Arial Rounded MT Bold" panose="020F0704030504030204" pitchFamily="34" charset="0"/>
            </a:endParaRPr>
          </a:p>
        </p:txBody>
      </p:sp>
      <p:sp>
        <p:nvSpPr>
          <p:cNvPr id="8" name="Rectangle: Rounded Corners 7">
            <a:extLst>
              <a:ext uri="{FF2B5EF4-FFF2-40B4-BE49-F238E27FC236}">
                <a16:creationId xmlns:a16="http://schemas.microsoft.com/office/drawing/2014/main" id="{401FDB21-7704-003E-E391-F9E8561F3EF1}"/>
              </a:ext>
            </a:extLst>
          </p:cNvPr>
          <p:cNvSpPr/>
          <p:nvPr/>
        </p:nvSpPr>
        <p:spPr>
          <a:xfrm>
            <a:off x="722462" y="1716534"/>
            <a:ext cx="11318850" cy="1897511"/>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5EAA068-FA54-D094-83E4-58A6DEC86C4A}"/>
              </a:ext>
            </a:extLst>
          </p:cNvPr>
          <p:cNvSpPr txBox="1"/>
          <p:nvPr/>
        </p:nvSpPr>
        <p:spPr>
          <a:xfrm>
            <a:off x="845438" y="1676446"/>
            <a:ext cx="11093133" cy="2345322"/>
          </a:xfrm>
          <a:prstGeom prst="rect">
            <a:avLst/>
          </a:prstGeom>
          <a:noFill/>
        </p:spPr>
        <p:txBody>
          <a:bodyPr wrap="square" lIns="91440" tIns="45720" rIns="91440" bIns="45720" rtlCol="0" anchor="t">
            <a:spAutoFit/>
          </a:bodyPr>
          <a:lstStyle/>
          <a:p>
            <a:pPr algn="just">
              <a:lnSpc>
                <a:spcPct val="150000"/>
              </a:lnSpc>
            </a:pPr>
            <a:r>
              <a:rPr lang="en-US" sz="2000" dirty="0">
                <a:solidFill>
                  <a:srgbClr val="FFC000"/>
                </a:solidFill>
                <a:latin typeface="Times New Roman"/>
                <a:cs typeface="Times New Roman"/>
              </a:rPr>
              <a:t>About BERT:</a:t>
            </a:r>
          </a:p>
          <a:p>
            <a:pPr algn="just">
              <a:lnSpc>
                <a:spcPct val="150000"/>
              </a:lnSpc>
            </a:pPr>
            <a:r>
              <a:rPr lang="en-US" sz="2000" b="1" dirty="0">
                <a:solidFill>
                  <a:schemeClr val="bg1"/>
                </a:solidFill>
                <a:latin typeface="Times New Roman"/>
                <a:ea typeface="+mn-lt"/>
                <a:cs typeface="+mn-lt"/>
              </a:rPr>
              <a:t>BERT is a machine learning model for natural language processing that uses bidirectional transformers to pre-train deep representations from unlabeled text1234. It can be fine-tuned for various language tasks, such as question answering and sentiment analysis, by using additional datasets </a:t>
            </a:r>
            <a:endParaRPr lang="en-US" b="1">
              <a:solidFill>
                <a:schemeClr val="bg1"/>
              </a:solidFill>
              <a:latin typeface="Times New Roman"/>
            </a:endParaRPr>
          </a:p>
        </p:txBody>
      </p:sp>
      <p:sp>
        <p:nvSpPr>
          <p:cNvPr id="10" name="Rectangle: Rounded Corners 9">
            <a:extLst>
              <a:ext uri="{FF2B5EF4-FFF2-40B4-BE49-F238E27FC236}">
                <a16:creationId xmlns:a16="http://schemas.microsoft.com/office/drawing/2014/main" id="{96056C99-E19B-CE86-9CCA-4270E125D1E6}"/>
              </a:ext>
            </a:extLst>
          </p:cNvPr>
          <p:cNvSpPr/>
          <p:nvPr/>
        </p:nvSpPr>
        <p:spPr>
          <a:xfrm>
            <a:off x="647272" y="4267509"/>
            <a:ext cx="8270695" cy="229409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48312D3-377D-EE0A-E877-F27415D8CAD8}"/>
              </a:ext>
            </a:extLst>
          </p:cNvPr>
          <p:cNvSpPr txBox="1"/>
          <p:nvPr/>
        </p:nvSpPr>
        <p:spPr>
          <a:xfrm>
            <a:off x="807923" y="4560325"/>
            <a:ext cx="7633699" cy="498663"/>
          </a:xfrm>
          <a:prstGeom prst="rect">
            <a:avLst/>
          </a:prstGeom>
          <a:noFill/>
        </p:spPr>
        <p:txBody>
          <a:bodyPr wrap="square" lIns="91440" tIns="45720" rIns="91440" bIns="45720" rtlCol="0" anchor="t">
            <a:spAutoFit/>
          </a:bodyPr>
          <a:lstStyle/>
          <a:p>
            <a:pPr>
              <a:lnSpc>
                <a:spcPct val="150000"/>
              </a:lnSpc>
            </a:pPr>
            <a:r>
              <a:rPr lang="en-US" sz="2000" dirty="0">
                <a:solidFill>
                  <a:srgbClr val="FFC000"/>
                </a:solidFill>
                <a:latin typeface="Times New Roman"/>
                <a:cs typeface="Times New Roman"/>
              </a:rPr>
              <a:t>Loading BERT:</a:t>
            </a:r>
          </a:p>
        </p:txBody>
      </p:sp>
      <p:pic>
        <p:nvPicPr>
          <p:cNvPr id="2" name="Picture 4" descr="Graphical user interface, text, application&#10;&#10;Description automatically generated">
            <a:extLst>
              <a:ext uri="{FF2B5EF4-FFF2-40B4-BE49-F238E27FC236}">
                <a16:creationId xmlns:a16="http://schemas.microsoft.com/office/drawing/2014/main" id="{6F233233-4F6F-2222-3BA5-B51E47BA4E61}"/>
              </a:ext>
            </a:extLst>
          </p:cNvPr>
          <p:cNvPicPr>
            <a:picLocks noChangeAspect="1"/>
          </p:cNvPicPr>
          <p:nvPr/>
        </p:nvPicPr>
        <p:blipFill>
          <a:blip r:embed="rId2"/>
          <a:stretch>
            <a:fillRect/>
          </a:stretch>
        </p:blipFill>
        <p:spPr>
          <a:xfrm>
            <a:off x="845127" y="5216919"/>
            <a:ext cx="7633854" cy="1065432"/>
          </a:xfrm>
          <a:prstGeom prst="rect">
            <a:avLst/>
          </a:prstGeom>
        </p:spPr>
      </p:pic>
    </p:spTree>
    <p:extLst>
      <p:ext uri="{BB962C8B-B14F-4D97-AF65-F5344CB8AC3E}">
        <p14:creationId xmlns:p14="http://schemas.microsoft.com/office/powerpoint/2010/main" val="483906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847930" y="336333"/>
            <a:ext cx="9219031" cy="1323439"/>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APPLYING VECTORIZATION USING BERT</a:t>
            </a:r>
            <a:endParaRPr lang="en-US" sz="4000" spc="300" dirty="0">
              <a:solidFill>
                <a:srgbClr val="FFC000"/>
              </a:solidFill>
              <a:latin typeface="Arial Rounded MT Bold" panose="020F0704030504030204" pitchFamily="34" charset="0"/>
            </a:endParaRPr>
          </a:p>
        </p:txBody>
      </p:sp>
      <p:sp>
        <p:nvSpPr>
          <p:cNvPr id="8" name="Rectangle: Rounded Corners 7">
            <a:extLst>
              <a:ext uri="{FF2B5EF4-FFF2-40B4-BE49-F238E27FC236}">
                <a16:creationId xmlns:a16="http://schemas.microsoft.com/office/drawing/2014/main" id="{401FDB21-7704-003E-E391-F9E8561F3EF1}"/>
              </a:ext>
            </a:extLst>
          </p:cNvPr>
          <p:cNvSpPr/>
          <p:nvPr/>
        </p:nvSpPr>
        <p:spPr>
          <a:xfrm>
            <a:off x="3174716" y="1730388"/>
            <a:ext cx="8866596" cy="1883657"/>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5EAA068-FA54-D094-83E4-58A6DEC86C4A}"/>
              </a:ext>
            </a:extLst>
          </p:cNvPr>
          <p:cNvSpPr txBox="1"/>
          <p:nvPr/>
        </p:nvSpPr>
        <p:spPr>
          <a:xfrm>
            <a:off x="3325401" y="1676446"/>
            <a:ext cx="8613170" cy="960328"/>
          </a:xfrm>
          <a:prstGeom prst="rect">
            <a:avLst/>
          </a:prstGeom>
          <a:noFill/>
        </p:spPr>
        <p:txBody>
          <a:bodyPr wrap="square" lIns="91440" tIns="45720" rIns="91440" bIns="45720" rtlCol="0" anchor="t">
            <a:spAutoFit/>
          </a:bodyPr>
          <a:lstStyle/>
          <a:p>
            <a:pPr algn="just">
              <a:lnSpc>
                <a:spcPct val="150000"/>
              </a:lnSpc>
            </a:pPr>
            <a:r>
              <a:rPr lang="en-US" sz="2000" dirty="0">
                <a:solidFill>
                  <a:srgbClr val="FFC000"/>
                </a:solidFill>
                <a:latin typeface="Times New Roman"/>
                <a:cs typeface="Times New Roman"/>
              </a:rPr>
              <a:t>Vectorizing both question in training and testing set:</a:t>
            </a:r>
          </a:p>
          <a:p>
            <a:pPr algn="just">
              <a:lnSpc>
                <a:spcPct val="150000"/>
              </a:lnSpc>
            </a:pPr>
            <a:endParaRPr lang="en-US" sz="2000" dirty="0">
              <a:solidFill>
                <a:srgbClr val="FFC000"/>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96056C99-E19B-CE86-9CCA-4270E125D1E6}"/>
              </a:ext>
            </a:extLst>
          </p:cNvPr>
          <p:cNvSpPr/>
          <p:nvPr/>
        </p:nvSpPr>
        <p:spPr>
          <a:xfrm>
            <a:off x="647272" y="3838019"/>
            <a:ext cx="8270695" cy="27235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48312D3-377D-EE0A-E877-F27415D8CAD8}"/>
              </a:ext>
            </a:extLst>
          </p:cNvPr>
          <p:cNvSpPr txBox="1"/>
          <p:nvPr/>
        </p:nvSpPr>
        <p:spPr>
          <a:xfrm>
            <a:off x="849487" y="3895307"/>
            <a:ext cx="7633699" cy="498663"/>
          </a:xfrm>
          <a:prstGeom prst="rect">
            <a:avLst/>
          </a:prstGeom>
          <a:noFill/>
        </p:spPr>
        <p:txBody>
          <a:bodyPr wrap="square" lIns="91440" tIns="45720" rIns="91440" bIns="45720" rtlCol="0" anchor="t">
            <a:spAutoFit/>
          </a:bodyPr>
          <a:lstStyle/>
          <a:p>
            <a:pPr>
              <a:lnSpc>
                <a:spcPct val="150000"/>
              </a:lnSpc>
            </a:pPr>
            <a:r>
              <a:rPr lang="en-US" sz="2000" dirty="0">
                <a:solidFill>
                  <a:srgbClr val="FFC000"/>
                </a:solidFill>
                <a:latin typeface="Times New Roman"/>
                <a:cs typeface="Times New Roman"/>
              </a:rPr>
              <a:t>Sample Vector:</a:t>
            </a:r>
          </a:p>
        </p:txBody>
      </p:sp>
      <p:pic>
        <p:nvPicPr>
          <p:cNvPr id="2" name="Picture 4" descr="Text&#10;&#10;Description automatically generated">
            <a:extLst>
              <a:ext uri="{FF2B5EF4-FFF2-40B4-BE49-F238E27FC236}">
                <a16:creationId xmlns:a16="http://schemas.microsoft.com/office/drawing/2014/main" id="{6D625C46-DC0A-35A6-F056-39A8395D8195}"/>
              </a:ext>
            </a:extLst>
          </p:cNvPr>
          <p:cNvPicPr>
            <a:picLocks noChangeAspect="1"/>
          </p:cNvPicPr>
          <p:nvPr/>
        </p:nvPicPr>
        <p:blipFill>
          <a:blip r:embed="rId2"/>
          <a:stretch>
            <a:fillRect/>
          </a:stretch>
        </p:blipFill>
        <p:spPr>
          <a:xfrm>
            <a:off x="3435928" y="2206737"/>
            <a:ext cx="6594762" cy="1308453"/>
          </a:xfrm>
          <a:prstGeom prst="rect">
            <a:avLst/>
          </a:prstGeom>
        </p:spPr>
      </p:pic>
      <p:pic>
        <p:nvPicPr>
          <p:cNvPr id="5" name="Picture 5" descr="Table&#10;&#10;Description automatically generated">
            <a:extLst>
              <a:ext uri="{FF2B5EF4-FFF2-40B4-BE49-F238E27FC236}">
                <a16:creationId xmlns:a16="http://schemas.microsoft.com/office/drawing/2014/main" id="{991D29B4-4054-C473-86B9-C7D388A6B4EB}"/>
              </a:ext>
            </a:extLst>
          </p:cNvPr>
          <p:cNvPicPr>
            <a:picLocks noChangeAspect="1"/>
          </p:cNvPicPr>
          <p:nvPr/>
        </p:nvPicPr>
        <p:blipFill>
          <a:blip r:embed="rId3"/>
          <a:stretch>
            <a:fillRect/>
          </a:stretch>
        </p:blipFill>
        <p:spPr>
          <a:xfrm>
            <a:off x="2535382" y="4082914"/>
            <a:ext cx="5527963" cy="2446753"/>
          </a:xfrm>
          <a:prstGeom prst="rect">
            <a:avLst/>
          </a:prstGeom>
        </p:spPr>
      </p:pic>
    </p:spTree>
    <p:extLst>
      <p:ext uri="{BB962C8B-B14F-4D97-AF65-F5344CB8AC3E}">
        <p14:creationId xmlns:p14="http://schemas.microsoft.com/office/powerpoint/2010/main" val="141309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786596" y="241310"/>
            <a:ext cx="11243041" cy="1938992"/>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MODEL BUILDING EXPERIMENT TRACKING</a:t>
            </a:r>
          </a:p>
          <a:p>
            <a:r>
              <a:rPr lang="en-US" sz="2000" spc="300" dirty="0">
                <a:solidFill>
                  <a:srgbClr val="FFC000"/>
                </a:solidFill>
                <a:latin typeface="Arial Rounded MT Bold"/>
              </a:rPr>
              <a:t>**Here we tracked every experiment while training the model to save time**</a:t>
            </a:r>
            <a:endParaRPr lang="en-US" sz="2000" spc="300" dirty="0">
              <a:solidFill>
                <a:srgbClr val="FFC000"/>
              </a:solidFill>
              <a:latin typeface="Arial Rounded MT Bold" panose="020F0704030504030204" pitchFamily="34" charset="0"/>
            </a:endParaRPr>
          </a:p>
        </p:txBody>
      </p:sp>
      <p:sp>
        <p:nvSpPr>
          <p:cNvPr id="7" name="Arrow: Right 6">
            <a:extLst>
              <a:ext uri="{FF2B5EF4-FFF2-40B4-BE49-F238E27FC236}">
                <a16:creationId xmlns:a16="http://schemas.microsoft.com/office/drawing/2014/main" id="{17132C88-5FC9-9C54-5F41-825CC4030C53}"/>
              </a:ext>
            </a:extLst>
          </p:cNvPr>
          <p:cNvSpPr/>
          <p:nvPr/>
        </p:nvSpPr>
        <p:spPr>
          <a:xfrm>
            <a:off x="503433" y="3302886"/>
            <a:ext cx="2332233" cy="707886"/>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1945066-0EAB-C620-125A-80B6191DECA6}"/>
              </a:ext>
            </a:extLst>
          </p:cNvPr>
          <p:cNvSpPr txBox="1"/>
          <p:nvPr/>
        </p:nvSpPr>
        <p:spPr>
          <a:xfrm>
            <a:off x="793445" y="3472163"/>
            <a:ext cx="2506894" cy="369332"/>
          </a:xfrm>
          <a:prstGeom prst="rect">
            <a:avLst/>
          </a:prstGeom>
          <a:noFill/>
        </p:spPr>
        <p:txBody>
          <a:bodyPr wrap="square" rtlCol="0">
            <a:spAutoFit/>
          </a:bodyPr>
          <a:lstStyle/>
          <a:p>
            <a:r>
              <a:rPr lang="en-US" b="1" dirty="0">
                <a:latin typeface="Sitka Text" pitchFamily="2" charset="0"/>
              </a:rPr>
              <a:t>Model Selection</a:t>
            </a:r>
          </a:p>
        </p:txBody>
      </p:sp>
      <p:sp>
        <p:nvSpPr>
          <p:cNvPr id="9" name="TextBox 8">
            <a:extLst>
              <a:ext uri="{FF2B5EF4-FFF2-40B4-BE49-F238E27FC236}">
                <a16:creationId xmlns:a16="http://schemas.microsoft.com/office/drawing/2014/main" id="{D20EF5E1-66BD-25AA-E4AA-86BB07F650E9}"/>
              </a:ext>
            </a:extLst>
          </p:cNvPr>
          <p:cNvSpPr txBox="1"/>
          <p:nvPr/>
        </p:nvSpPr>
        <p:spPr>
          <a:xfrm>
            <a:off x="3018422" y="2935768"/>
            <a:ext cx="9174823" cy="1421992"/>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sz="2000" b="1" i="0" dirty="0">
                <a:solidFill>
                  <a:schemeClr val="bg1"/>
                </a:solidFill>
                <a:effectLst/>
                <a:latin typeface="Times New Roman"/>
                <a:cs typeface="Times New Roman"/>
              </a:rPr>
              <a:t>Choose a suitable machine learning algorithm or model architecture that is appropriate for your task. For NLP tasks such as text classification or question pair similarity, popular models </a:t>
            </a:r>
            <a:r>
              <a:rPr lang="en-US" sz="2000" b="1" dirty="0">
                <a:solidFill>
                  <a:schemeClr val="bg1"/>
                </a:solidFill>
                <a:latin typeface="Times New Roman"/>
                <a:cs typeface="Times New Roman"/>
              </a:rPr>
              <a:t>include RANDOM FOREST AND XGBOOST.</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26383DFD-154A-DE19-9B7A-F01CFF90047F}"/>
              </a:ext>
            </a:extLst>
          </p:cNvPr>
          <p:cNvSpPr/>
          <p:nvPr/>
        </p:nvSpPr>
        <p:spPr>
          <a:xfrm>
            <a:off x="503433" y="4636654"/>
            <a:ext cx="2332233" cy="73213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15ECF73-B634-6E58-7437-1D665322E0EF}"/>
              </a:ext>
            </a:extLst>
          </p:cNvPr>
          <p:cNvSpPr txBox="1"/>
          <p:nvPr/>
        </p:nvSpPr>
        <p:spPr>
          <a:xfrm>
            <a:off x="585627" y="4818055"/>
            <a:ext cx="1931542" cy="369332"/>
          </a:xfrm>
          <a:prstGeom prst="rect">
            <a:avLst/>
          </a:prstGeom>
          <a:noFill/>
        </p:spPr>
        <p:txBody>
          <a:bodyPr wrap="square" rtlCol="0">
            <a:spAutoFit/>
          </a:bodyPr>
          <a:lstStyle/>
          <a:p>
            <a:r>
              <a:rPr lang="en-US" b="1" dirty="0">
                <a:latin typeface="Sitka Text" pitchFamily="2" charset="0"/>
              </a:rPr>
              <a:t>Model training</a:t>
            </a:r>
          </a:p>
        </p:txBody>
      </p:sp>
      <p:sp>
        <p:nvSpPr>
          <p:cNvPr id="12" name="TextBox 11">
            <a:extLst>
              <a:ext uri="{FF2B5EF4-FFF2-40B4-BE49-F238E27FC236}">
                <a16:creationId xmlns:a16="http://schemas.microsoft.com/office/drawing/2014/main" id="{5E8FC00B-8EE6-D9B9-3BDA-45C8F73013AA}"/>
              </a:ext>
            </a:extLst>
          </p:cNvPr>
          <p:cNvSpPr txBox="1"/>
          <p:nvPr/>
        </p:nvSpPr>
        <p:spPr>
          <a:xfrm>
            <a:off x="3010328" y="4636654"/>
            <a:ext cx="9181672" cy="1421992"/>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sz="2000" b="1" i="0" dirty="0">
                <a:solidFill>
                  <a:schemeClr val="bg1"/>
                </a:solidFill>
                <a:effectLst/>
                <a:latin typeface="Times New Roman"/>
                <a:cs typeface="Times New Roman"/>
              </a:rPr>
              <a:t>Train your selected model on the training data. This involves feeding the model with input features and their corresponding target labels and optimizing its internal parameters to make accurate predictions.</a:t>
            </a:r>
            <a:endParaRPr lang="en-US" sz="2000" b="1" dirty="0">
              <a:solidFill>
                <a:schemeClr val="bg1"/>
              </a:solidFill>
              <a:latin typeface="Times New Roman"/>
              <a:cs typeface="Times New Roman"/>
            </a:endParaRPr>
          </a:p>
        </p:txBody>
      </p:sp>
    </p:spTree>
    <p:extLst>
      <p:ext uri="{BB962C8B-B14F-4D97-AF65-F5344CB8AC3E}">
        <p14:creationId xmlns:p14="http://schemas.microsoft.com/office/powerpoint/2010/main" val="1929272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1037120" y="467342"/>
            <a:ext cx="9705780" cy="1323439"/>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 METRICS WE USED FOR </a:t>
            </a:r>
            <a:r>
              <a:rPr lang="en-US" sz="4000" spc="300" dirty="0">
                <a:solidFill>
                  <a:srgbClr val="FFC000"/>
                </a:solidFill>
                <a:latin typeface="Arial Rounded MT Bold"/>
                <a:ea typeface="+mn-lt"/>
                <a:cs typeface="+mn-lt"/>
              </a:rPr>
              <a:t>MODEL EVALUATION</a:t>
            </a:r>
            <a:endParaRPr lang="en-US" sz="4000" spc="300" dirty="0">
              <a:solidFill>
                <a:srgbClr val="FFC000"/>
              </a:solidFill>
              <a:latin typeface="Arial Rounded MT Bold"/>
            </a:endParaRPr>
          </a:p>
        </p:txBody>
      </p:sp>
      <p:sp>
        <p:nvSpPr>
          <p:cNvPr id="5" name="Flowchart: Off-page Connector 4">
            <a:extLst>
              <a:ext uri="{FF2B5EF4-FFF2-40B4-BE49-F238E27FC236}">
                <a16:creationId xmlns:a16="http://schemas.microsoft.com/office/drawing/2014/main" id="{00FEC7F8-2813-7CE9-8303-A609E98291DC}"/>
              </a:ext>
            </a:extLst>
          </p:cNvPr>
          <p:cNvSpPr/>
          <p:nvPr/>
        </p:nvSpPr>
        <p:spPr>
          <a:xfrm>
            <a:off x="1222625" y="1880171"/>
            <a:ext cx="4397339" cy="4859676"/>
          </a:xfrm>
          <a:prstGeom prst="flowChartOffpageConnector">
            <a:avLst/>
          </a:prstGeom>
          <a:solidFill>
            <a:schemeClr val="tx2">
              <a:alpha val="2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Off-page Connector 5">
            <a:extLst>
              <a:ext uri="{FF2B5EF4-FFF2-40B4-BE49-F238E27FC236}">
                <a16:creationId xmlns:a16="http://schemas.microsoft.com/office/drawing/2014/main" id="{F7C5E119-AC4C-E14F-D309-492D462C150F}"/>
              </a:ext>
            </a:extLst>
          </p:cNvPr>
          <p:cNvSpPr/>
          <p:nvPr/>
        </p:nvSpPr>
        <p:spPr>
          <a:xfrm>
            <a:off x="6709025" y="1880171"/>
            <a:ext cx="4397339" cy="4859676"/>
          </a:xfrm>
          <a:prstGeom prst="flowChartOffpageConnector">
            <a:avLst/>
          </a:prstGeom>
          <a:solidFill>
            <a:schemeClr val="accent1">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E08B33D-5978-AC15-3D4A-E661A0B6EAE4}"/>
              </a:ext>
            </a:extLst>
          </p:cNvPr>
          <p:cNvSpPr txBox="1"/>
          <p:nvPr/>
        </p:nvSpPr>
        <p:spPr>
          <a:xfrm>
            <a:off x="1797977" y="2188395"/>
            <a:ext cx="3698697" cy="2215991"/>
          </a:xfrm>
          <a:prstGeom prst="rect">
            <a:avLst/>
          </a:prstGeom>
          <a:noFill/>
        </p:spPr>
        <p:txBody>
          <a:bodyPr wrap="square" lIns="91440" tIns="45720" rIns="91440" bIns="45720" rtlCol="0" anchor="t">
            <a:spAutoFit/>
          </a:bodyPr>
          <a:lstStyle/>
          <a:p>
            <a:pPr marL="342900" indent="-342900">
              <a:lnSpc>
                <a:spcPct val="150000"/>
              </a:lnSpc>
              <a:buFont typeface="Wingdings" panose="05000000000000000000" pitchFamily="2" charset="2"/>
              <a:buChar char="v"/>
            </a:pPr>
            <a:r>
              <a:rPr lang="en-US" sz="2000" b="1" dirty="0">
                <a:solidFill>
                  <a:schemeClr val="bg1"/>
                </a:solidFill>
                <a:latin typeface="Sitka Text" pitchFamily="2" charset="0"/>
                <a:cs typeface="Times New Roman" panose="02020603050405020304" pitchFamily="18" charset="0"/>
              </a:rPr>
              <a:t>Classification report</a:t>
            </a:r>
            <a:r>
              <a:rPr lang="en-US" sz="2000" dirty="0">
                <a:solidFill>
                  <a:schemeClr val="bg1"/>
                </a:solidFill>
                <a:latin typeface="Times New Roman" panose="02020603050405020304" pitchFamily="18" charset="0"/>
                <a:cs typeface="Times New Roman" panose="02020603050405020304" pitchFamily="18" charset="0"/>
              </a:rPr>
              <a:t>:</a:t>
            </a:r>
          </a:p>
          <a:p>
            <a:pPr marL="800100" lvl="1" indent="-342900">
              <a:lnSpc>
                <a:spcPct val="150000"/>
              </a:lnSpc>
              <a:buFont typeface="Courier New" panose="02070309020205020404" pitchFamily="49" charset="0"/>
              <a:buChar char="o"/>
            </a:pPr>
            <a:r>
              <a:rPr lang="en-US" sz="2000" b="0" i="0" dirty="0">
                <a:solidFill>
                  <a:schemeClr val="bg1"/>
                </a:solidFill>
                <a:effectLst/>
                <a:latin typeface="Times New Roman"/>
                <a:cs typeface="Times New Roman"/>
              </a:rPr>
              <a:t>Precision</a:t>
            </a:r>
            <a:r>
              <a:rPr lang="en-US" sz="2000" dirty="0">
                <a:solidFill>
                  <a:schemeClr val="bg1"/>
                </a:solidFill>
                <a:latin typeface="Times New Roman"/>
                <a:cs typeface="Times New Roman"/>
              </a:rPr>
              <a:t>       </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marL="800100" lvl="1" indent="-342900">
              <a:lnSpc>
                <a:spcPct val="150000"/>
              </a:lnSpc>
              <a:buFont typeface="Courier New" panose="02070309020205020404" pitchFamily="49" charset="0"/>
              <a:buChar char="o"/>
            </a:pPr>
            <a:r>
              <a:rPr lang="en-US" sz="2000" b="0" i="0" dirty="0">
                <a:solidFill>
                  <a:schemeClr val="bg1"/>
                </a:solidFill>
                <a:effectLst/>
                <a:latin typeface="Times New Roman" panose="02020603050405020304" pitchFamily="18" charset="0"/>
                <a:cs typeface="Times New Roman" panose="02020603050405020304" pitchFamily="18" charset="0"/>
              </a:rPr>
              <a:t>Recall        </a:t>
            </a:r>
          </a:p>
          <a:p>
            <a:pPr marL="800100" lvl="1" indent="-342900">
              <a:lnSpc>
                <a:spcPct val="150000"/>
              </a:lnSpc>
              <a:buFont typeface="Courier New" panose="02070309020205020404" pitchFamily="49" charset="0"/>
              <a:buChar char="o"/>
            </a:pPr>
            <a:r>
              <a:rPr lang="en-US" sz="2000" b="0" i="0" dirty="0">
                <a:solidFill>
                  <a:schemeClr val="bg1"/>
                </a:solidFill>
                <a:effectLst/>
                <a:latin typeface="Times New Roman"/>
                <a:cs typeface="Times New Roman"/>
              </a:rPr>
              <a:t>F1-score</a:t>
            </a:r>
          </a:p>
          <a:p>
            <a:endParaRPr lang="en-US" dirty="0">
              <a:solidFill>
                <a:srgbClr val="000000"/>
              </a:solidFill>
              <a:latin typeface="Segoe UI Light"/>
              <a:cs typeface="Segoe UI Light"/>
            </a:endParaRPr>
          </a:p>
        </p:txBody>
      </p:sp>
      <p:sp>
        <p:nvSpPr>
          <p:cNvPr id="8" name="TextBox 7">
            <a:extLst>
              <a:ext uri="{FF2B5EF4-FFF2-40B4-BE49-F238E27FC236}">
                <a16:creationId xmlns:a16="http://schemas.microsoft.com/office/drawing/2014/main" id="{3A57F68F-8FF3-6ACC-8779-03A90F90E7D8}"/>
              </a:ext>
            </a:extLst>
          </p:cNvPr>
          <p:cNvSpPr txBox="1"/>
          <p:nvPr/>
        </p:nvSpPr>
        <p:spPr>
          <a:xfrm>
            <a:off x="6863136" y="1962363"/>
            <a:ext cx="3760342" cy="4062651"/>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000" b="1" i="0" dirty="0">
                <a:solidFill>
                  <a:schemeClr val="bg1"/>
                </a:solidFill>
                <a:effectLst/>
                <a:latin typeface="Sitka Text" pitchFamily="2" charset="0"/>
                <a:cs typeface="Times New Roman" panose="02020603050405020304" pitchFamily="18" charset="0"/>
              </a:rPr>
              <a:t>Confusion Matrix: </a:t>
            </a:r>
          </a:p>
          <a:p>
            <a:pPr marL="800100" lvl="1" indent="-342900" algn="just">
              <a:lnSpc>
                <a:spcPct val="150000"/>
              </a:lnSpc>
              <a:buFont typeface="Courier New" panose="02070309020205020404" pitchFamily="49" charset="0"/>
              <a:buChar char="o"/>
            </a:pPr>
            <a:r>
              <a:rPr lang="en-US" sz="2000" b="0" i="0" dirty="0">
                <a:solidFill>
                  <a:schemeClr val="bg1"/>
                </a:solidFill>
                <a:effectLst/>
                <a:latin typeface="Times New Roman" panose="02020603050405020304" pitchFamily="18" charset="0"/>
                <a:cs typeface="Times New Roman" panose="02020603050405020304" pitchFamily="18" charset="0"/>
              </a:rPr>
              <a:t>The confusion matrix provides a breakdown of the predicted and actual labels, helping you identify true positives, true negatives, false positives, and false negatives. </a:t>
            </a:r>
            <a:endParaRPr lang="en-US" dirty="0"/>
          </a:p>
          <a:p>
            <a:endParaRPr lang="en-US" dirty="0"/>
          </a:p>
        </p:txBody>
      </p:sp>
    </p:spTree>
    <p:extLst>
      <p:ext uri="{BB962C8B-B14F-4D97-AF65-F5344CB8AC3E}">
        <p14:creationId xmlns:p14="http://schemas.microsoft.com/office/powerpoint/2010/main" val="1942704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911287" y="241310"/>
            <a:ext cx="10785841" cy="1323439"/>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RANDOM FOREST MODEL BUILDING AND EXPERIMENT TRACKING</a:t>
            </a:r>
          </a:p>
        </p:txBody>
      </p:sp>
      <p:pic>
        <p:nvPicPr>
          <p:cNvPr id="2" name="Picture 2" descr="Text&#10;&#10;Description automatically generated">
            <a:extLst>
              <a:ext uri="{FF2B5EF4-FFF2-40B4-BE49-F238E27FC236}">
                <a16:creationId xmlns:a16="http://schemas.microsoft.com/office/drawing/2014/main" id="{11DAB4AC-7768-DD8F-C2A1-FB182511468F}"/>
              </a:ext>
            </a:extLst>
          </p:cNvPr>
          <p:cNvPicPr>
            <a:picLocks noChangeAspect="1"/>
          </p:cNvPicPr>
          <p:nvPr/>
        </p:nvPicPr>
        <p:blipFill>
          <a:blip r:embed="rId2"/>
          <a:stretch>
            <a:fillRect/>
          </a:stretch>
        </p:blipFill>
        <p:spPr>
          <a:xfrm>
            <a:off x="727496" y="1569825"/>
            <a:ext cx="11062722" cy="5190330"/>
          </a:xfrm>
          <a:prstGeom prst="rect">
            <a:avLst/>
          </a:prstGeom>
        </p:spPr>
      </p:pic>
    </p:spTree>
    <p:extLst>
      <p:ext uri="{BB962C8B-B14F-4D97-AF65-F5344CB8AC3E}">
        <p14:creationId xmlns:p14="http://schemas.microsoft.com/office/powerpoint/2010/main" val="114763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911287" y="241310"/>
            <a:ext cx="10785841" cy="1323439"/>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RANDOM FOREST MODEL EVALUATION</a:t>
            </a:r>
          </a:p>
        </p:txBody>
      </p:sp>
      <p:pic>
        <p:nvPicPr>
          <p:cNvPr id="3" name="Picture 3" descr="Chart, treemap chart&#10;&#10;Description automatically generated">
            <a:extLst>
              <a:ext uri="{FF2B5EF4-FFF2-40B4-BE49-F238E27FC236}">
                <a16:creationId xmlns:a16="http://schemas.microsoft.com/office/drawing/2014/main" id="{426E01AC-DE15-4E05-60B8-833B9C9B98B3}"/>
              </a:ext>
            </a:extLst>
          </p:cNvPr>
          <p:cNvPicPr>
            <a:picLocks noChangeAspect="1"/>
          </p:cNvPicPr>
          <p:nvPr/>
        </p:nvPicPr>
        <p:blipFill>
          <a:blip r:embed="rId2"/>
          <a:stretch>
            <a:fillRect/>
          </a:stretch>
        </p:blipFill>
        <p:spPr>
          <a:xfrm>
            <a:off x="914401" y="1574686"/>
            <a:ext cx="5142088" cy="4922183"/>
          </a:xfrm>
          <a:prstGeom prst="rect">
            <a:avLst/>
          </a:prstGeom>
        </p:spPr>
      </p:pic>
      <p:pic>
        <p:nvPicPr>
          <p:cNvPr id="4" name="Picture 4" descr="Table&#10;&#10;Description automatically generated">
            <a:extLst>
              <a:ext uri="{FF2B5EF4-FFF2-40B4-BE49-F238E27FC236}">
                <a16:creationId xmlns:a16="http://schemas.microsoft.com/office/drawing/2014/main" id="{9CA7F0E9-B24A-70B1-FCA2-143A4568AF1A}"/>
              </a:ext>
            </a:extLst>
          </p:cNvPr>
          <p:cNvPicPr>
            <a:picLocks noChangeAspect="1"/>
          </p:cNvPicPr>
          <p:nvPr/>
        </p:nvPicPr>
        <p:blipFill>
          <a:blip r:embed="rId3"/>
          <a:stretch>
            <a:fillRect/>
          </a:stretch>
        </p:blipFill>
        <p:spPr>
          <a:xfrm>
            <a:off x="6460066" y="1563708"/>
            <a:ext cx="5184422" cy="4915917"/>
          </a:xfrm>
          <a:prstGeom prst="rect">
            <a:avLst/>
          </a:prstGeom>
        </p:spPr>
      </p:pic>
    </p:spTree>
    <p:extLst>
      <p:ext uri="{BB962C8B-B14F-4D97-AF65-F5344CB8AC3E}">
        <p14:creationId xmlns:p14="http://schemas.microsoft.com/office/powerpoint/2010/main" val="4144789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911287" y="241310"/>
            <a:ext cx="10785841" cy="1323439"/>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XGBOOST MODEL BUILDING AND EXPERIMENT TRACKING</a:t>
            </a:r>
          </a:p>
        </p:txBody>
      </p:sp>
      <p:pic>
        <p:nvPicPr>
          <p:cNvPr id="3" name="Picture 3" descr="A picture containing text&#10;&#10;Description automatically generated">
            <a:extLst>
              <a:ext uri="{FF2B5EF4-FFF2-40B4-BE49-F238E27FC236}">
                <a16:creationId xmlns:a16="http://schemas.microsoft.com/office/drawing/2014/main" id="{2D11E5DF-9AC0-CE33-97BF-5F68E8169E7F}"/>
              </a:ext>
            </a:extLst>
          </p:cNvPr>
          <p:cNvPicPr>
            <a:picLocks noChangeAspect="1"/>
          </p:cNvPicPr>
          <p:nvPr/>
        </p:nvPicPr>
        <p:blipFill>
          <a:blip r:embed="rId2"/>
          <a:stretch>
            <a:fillRect/>
          </a:stretch>
        </p:blipFill>
        <p:spPr>
          <a:xfrm>
            <a:off x="1168401" y="1565992"/>
            <a:ext cx="10292643" cy="5179460"/>
          </a:xfrm>
          <a:prstGeom prst="rect">
            <a:avLst/>
          </a:prstGeom>
        </p:spPr>
      </p:pic>
    </p:spTree>
    <p:extLst>
      <p:ext uri="{BB962C8B-B14F-4D97-AF65-F5344CB8AC3E}">
        <p14:creationId xmlns:p14="http://schemas.microsoft.com/office/powerpoint/2010/main" val="2289584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911287" y="241310"/>
            <a:ext cx="10785841" cy="707886"/>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XGBOOST MODEL EVALUATION</a:t>
            </a:r>
          </a:p>
        </p:txBody>
      </p:sp>
      <p:pic>
        <p:nvPicPr>
          <p:cNvPr id="2" name="Picture 4" descr="Chart, treemap chart&#10;&#10;Description automatically generated">
            <a:extLst>
              <a:ext uri="{FF2B5EF4-FFF2-40B4-BE49-F238E27FC236}">
                <a16:creationId xmlns:a16="http://schemas.microsoft.com/office/drawing/2014/main" id="{993DE5C8-F7EE-0EE5-39D4-6AB8FF4B9EDE}"/>
              </a:ext>
            </a:extLst>
          </p:cNvPr>
          <p:cNvPicPr>
            <a:picLocks noChangeAspect="1"/>
          </p:cNvPicPr>
          <p:nvPr/>
        </p:nvPicPr>
        <p:blipFill>
          <a:blip r:embed="rId2"/>
          <a:stretch>
            <a:fillRect/>
          </a:stretch>
        </p:blipFill>
        <p:spPr>
          <a:xfrm>
            <a:off x="914401" y="1563073"/>
            <a:ext cx="5226755" cy="4917187"/>
          </a:xfrm>
          <a:prstGeom prst="rect">
            <a:avLst/>
          </a:prstGeom>
        </p:spPr>
      </p:pic>
      <p:pic>
        <p:nvPicPr>
          <p:cNvPr id="5" name="Picture 5">
            <a:extLst>
              <a:ext uri="{FF2B5EF4-FFF2-40B4-BE49-F238E27FC236}">
                <a16:creationId xmlns:a16="http://schemas.microsoft.com/office/drawing/2014/main" id="{BDF45BE8-F33A-E873-8FB3-3E773477D2F0}"/>
              </a:ext>
            </a:extLst>
          </p:cNvPr>
          <p:cNvPicPr>
            <a:picLocks noChangeAspect="1"/>
          </p:cNvPicPr>
          <p:nvPr/>
        </p:nvPicPr>
        <p:blipFill>
          <a:blip r:embed="rId3"/>
          <a:stretch>
            <a:fillRect/>
          </a:stretch>
        </p:blipFill>
        <p:spPr>
          <a:xfrm>
            <a:off x="6516511" y="1559904"/>
            <a:ext cx="5226755" cy="4923525"/>
          </a:xfrm>
          <a:prstGeom prst="rect">
            <a:avLst/>
          </a:prstGeom>
        </p:spPr>
      </p:pic>
    </p:spTree>
    <p:extLst>
      <p:ext uri="{BB962C8B-B14F-4D97-AF65-F5344CB8AC3E}">
        <p14:creationId xmlns:p14="http://schemas.microsoft.com/office/powerpoint/2010/main" val="356378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839436" y="302954"/>
            <a:ext cx="11245033" cy="1323439"/>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EXPERIMENT TRACKING USING MLFLOW- ALL EXPERIMENTS</a:t>
            </a:r>
            <a:endParaRPr lang="en-US" sz="4000" spc="300" dirty="0">
              <a:solidFill>
                <a:srgbClr val="FFC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45EDE520-DF65-A1AD-140A-4E97F3C8EA6A}"/>
              </a:ext>
            </a:extLst>
          </p:cNvPr>
          <p:cNvSpPr txBox="1"/>
          <p:nvPr/>
        </p:nvSpPr>
        <p:spPr>
          <a:xfrm>
            <a:off x="784261" y="1294544"/>
            <a:ext cx="11164583" cy="1292662"/>
          </a:xfrm>
          <a:prstGeom prst="rect">
            <a:avLst/>
          </a:prstGeom>
          <a:noFill/>
        </p:spPr>
        <p:txBody>
          <a:bodyPr wrap="square" lIns="91440" tIns="45720" rIns="91440" bIns="45720" rtlCol="0" anchor="t">
            <a:spAutoFit/>
          </a:bodyPr>
          <a:lstStyle/>
          <a:p>
            <a:pPr algn="just">
              <a:lnSpc>
                <a:spcPct val="150000"/>
              </a:lnSpc>
            </a:pPr>
            <a:r>
              <a:rPr lang="en-US" sz="2400" b="1" dirty="0">
                <a:solidFill>
                  <a:schemeClr val="bg1"/>
                </a:solidFill>
                <a:latin typeface="Sitka Text"/>
                <a:cs typeface="Times New Roman"/>
              </a:rPr>
              <a:t>Need: </a:t>
            </a:r>
            <a:r>
              <a:rPr lang="en-US" sz="1600" b="1" dirty="0">
                <a:solidFill>
                  <a:schemeClr val="bg1"/>
                </a:solidFill>
                <a:latin typeface="Times New Roman"/>
                <a:cs typeface="Times New Roman"/>
              </a:rPr>
              <a:t>storing, managing and monitoring machine learning life cycle such model training, hyperparameters, evaluation of model using different evaluation matrix, and also for model registry to productionize best model.</a:t>
            </a:r>
            <a:endParaRPr lang="en-US" sz="1600" b="1">
              <a:solidFill>
                <a:schemeClr val="bg1"/>
              </a:solidFill>
            </a:endParaRPr>
          </a:p>
          <a:p>
            <a:endParaRPr lang="en-US" dirty="0"/>
          </a:p>
        </p:txBody>
      </p:sp>
      <p:sp>
        <p:nvSpPr>
          <p:cNvPr id="8" name="TextBox 7">
            <a:extLst>
              <a:ext uri="{FF2B5EF4-FFF2-40B4-BE49-F238E27FC236}">
                <a16:creationId xmlns:a16="http://schemas.microsoft.com/office/drawing/2014/main" id="{7C93A981-5940-D3E0-C604-C7FE8BDA3D39}"/>
              </a:ext>
            </a:extLst>
          </p:cNvPr>
          <p:cNvSpPr txBox="1"/>
          <p:nvPr/>
        </p:nvSpPr>
        <p:spPr>
          <a:xfrm>
            <a:off x="784261" y="2343406"/>
            <a:ext cx="11217191" cy="579646"/>
          </a:xfrm>
          <a:prstGeom prst="rect">
            <a:avLst/>
          </a:prstGeom>
          <a:noFill/>
        </p:spPr>
        <p:txBody>
          <a:bodyPr wrap="square" lIns="91440" tIns="45720" rIns="91440" bIns="45720" rtlCol="0" anchor="t">
            <a:spAutoFit/>
          </a:bodyPr>
          <a:lstStyle/>
          <a:p>
            <a:pPr>
              <a:lnSpc>
                <a:spcPct val="150000"/>
              </a:lnSpc>
            </a:pPr>
            <a:r>
              <a:rPr lang="en-US" sz="2400" dirty="0">
                <a:solidFill>
                  <a:schemeClr val="bg1"/>
                </a:solidFill>
                <a:latin typeface="Sitka Text"/>
              </a:rPr>
              <a:t>Parameters:</a:t>
            </a:r>
            <a:r>
              <a:rPr lang="en-US" sz="2400" dirty="0">
                <a:solidFill>
                  <a:schemeClr val="bg1"/>
                </a:solidFill>
                <a:latin typeface="Sitka Text"/>
                <a:cs typeface="Times New Roman"/>
              </a:rPr>
              <a:t> </a:t>
            </a:r>
            <a:r>
              <a:rPr lang="en-US" sz="1600" b="1" dirty="0">
                <a:solidFill>
                  <a:schemeClr val="bg1"/>
                </a:solidFill>
                <a:latin typeface="Times New Roman"/>
                <a:cs typeface="Times New Roman"/>
              </a:rPr>
              <a:t>1. Experiment Tags 2. Hyperparameters of algorithm 3. Artifacts 4. Matrices 5. Logging of Model</a:t>
            </a:r>
            <a:endParaRPr lang="en-US" sz="1600" b="1" dirty="0">
              <a:solidFill>
                <a:schemeClr val="bg1"/>
              </a:solidFill>
              <a:cs typeface="Segoe UI Light"/>
            </a:endParaRPr>
          </a:p>
        </p:txBody>
      </p:sp>
      <p:pic>
        <p:nvPicPr>
          <p:cNvPr id="2" name="Picture 3" descr="Graphical user interface, application&#10;&#10;Description automatically generated">
            <a:extLst>
              <a:ext uri="{FF2B5EF4-FFF2-40B4-BE49-F238E27FC236}">
                <a16:creationId xmlns:a16="http://schemas.microsoft.com/office/drawing/2014/main" id="{E9E2FE04-401D-027C-57DF-86D6C683CD33}"/>
              </a:ext>
            </a:extLst>
          </p:cNvPr>
          <p:cNvPicPr>
            <a:picLocks noChangeAspect="1"/>
          </p:cNvPicPr>
          <p:nvPr/>
        </p:nvPicPr>
        <p:blipFill>
          <a:blip r:embed="rId2"/>
          <a:stretch>
            <a:fillRect/>
          </a:stretch>
        </p:blipFill>
        <p:spPr>
          <a:xfrm>
            <a:off x="999067" y="2988055"/>
            <a:ext cx="10109199" cy="3661777"/>
          </a:xfrm>
          <a:prstGeom prst="rect">
            <a:avLst/>
          </a:prstGeom>
        </p:spPr>
      </p:pic>
    </p:spTree>
    <p:extLst>
      <p:ext uri="{BB962C8B-B14F-4D97-AF65-F5344CB8AC3E}">
        <p14:creationId xmlns:p14="http://schemas.microsoft.com/office/powerpoint/2010/main" val="247880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98631" y="77673"/>
            <a:ext cx="7735824" cy="759876"/>
          </a:xfrm>
        </p:spPr>
        <p:txBody>
          <a:bodyPr/>
          <a:lstStyle/>
          <a:p>
            <a:r>
              <a:rPr lang="en-US" sz="4400" cap="none" dirty="0">
                <a:solidFill>
                  <a:srgbClr val="FFC000"/>
                </a:solidFill>
                <a:latin typeface="Arial Rounded MT Bold" panose="020F0704030504030204" pitchFamily="34" charset="0"/>
              </a:rPr>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17833" y="985496"/>
            <a:ext cx="9144000" cy="5414893"/>
          </a:xfrm>
        </p:spPr>
        <p:txBody>
          <a:bodyPr/>
          <a:lstStyle/>
          <a:p>
            <a:pPr marL="0" marR="0" algn="just">
              <a:lnSpc>
                <a:spcPct val="150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Quora: Connecting Users with Knowledge</a:t>
            </a:r>
          </a:p>
          <a:p>
            <a:pPr algn="just">
              <a:lnSpc>
                <a:spcPct val="150000"/>
              </a:lnSpc>
            </a:pPr>
            <a:r>
              <a:rPr lang="en-US" sz="2000" b="0" i="0" dirty="0">
                <a:effectLst/>
                <a:latin typeface="Times New Roman" panose="02020603050405020304" pitchFamily="18" charset="0"/>
                <a:cs typeface="Times New Roman" panose="02020603050405020304" pitchFamily="18" charset="0"/>
              </a:rPr>
              <a:t>Quora is a popular social network where users seek answers to their questions. It stands out for its:</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Vast Knowledge Base: Quora hosts a diverse community of users with expertise in various domains, resulting in a wealth of knowledge.</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Quality of Answers: Users receive high-quality responses from experts, professionals, and enthusiasts, ensuring accurate and helpful information.</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Engaging Discussions: Quora encourages meaningful conversations and insights by fostering discussions and sharing perspectives.</a:t>
            </a:r>
          </a:p>
          <a:p>
            <a:pPr marL="0" marR="0" algn="just">
              <a:lnSpc>
                <a:spcPct val="150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Mangal" panose="02040503050203030202" pitchFamily="18" charset="0"/>
            </a:endParaRPr>
          </a:p>
          <a:p>
            <a:pPr algn="l"/>
            <a:endParaRPr lang="en-US" dirty="0"/>
          </a:p>
        </p:txBody>
      </p:sp>
    </p:spTree>
    <p:extLst>
      <p:ext uri="{BB962C8B-B14F-4D97-AF65-F5344CB8AC3E}">
        <p14:creationId xmlns:p14="http://schemas.microsoft.com/office/powerpoint/2010/main" val="338075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924103" y="302954"/>
            <a:ext cx="9565811" cy="707886"/>
          </a:xfrm>
          <a:prstGeom prst="rect">
            <a:avLst/>
          </a:prstGeom>
          <a:noFill/>
        </p:spPr>
        <p:txBody>
          <a:bodyPr wrap="square" lIns="91440" tIns="45720" rIns="91440" bIns="45720" rtlCol="0" anchor="t">
            <a:spAutoFit/>
          </a:bodyPr>
          <a:lstStyle/>
          <a:p>
            <a:r>
              <a:rPr lang="en-US" sz="4000" spc="300" dirty="0">
                <a:solidFill>
                  <a:srgbClr val="FFC000"/>
                </a:solidFill>
                <a:latin typeface="Arial Rounded MT Bold"/>
              </a:rPr>
              <a:t>MLFLOW UI BEST EXPERIMENTS</a:t>
            </a:r>
            <a:endParaRPr lang="en-US" sz="4000" spc="300" dirty="0">
              <a:solidFill>
                <a:srgbClr val="FFC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45EDE520-DF65-A1AD-140A-4E97F3C8EA6A}"/>
              </a:ext>
            </a:extLst>
          </p:cNvPr>
          <p:cNvSpPr txBox="1"/>
          <p:nvPr/>
        </p:nvSpPr>
        <p:spPr>
          <a:xfrm>
            <a:off x="784261" y="1294544"/>
            <a:ext cx="11164583" cy="1846659"/>
          </a:xfrm>
          <a:prstGeom prst="rect">
            <a:avLst/>
          </a:prstGeom>
          <a:noFill/>
        </p:spPr>
        <p:txBody>
          <a:bodyPr wrap="square" lIns="91440" tIns="45720" rIns="91440" bIns="45720" rtlCol="0" anchor="t">
            <a:spAutoFit/>
          </a:bodyPr>
          <a:lstStyle/>
          <a:p>
            <a:pPr algn="just">
              <a:lnSpc>
                <a:spcPct val="150000"/>
              </a:lnSpc>
            </a:pPr>
            <a:r>
              <a:rPr lang="en-US" sz="2400" b="1" dirty="0">
                <a:solidFill>
                  <a:schemeClr val="bg1"/>
                </a:solidFill>
                <a:latin typeface="Sitka Text"/>
                <a:cs typeface="Times New Roman"/>
              </a:rPr>
              <a:t>BEST EXPERIMENTS: </a:t>
            </a:r>
            <a:r>
              <a:rPr lang="en-US" sz="2000" b="1" dirty="0">
                <a:solidFill>
                  <a:schemeClr val="bg1"/>
                </a:solidFill>
                <a:latin typeface="Sitka Text"/>
                <a:cs typeface="Times New Roman"/>
              </a:rPr>
              <a:t>Using BERT as a text to numeric vector conversion technique and </a:t>
            </a:r>
            <a:r>
              <a:rPr lang="en-US" sz="2000" b="1" dirty="0" err="1">
                <a:solidFill>
                  <a:schemeClr val="bg1"/>
                </a:solidFill>
                <a:latin typeface="Sitka Text"/>
                <a:cs typeface="Times New Roman"/>
              </a:rPr>
              <a:t>XGBoost</a:t>
            </a:r>
            <a:r>
              <a:rPr lang="en-US" sz="2000" b="1" dirty="0">
                <a:solidFill>
                  <a:schemeClr val="bg1"/>
                </a:solidFill>
                <a:latin typeface="Sitka Text"/>
                <a:cs typeface="Times New Roman"/>
              </a:rPr>
              <a:t> as a Machine Leaning classification model we received 86% accuracy with 88% f1 score for class-0 and 80% f1 score for class-1.</a:t>
            </a:r>
            <a:endParaRPr lang="en-US" sz="2000" b="1" dirty="0">
              <a:solidFill>
                <a:schemeClr val="bg1"/>
              </a:solidFill>
              <a:latin typeface="Times New Roman"/>
              <a:cs typeface="Times New Roman"/>
            </a:endParaRPr>
          </a:p>
          <a:p>
            <a:endParaRPr lang="en-US" dirty="0"/>
          </a:p>
        </p:txBody>
      </p:sp>
      <p:pic>
        <p:nvPicPr>
          <p:cNvPr id="4" name="Picture 4" descr="Graphical user interface, application, table&#10;&#10;Description automatically generated">
            <a:extLst>
              <a:ext uri="{FF2B5EF4-FFF2-40B4-BE49-F238E27FC236}">
                <a16:creationId xmlns:a16="http://schemas.microsoft.com/office/drawing/2014/main" id="{D970F105-6384-AAB4-8A81-C96F09D5416B}"/>
              </a:ext>
            </a:extLst>
          </p:cNvPr>
          <p:cNvPicPr>
            <a:picLocks noChangeAspect="1"/>
          </p:cNvPicPr>
          <p:nvPr/>
        </p:nvPicPr>
        <p:blipFill>
          <a:blip r:embed="rId2"/>
          <a:stretch>
            <a:fillRect/>
          </a:stretch>
        </p:blipFill>
        <p:spPr>
          <a:xfrm>
            <a:off x="928512" y="3578238"/>
            <a:ext cx="10207976" cy="1775855"/>
          </a:xfrm>
          <a:prstGeom prst="rect">
            <a:avLst/>
          </a:prstGeom>
        </p:spPr>
      </p:pic>
    </p:spTree>
    <p:extLst>
      <p:ext uri="{BB962C8B-B14F-4D97-AF65-F5344CB8AC3E}">
        <p14:creationId xmlns:p14="http://schemas.microsoft.com/office/powerpoint/2010/main" val="772776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7340-0427-68C5-F857-12CD03342B68}"/>
              </a:ext>
            </a:extLst>
          </p:cNvPr>
          <p:cNvSpPr>
            <a:spLocks noGrp="1"/>
          </p:cNvSpPr>
          <p:nvPr>
            <p:ph type="title"/>
          </p:nvPr>
        </p:nvSpPr>
        <p:spPr>
          <a:xfrm>
            <a:off x="850392" y="563993"/>
            <a:ext cx="10881360" cy="872293"/>
          </a:xfrm>
        </p:spPr>
        <p:txBody>
          <a:bodyPr/>
          <a:lstStyle/>
          <a:p>
            <a:r>
              <a:rPr lang="en-US" dirty="0">
                <a:solidFill>
                  <a:srgbClr val="FFC000"/>
                </a:solidFill>
              </a:rPr>
              <a:t>Challenges faced</a:t>
            </a:r>
          </a:p>
        </p:txBody>
      </p:sp>
      <p:sp>
        <p:nvSpPr>
          <p:cNvPr id="3" name="Content Placeholder 2">
            <a:extLst>
              <a:ext uri="{FF2B5EF4-FFF2-40B4-BE49-F238E27FC236}">
                <a16:creationId xmlns:a16="http://schemas.microsoft.com/office/drawing/2014/main" id="{AFA9F44F-BA72-A8A2-59E7-84A4091D1ED4}"/>
              </a:ext>
            </a:extLst>
          </p:cNvPr>
          <p:cNvSpPr>
            <a:spLocks noGrp="1"/>
          </p:cNvSpPr>
          <p:nvPr>
            <p:ph idx="1"/>
          </p:nvPr>
        </p:nvSpPr>
        <p:spPr>
          <a:xfrm>
            <a:off x="1014984" y="1789515"/>
            <a:ext cx="10332720" cy="4323982"/>
          </a:xfrm>
        </p:spPr>
        <p:txBody>
          <a:bodyPr vert="horz" lIns="91440" tIns="45720" rIns="91440" bIns="45720" rtlCol="0" anchor="t">
            <a:noAutofit/>
          </a:bodyPr>
          <a:lstStyle/>
          <a:p>
            <a:pPr marL="0" indent="0">
              <a:buNone/>
            </a:pPr>
            <a:r>
              <a:rPr lang="en-US" sz="2400" b="1" dirty="0">
                <a:latin typeface="Times New Roman"/>
                <a:ea typeface="+mn-lt"/>
                <a:cs typeface="+mn-lt"/>
              </a:rPr>
              <a:t>1. Main Challenge we faced is the type of data. Working with textual data is bit difficult.</a:t>
            </a:r>
            <a:endParaRPr lang="en-US" sz="2400" b="1">
              <a:latin typeface="Times New Roman"/>
            </a:endParaRPr>
          </a:p>
          <a:p>
            <a:pPr marL="0" indent="0">
              <a:buNone/>
            </a:pPr>
            <a:endParaRPr lang="en-US" sz="2400" b="1" dirty="0">
              <a:latin typeface="Times New Roman"/>
              <a:ea typeface="+mn-lt"/>
              <a:cs typeface="+mn-lt"/>
            </a:endParaRPr>
          </a:p>
          <a:p>
            <a:pPr marL="0" indent="0">
              <a:buNone/>
            </a:pPr>
            <a:r>
              <a:rPr lang="en-US" sz="2400" b="1" dirty="0">
                <a:latin typeface="Times New Roman"/>
                <a:ea typeface="+mn-lt"/>
                <a:cs typeface="+mn-lt"/>
              </a:rPr>
              <a:t>2. Class imbalance in the dataset.</a:t>
            </a:r>
            <a:endParaRPr lang="en-US" sz="2400" b="1" dirty="0">
              <a:latin typeface="Times New Roman"/>
            </a:endParaRPr>
          </a:p>
          <a:p>
            <a:pPr marL="0" indent="0">
              <a:buNone/>
            </a:pPr>
            <a:endParaRPr lang="en-US" sz="2400" b="1" dirty="0">
              <a:latin typeface="Times New Roman"/>
              <a:ea typeface="+mn-lt"/>
              <a:cs typeface="+mn-lt"/>
            </a:endParaRPr>
          </a:p>
          <a:p>
            <a:pPr marL="0" indent="0">
              <a:buNone/>
            </a:pPr>
            <a:r>
              <a:rPr lang="en-US" sz="2400" b="1" dirty="0">
                <a:latin typeface="Times New Roman"/>
                <a:ea typeface="+mn-lt"/>
                <a:cs typeface="+mn-lt"/>
              </a:rPr>
              <a:t>3. Selecting Best Vectorization technique. Hence we tried all possible vectorization techniques.</a:t>
            </a:r>
            <a:endParaRPr lang="en-US" sz="2400" b="1">
              <a:latin typeface="Times New Roman"/>
            </a:endParaRPr>
          </a:p>
          <a:p>
            <a:pPr marL="0" indent="0">
              <a:buNone/>
            </a:pPr>
            <a:endParaRPr lang="en-US" sz="2400" b="1" dirty="0">
              <a:latin typeface="Times New Roman"/>
              <a:ea typeface="+mn-lt"/>
              <a:cs typeface="+mn-lt"/>
            </a:endParaRPr>
          </a:p>
          <a:p>
            <a:pPr marL="0" indent="0">
              <a:buNone/>
            </a:pPr>
            <a:r>
              <a:rPr lang="en-US" sz="2400" b="1" dirty="0">
                <a:latin typeface="Times New Roman"/>
                <a:ea typeface="+mn-lt"/>
                <a:cs typeface="+mn-lt"/>
              </a:rPr>
              <a:t>4. Handling Vector in BOW and TFIDF. Vectors created by these two vectorization techniques are dense with high dimension.</a:t>
            </a:r>
            <a:endParaRPr lang="en-US" sz="2400" b="1" dirty="0">
              <a:latin typeface="Times New Roman"/>
            </a:endParaRPr>
          </a:p>
        </p:txBody>
      </p:sp>
      <p:sp>
        <p:nvSpPr>
          <p:cNvPr id="4" name="Slide Number Placeholder 3">
            <a:extLst>
              <a:ext uri="{FF2B5EF4-FFF2-40B4-BE49-F238E27FC236}">
                <a16:creationId xmlns:a16="http://schemas.microsoft.com/office/drawing/2014/main" id="{8449C76C-BCE3-4A5A-63DD-2D9DFA2DC2B5}"/>
              </a:ext>
            </a:extLst>
          </p:cNvPr>
          <p:cNvSpPr>
            <a:spLocks noGrp="1"/>
          </p:cNvSpPr>
          <p:nvPr>
            <p:ph type="sldNum" sz="quarter" idx="11"/>
          </p:nvPr>
        </p:nvSpPr>
        <p:spPr/>
        <p:txBody>
          <a:bodyPr/>
          <a:lstStyle/>
          <a:p>
            <a:fld id="{294A09A9-5501-47C1-A89A-A340965A2BE2}" type="slidenum">
              <a:rPr lang="en-US" smtClean="0"/>
              <a:pPr/>
              <a:t>31</a:t>
            </a:fld>
            <a:endParaRPr lang="en-US" dirty="0"/>
          </a:p>
        </p:txBody>
      </p:sp>
      <p:sp>
        <p:nvSpPr>
          <p:cNvPr id="5" name="Footer Placeholder 4">
            <a:extLst>
              <a:ext uri="{FF2B5EF4-FFF2-40B4-BE49-F238E27FC236}">
                <a16:creationId xmlns:a16="http://schemas.microsoft.com/office/drawing/2014/main" id="{AA749099-2530-6911-4E9F-FD07F4D49E7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2463599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22B5-52A6-9C13-61F1-A7D0AFDB035D}"/>
              </a:ext>
            </a:extLst>
          </p:cNvPr>
          <p:cNvSpPr>
            <a:spLocks noGrp="1"/>
          </p:cNvSpPr>
          <p:nvPr>
            <p:ph type="title"/>
          </p:nvPr>
        </p:nvSpPr>
        <p:spPr/>
        <p:txBody>
          <a:bodyPr/>
          <a:lstStyle/>
          <a:p>
            <a:r>
              <a:rPr lang="en-US" dirty="0">
                <a:solidFill>
                  <a:srgbClr val="FFC000"/>
                </a:solidFill>
              </a:rPr>
              <a:t>What we might have tried?</a:t>
            </a:r>
          </a:p>
        </p:txBody>
      </p:sp>
      <p:sp>
        <p:nvSpPr>
          <p:cNvPr id="3" name="Content Placeholder 2">
            <a:extLst>
              <a:ext uri="{FF2B5EF4-FFF2-40B4-BE49-F238E27FC236}">
                <a16:creationId xmlns:a16="http://schemas.microsoft.com/office/drawing/2014/main" id="{7A79B1F1-7766-DDFF-CF31-32D3F1FA7A3C}"/>
              </a:ext>
            </a:extLst>
          </p:cNvPr>
          <p:cNvSpPr>
            <a:spLocks noGrp="1"/>
          </p:cNvSpPr>
          <p:nvPr>
            <p:ph idx="1"/>
          </p:nvPr>
        </p:nvSpPr>
        <p:spPr/>
        <p:txBody>
          <a:bodyPr vert="horz" lIns="91440" tIns="45720" rIns="91440" bIns="45720" rtlCol="0" anchor="t">
            <a:noAutofit/>
          </a:bodyPr>
          <a:lstStyle/>
          <a:p>
            <a:pPr indent="-347345">
              <a:buNone/>
            </a:pPr>
            <a:r>
              <a:rPr lang="en-US" sz="2400" dirty="0">
                <a:latin typeface="Times New Roman"/>
                <a:ea typeface="+mn-lt"/>
                <a:cs typeface="+mn-lt"/>
              </a:rPr>
              <a:t>1. We would have been extracted more advance feature which might improve our model performance.</a:t>
            </a:r>
            <a:endParaRPr lang="en-US" sz="2400" dirty="0">
              <a:latin typeface="Times New Roman"/>
            </a:endParaRPr>
          </a:p>
          <a:p>
            <a:pPr indent="-347345">
              <a:buNone/>
            </a:pPr>
            <a:endParaRPr lang="en-US" sz="2400" dirty="0">
              <a:latin typeface="Times New Roman"/>
              <a:ea typeface="+mn-lt"/>
              <a:cs typeface="+mn-lt"/>
            </a:endParaRPr>
          </a:p>
          <a:p>
            <a:pPr indent="-347345">
              <a:buNone/>
            </a:pPr>
            <a:r>
              <a:rPr lang="en-US" sz="2400" dirty="0">
                <a:latin typeface="Times New Roman"/>
                <a:ea typeface="+mn-lt"/>
                <a:cs typeface="+mn-lt"/>
              </a:rPr>
              <a:t>2. We should have been tried Deep Learning Techniques like RNN, LSTM.</a:t>
            </a:r>
            <a:endParaRPr lang="en-US" sz="2400">
              <a:latin typeface="Times New Roman"/>
            </a:endParaRPr>
          </a:p>
          <a:p>
            <a:pPr indent="-347345">
              <a:buNone/>
            </a:pPr>
            <a:endParaRPr lang="en-US" sz="2400" dirty="0">
              <a:latin typeface="Times New Roman"/>
              <a:ea typeface="+mn-lt"/>
              <a:cs typeface="+mn-lt"/>
            </a:endParaRPr>
          </a:p>
          <a:p>
            <a:pPr marL="0" indent="0">
              <a:buNone/>
            </a:pPr>
            <a:r>
              <a:rPr lang="en-US" sz="2400" dirty="0">
                <a:latin typeface="Times New Roman"/>
                <a:ea typeface="+mn-lt"/>
                <a:cs typeface="+mn-lt"/>
              </a:rPr>
              <a:t>3. As our data consist two questions, Siamese Network will be the best suited model.</a:t>
            </a:r>
            <a:endParaRPr lang="en-US" sz="2400" dirty="0">
              <a:latin typeface="Times New Roman"/>
            </a:endParaRPr>
          </a:p>
        </p:txBody>
      </p:sp>
      <p:sp>
        <p:nvSpPr>
          <p:cNvPr id="4" name="Slide Number Placeholder 3">
            <a:extLst>
              <a:ext uri="{FF2B5EF4-FFF2-40B4-BE49-F238E27FC236}">
                <a16:creationId xmlns:a16="http://schemas.microsoft.com/office/drawing/2014/main" id="{A3A130FC-28E7-05E7-A4BA-9111D34094C9}"/>
              </a:ext>
            </a:extLst>
          </p:cNvPr>
          <p:cNvSpPr>
            <a:spLocks noGrp="1"/>
          </p:cNvSpPr>
          <p:nvPr>
            <p:ph type="sldNum" sz="quarter" idx="11"/>
          </p:nvPr>
        </p:nvSpPr>
        <p:spPr/>
        <p:txBody>
          <a:bodyPr/>
          <a:lstStyle/>
          <a:p>
            <a:fld id="{294A09A9-5501-47C1-A89A-A340965A2BE2}" type="slidenum">
              <a:rPr lang="en-US" smtClean="0"/>
              <a:pPr/>
              <a:t>32</a:t>
            </a:fld>
            <a:endParaRPr lang="en-US" dirty="0"/>
          </a:p>
        </p:txBody>
      </p:sp>
      <p:sp>
        <p:nvSpPr>
          <p:cNvPr id="5" name="Footer Placeholder 4">
            <a:extLst>
              <a:ext uri="{FF2B5EF4-FFF2-40B4-BE49-F238E27FC236}">
                <a16:creationId xmlns:a16="http://schemas.microsoft.com/office/drawing/2014/main" id="{C990230A-590D-6EDA-3143-B7AEA5B8A524}"/>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297832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883907" y="1897329"/>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327918" y="452663"/>
            <a:ext cx="9144000" cy="935428"/>
          </a:xfrm>
        </p:spPr>
        <p:txBody>
          <a:bodyPr/>
          <a:lstStyle/>
          <a:p>
            <a:r>
              <a:rPr lang="en-US" sz="4400" dirty="0">
                <a:solidFill>
                  <a:srgbClr val="FFC000"/>
                </a:solidFill>
                <a:latin typeface="Arial Rounded MT Bold" panose="020F0704030504030204" pitchFamily="34" charset="0"/>
              </a:rPr>
              <a:t>challenge</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365762" y="1735955"/>
            <a:ext cx="7068312" cy="758952"/>
          </a:xfrm>
        </p:spPr>
        <p:txBody>
          <a:bodyPr/>
          <a:lstStyle/>
          <a:p>
            <a:r>
              <a:rPr lang="en-US" sz="3200" dirty="0">
                <a:latin typeface="Times New Roman" panose="02020603050405020304" pitchFamily="18" charset="0"/>
                <a:cs typeface="Times New Roman" panose="02020603050405020304" pitchFamily="18" charset="0"/>
              </a:rPr>
              <a:t>“Numerous Similar Questions”</a:t>
            </a:r>
          </a:p>
        </p:txBody>
      </p:sp>
      <p:sp>
        <p:nvSpPr>
          <p:cNvPr id="6" name="Callout: Up Arrow 5">
            <a:extLst>
              <a:ext uri="{FF2B5EF4-FFF2-40B4-BE49-F238E27FC236}">
                <a16:creationId xmlns:a16="http://schemas.microsoft.com/office/drawing/2014/main" id="{30E11134-9DAF-3407-E5F3-BEFF6E1C88FD}"/>
              </a:ext>
            </a:extLst>
          </p:cNvPr>
          <p:cNvSpPr/>
          <p:nvPr/>
        </p:nvSpPr>
        <p:spPr>
          <a:xfrm>
            <a:off x="2561844" y="2364340"/>
            <a:ext cx="6676148" cy="2129320"/>
          </a:xfrm>
          <a:prstGeom prst="upArrowCallout">
            <a:avLst/>
          </a:prstGeom>
          <a:solidFill>
            <a:schemeClr val="accent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72AD140-E7CA-3D52-60A0-88B2B184AD71}"/>
              </a:ext>
            </a:extLst>
          </p:cNvPr>
          <p:cNvSpPr txBox="1"/>
          <p:nvPr/>
        </p:nvSpPr>
        <p:spPr>
          <a:xfrm>
            <a:off x="3313510" y="3050022"/>
            <a:ext cx="6400800" cy="160043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Negative Impact on User Experience</a:t>
            </a:r>
          </a:p>
          <a:p>
            <a:pPr marL="285750" indent="-285750">
              <a:lnSpc>
                <a:spcPct val="20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Burden on Writers</a:t>
            </a:r>
          </a:p>
          <a:p>
            <a:endParaRPr lang="en-US" dirty="0"/>
          </a:p>
        </p:txBody>
      </p:sp>
      <p:cxnSp>
        <p:nvCxnSpPr>
          <p:cNvPr id="10" name="Straight Connector 9">
            <a:extLst>
              <a:ext uri="{FF2B5EF4-FFF2-40B4-BE49-F238E27FC236}">
                <a16:creationId xmlns:a16="http://schemas.microsoft.com/office/drawing/2014/main" id="{40F9E968-8B3A-39D9-F972-48CEF9291F87}"/>
              </a:ext>
            </a:extLst>
          </p:cNvPr>
          <p:cNvCxnSpPr>
            <a:cxnSpLocks/>
          </p:cNvCxnSpPr>
          <p:nvPr/>
        </p:nvCxnSpPr>
        <p:spPr>
          <a:xfrm>
            <a:off x="2112179" y="1388091"/>
            <a:ext cx="77672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763192" y="1118835"/>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10293314" y="4610141"/>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530058" y="867930"/>
            <a:ext cx="7763256" cy="4831194"/>
          </a:xfrm>
        </p:spPr>
        <p:txBody>
          <a:bodyPr/>
          <a:lstStyle/>
          <a:p>
            <a:pPr algn="just">
              <a:lnSpc>
                <a:spcPct val="200000"/>
              </a:lnSpc>
            </a:pPr>
            <a:r>
              <a:rPr lang="en-US" sz="3600" cap="none" spc="0" dirty="0">
                <a:solidFill>
                  <a:srgbClr val="FFFF00"/>
                </a:solidFill>
                <a:latin typeface="Times New Roman"/>
                <a:cs typeface="Times New Roman"/>
              </a:rPr>
              <a:t>Solution:</a:t>
            </a:r>
            <a:br>
              <a:rPr lang="en-US" sz="2000" b="0" cap="none" spc="0" dirty="0">
                <a:latin typeface="Times New Roman"/>
                <a:cs typeface="Times New Roman"/>
              </a:rPr>
            </a:br>
            <a:r>
              <a:rPr lang="en-US" sz="2000" b="0" i="0" cap="none" spc="0" dirty="0">
                <a:effectLst/>
                <a:latin typeface="Times New Roman"/>
                <a:cs typeface="Times New Roman"/>
              </a:rPr>
              <a:t>To address these issues, this project aims to develop a model that can accurately classify whether a pair of questions on Quora are duplicates or not. By doing so, we can enhance the user experience by reducing search time, minimizing duplicate questions, and providing more value to Quora's user base.</a:t>
            </a:r>
            <a:endParaRPr lang="en-US" sz="2000" cap="none" spc="0" dirty="0">
              <a:latin typeface="Times New Roman"/>
              <a:cs typeface="Times New Roman"/>
            </a:endParaRPr>
          </a:p>
        </p:txBody>
      </p:sp>
    </p:spTree>
    <p:extLst>
      <p:ext uri="{BB962C8B-B14F-4D97-AF65-F5344CB8AC3E}">
        <p14:creationId xmlns:p14="http://schemas.microsoft.com/office/powerpoint/2010/main" val="121321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a:xfrm>
            <a:off x="1441492" y="448056"/>
            <a:ext cx="8878824" cy="1069848"/>
          </a:xfrm>
        </p:spPr>
        <p:txBody>
          <a:bodyPr/>
          <a:lstStyle/>
          <a:p>
            <a:r>
              <a:rPr lang="en-US" dirty="0">
                <a:solidFill>
                  <a:srgbClr val="FFC000"/>
                </a:solidFill>
                <a:latin typeface="Arial Rounded MT Bold" panose="020F0704030504030204" pitchFamily="34" charset="0"/>
              </a:rPr>
              <a:t>Workflow</a:t>
            </a:r>
          </a:p>
        </p:txBody>
      </p:sp>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2"/>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099335" y="4599432"/>
            <a:ext cx="1643865" cy="740664"/>
          </a:xfrm>
        </p:spPr>
        <p:txBody>
          <a:bodyPr/>
          <a:lstStyle/>
          <a:p>
            <a:pPr algn="ctr"/>
            <a:r>
              <a:rPr lang="en-US" dirty="0">
                <a:latin typeface="Sitka Text" pitchFamily="2" charset="0"/>
                <a:cs typeface="Times New Roman" panose="02020603050405020304" pitchFamily="18" charset="0"/>
              </a:rPr>
              <a:t>load the dataset</a:t>
            </a:r>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158951" y="4599432"/>
            <a:ext cx="2158141" cy="581538"/>
          </a:xfrm>
        </p:spPr>
        <p:txBody>
          <a:bodyPr/>
          <a:lstStyle/>
          <a:p>
            <a:pPr>
              <a:lnSpc>
                <a:spcPct val="150000"/>
              </a:lnSpc>
            </a:pPr>
            <a:r>
              <a:rPr lang="en-US" dirty="0">
                <a:latin typeface="Sitka Text" pitchFamily="2" charset="0"/>
                <a:cs typeface="Times New Roman" panose="02020603050405020304" pitchFamily="18" charset="0"/>
              </a:rPr>
              <a:t>Data Cleaning And</a:t>
            </a:r>
          </a:p>
          <a:p>
            <a:pPr>
              <a:lnSpc>
                <a:spcPct val="150000"/>
              </a:lnSpc>
            </a:pPr>
            <a:r>
              <a:rPr lang="en-US" dirty="0">
                <a:latin typeface="Sitka Text" pitchFamily="2" charset="0"/>
                <a:cs typeface="Times New Roman" panose="02020603050405020304" pitchFamily="18" charset="0"/>
              </a:rPr>
              <a:t>Exploratory data analysis</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643563" y="4599432"/>
            <a:ext cx="1671297" cy="740664"/>
          </a:xfrm>
        </p:spPr>
        <p:txBody>
          <a:bodyPr/>
          <a:lstStyle/>
          <a:p>
            <a:pPr>
              <a:lnSpc>
                <a:spcPct val="150000"/>
              </a:lnSpc>
            </a:pPr>
            <a:r>
              <a:rPr lang="en-US" b="0" i="0" dirty="0">
                <a:effectLst/>
                <a:latin typeface="Sitka Text" pitchFamily="2" charset="0"/>
                <a:cs typeface="Times New Roman" panose="02020603050405020304" pitchFamily="18" charset="0"/>
              </a:rPr>
              <a:t>Feature engineering and  extraction </a:t>
            </a:r>
            <a:endParaRPr lang="en-US" dirty="0">
              <a:latin typeface="Sitka Text" pitchFamily="2" charset="0"/>
              <a:cs typeface="Times New Roman" panose="02020603050405020304" pitchFamily="18" charset="0"/>
            </a:endParaRP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a:xfrm>
            <a:off x="7732793" y="4590288"/>
            <a:ext cx="1642838" cy="740664"/>
          </a:xfrm>
        </p:spPr>
        <p:txBody>
          <a:bodyPr/>
          <a:lstStyle/>
          <a:p>
            <a:pPr lvl="0"/>
            <a:r>
              <a:rPr lang="en-US" dirty="0">
                <a:latin typeface="Sitka Text" pitchFamily="2" charset="0"/>
              </a:rPr>
              <a:t>Model building</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9988304" y="4599432"/>
            <a:ext cx="1502647" cy="740664"/>
          </a:xfrm>
        </p:spPr>
        <p:txBody>
          <a:bodyPr/>
          <a:lstStyle/>
          <a:p>
            <a:pPr lvl="0">
              <a:lnSpc>
                <a:spcPct val="150000"/>
              </a:lnSpc>
            </a:pPr>
            <a:r>
              <a:rPr lang="en-US" dirty="0">
                <a:latin typeface="Sitka Text" pitchFamily="2" charset="0"/>
              </a:rPr>
              <a:t>Experiment tracking using MLFlow</a:t>
            </a:r>
          </a:p>
        </p:txBody>
      </p:sp>
      <p:pic>
        <p:nvPicPr>
          <p:cNvPr id="4" name="Picture 3">
            <a:extLst>
              <a:ext uri="{FF2B5EF4-FFF2-40B4-BE49-F238E27FC236}">
                <a16:creationId xmlns:a16="http://schemas.microsoft.com/office/drawing/2014/main" id="{8EA3D1BD-EE89-8BDB-63AD-1CDC78A48E8D}"/>
              </a:ext>
            </a:extLst>
          </p:cNvPr>
          <p:cNvPicPr>
            <a:picLocks noChangeAspect="1"/>
          </p:cNvPicPr>
          <p:nvPr/>
        </p:nvPicPr>
        <p:blipFill>
          <a:blip r:embed="rId3"/>
          <a:stretch>
            <a:fillRect/>
          </a:stretch>
        </p:blipFill>
        <p:spPr>
          <a:xfrm>
            <a:off x="1596877" y="2961520"/>
            <a:ext cx="686430" cy="686430"/>
          </a:xfrm>
          <a:prstGeom prst="rect">
            <a:avLst/>
          </a:prstGeom>
        </p:spPr>
      </p:pic>
      <p:pic>
        <p:nvPicPr>
          <p:cNvPr id="14" name="Picture 13">
            <a:extLst>
              <a:ext uri="{FF2B5EF4-FFF2-40B4-BE49-F238E27FC236}">
                <a16:creationId xmlns:a16="http://schemas.microsoft.com/office/drawing/2014/main" id="{7E7103D2-1192-E74D-6562-8AFF4C4F347E}"/>
              </a:ext>
            </a:extLst>
          </p:cNvPr>
          <p:cNvPicPr>
            <a:picLocks noChangeAspect="1"/>
          </p:cNvPicPr>
          <p:nvPr/>
        </p:nvPicPr>
        <p:blipFill>
          <a:blip r:embed="rId4"/>
          <a:stretch>
            <a:fillRect/>
          </a:stretch>
        </p:blipFill>
        <p:spPr>
          <a:xfrm>
            <a:off x="3854112" y="3013315"/>
            <a:ext cx="571072" cy="571072"/>
          </a:xfrm>
          <a:prstGeom prst="rect">
            <a:avLst/>
          </a:prstGeom>
        </p:spPr>
      </p:pic>
      <p:pic>
        <p:nvPicPr>
          <p:cNvPr id="18" name="Picture 17">
            <a:extLst>
              <a:ext uri="{FF2B5EF4-FFF2-40B4-BE49-F238E27FC236}">
                <a16:creationId xmlns:a16="http://schemas.microsoft.com/office/drawing/2014/main" id="{2700BF47-6C50-0567-D60F-7ADF1854C63C}"/>
              </a:ext>
            </a:extLst>
          </p:cNvPr>
          <p:cNvPicPr>
            <a:picLocks noChangeAspect="1"/>
          </p:cNvPicPr>
          <p:nvPr/>
        </p:nvPicPr>
        <p:blipFill>
          <a:blip r:embed="rId5"/>
          <a:stretch>
            <a:fillRect/>
          </a:stretch>
        </p:blipFill>
        <p:spPr>
          <a:xfrm>
            <a:off x="6030033" y="3036469"/>
            <a:ext cx="571072" cy="571072"/>
          </a:xfrm>
          <a:prstGeom prst="rect">
            <a:avLst/>
          </a:prstGeom>
        </p:spPr>
      </p:pic>
      <p:pic>
        <p:nvPicPr>
          <p:cNvPr id="22" name="Picture 21">
            <a:extLst>
              <a:ext uri="{FF2B5EF4-FFF2-40B4-BE49-F238E27FC236}">
                <a16:creationId xmlns:a16="http://schemas.microsoft.com/office/drawing/2014/main" id="{1E6CE43D-0428-32DA-D0EC-6F410771D97B}"/>
              </a:ext>
            </a:extLst>
          </p:cNvPr>
          <p:cNvPicPr>
            <a:picLocks noChangeAspect="1"/>
          </p:cNvPicPr>
          <p:nvPr/>
        </p:nvPicPr>
        <p:blipFill>
          <a:blip r:embed="rId6"/>
          <a:stretch>
            <a:fillRect/>
          </a:stretch>
        </p:blipFill>
        <p:spPr>
          <a:xfrm rot="10800000" flipV="1">
            <a:off x="8160319" y="2948929"/>
            <a:ext cx="628297" cy="746152"/>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226031"/>
            <a:ext cx="8878824" cy="855118"/>
          </a:xfrm>
        </p:spPr>
        <p:txBody>
          <a:bodyPr/>
          <a:lstStyle/>
          <a:p>
            <a:pPr algn="ctr"/>
            <a:r>
              <a:rPr lang="en-US" dirty="0">
                <a:solidFill>
                  <a:srgbClr val="FFC000"/>
                </a:solidFill>
                <a:latin typeface="Arial Rounded MT Bold" panose="020F0704030504030204" pitchFamily="34" charset="0"/>
              </a:rPr>
              <a:t>Load the dataset</a:t>
            </a:r>
          </a:p>
        </p:txBody>
      </p:sp>
      <p:sp>
        <p:nvSpPr>
          <p:cNvPr id="22" name="TextBox 21">
            <a:extLst>
              <a:ext uri="{FF2B5EF4-FFF2-40B4-BE49-F238E27FC236}">
                <a16:creationId xmlns:a16="http://schemas.microsoft.com/office/drawing/2014/main" id="{7C989F41-15F1-A582-6F16-D0CC88381551}"/>
              </a:ext>
            </a:extLst>
          </p:cNvPr>
          <p:cNvSpPr txBox="1"/>
          <p:nvPr/>
        </p:nvSpPr>
        <p:spPr>
          <a:xfrm>
            <a:off x="1162577" y="1687785"/>
            <a:ext cx="10397447" cy="2554545"/>
          </a:xfrm>
          <a:prstGeom prst="rect">
            <a:avLst/>
          </a:prstGeom>
          <a:noFill/>
        </p:spPr>
        <p:txBody>
          <a:bodyPr wrap="square" rtlCol="0">
            <a:spAutoFit/>
          </a:bodyPr>
          <a:lstStyle/>
          <a:p>
            <a:pPr marL="285750" indent="-285750">
              <a:buFont typeface="Courier New" panose="02070309020205020404" pitchFamily="49" charset="0"/>
              <a:buChar char="o"/>
            </a:pPr>
            <a:r>
              <a:rPr lang="en-US" sz="2000" b="0" i="0" dirty="0">
                <a:solidFill>
                  <a:schemeClr val="bg1"/>
                </a:solidFill>
                <a:effectLst/>
                <a:latin typeface="Times New Roman" panose="02020603050405020304" pitchFamily="18" charset="0"/>
                <a:cs typeface="Times New Roman" panose="02020603050405020304" pitchFamily="18" charset="0"/>
              </a:rPr>
              <a:t>In the first step, we import the required libraries and modules that are necessary for our project</a:t>
            </a:r>
          </a:p>
          <a:p>
            <a:pPr marL="285750" indent="-285750">
              <a:buFont typeface="Courier New" panose="02070309020205020404" pitchFamily="49" charset="0"/>
              <a:buChar char="o"/>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Next, we load the dataset that contains the relevant information for our task.</a:t>
            </a:r>
          </a:p>
          <a:p>
            <a:pPr marL="285750" indent="-285750">
              <a:buFont typeface="Courier New" panose="02070309020205020404" pitchFamily="49" charset="0"/>
              <a:buChar char="o"/>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Dataset Description:</a:t>
            </a:r>
          </a:p>
          <a:p>
            <a:pPr marL="285750" indent="-285750">
              <a:buFont typeface="Courier New" panose="02070309020205020404" pitchFamily="49" charset="0"/>
              <a:buChar char="o"/>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24" name="Table 24">
            <a:extLst>
              <a:ext uri="{FF2B5EF4-FFF2-40B4-BE49-F238E27FC236}">
                <a16:creationId xmlns:a16="http://schemas.microsoft.com/office/drawing/2014/main" id="{A8F438DB-4134-145A-AB2A-D9CC7DC22281}"/>
              </a:ext>
            </a:extLst>
          </p:cNvPr>
          <p:cNvGraphicFramePr>
            <a:graphicFrameLocks noGrp="1"/>
          </p:cNvGraphicFramePr>
          <p:nvPr>
            <p:extLst>
              <p:ext uri="{D42A27DB-BD31-4B8C-83A1-F6EECF244321}">
                <p14:modId xmlns:p14="http://schemas.microsoft.com/office/powerpoint/2010/main" val="645696659"/>
              </p:ext>
            </p:extLst>
          </p:nvPr>
        </p:nvGraphicFramePr>
        <p:xfrm>
          <a:off x="2123782" y="3620122"/>
          <a:ext cx="8125717" cy="2636837"/>
        </p:xfrm>
        <a:graphic>
          <a:graphicData uri="http://schemas.openxmlformats.org/drawingml/2006/table">
            <a:tbl>
              <a:tblPr firstRow="1" bandRow="1">
                <a:tableStyleId>{ED083AE6-46FA-4A59-8FB0-9F97EB10719F}</a:tableStyleId>
              </a:tblPr>
              <a:tblGrid>
                <a:gridCol w="4061717">
                  <a:extLst>
                    <a:ext uri="{9D8B030D-6E8A-4147-A177-3AD203B41FA5}">
                      <a16:colId xmlns:a16="http://schemas.microsoft.com/office/drawing/2014/main" val="108488190"/>
                    </a:ext>
                  </a:extLst>
                </a:gridCol>
                <a:gridCol w="4064000">
                  <a:extLst>
                    <a:ext uri="{9D8B030D-6E8A-4147-A177-3AD203B41FA5}">
                      <a16:colId xmlns:a16="http://schemas.microsoft.com/office/drawing/2014/main" val="732167614"/>
                    </a:ext>
                  </a:extLst>
                </a:gridCol>
              </a:tblGrid>
              <a:tr h="376691">
                <a:tc>
                  <a:txBody>
                    <a:bodyPr/>
                    <a:lstStyle/>
                    <a:p>
                      <a:pPr algn="ctr"/>
                      <a:r>
                        <a:rPr lang="en-US" dirty="0">
                          <a:solidFill>
                            <a:schemeClr val="bg1"/>
                          </a:solidFill>
                          <a:latin typeface="+mn-lt"/>
                          <a:cs typeface="Times New Roman" panose="02020603050405020304" pitchFamily="18" charset="0"/>
                        </a:rPr>
                        <a:t>Column </a:t>
                      </a:r>
                    </a:p>
                  </a:txBody>
                  <a:tcPr/>
                </a:tc>
                <a:tc>
                  <a:txBody>
                    <a:bodyPr/>
                    <a:lstStyle/>
                    <a:p>
                      <a:pPr algn="ctr"/>
                      <a:r>
                        <a:rPr lang="en-US" dirty="0">
                          <a:solidFill>
                            <a:schemeClr val="bg1"/>
                          </a:solidFill>
                          <a:latin typeface="+mn-lt"/>
                          <a:cs typeface="Times New Roman" panose="02020603050405020304" pitchFamily="18" charset="0"/>
                        </a:rPr>
                        <a:t>information</a:t>
                      </a:r>
                    </a:p>
                  </a:txBody>
                  <a:tcPr/>
                </a:tc>
                <a:extLst>
                  <a:ext uri="{0D108BD9-81ED-4DB2-BD59-A6C34878D82A}">
                    <a16:rowId xmlns:a16="http://schemas.microsoft.com/office/drawing/2014/main" val="2800889638"/>
                  </a:ext>
                </a:extLst>
              </a:tr>
              <a:tr h="376691">
                <a:tc>
                  <a:txBody>
                    <a:bodyPr/>
                    <a:lstStyle/>
                    <a:p>
                      <a:r>
                        <a:rPr lang="en-US" dirty="0">
                          <a:solidFill>
                            <a:schemeClr val="bg1"/>
                          </a:solidFill>
                          <a:latin typeface="+mn-lt"/>
                          <a:cs typeface="Times New Roman" panose="02020603050405020304" pitchFamily="18" charset="0"/>
                        </a:rPr>
                        <a:t>id</a:t>
                      </a:r>
                    </a:p>
                  </a:txBody>
                  <a:tcPr/>
                </a:tc>
                <a:tc>
                  <a:txBody>
                    <a:bodyPr/>
                    <a:lstStyle/>
                    <a:p>
                      <a:r>
                        <a:rPr lang="en-US" dirty="0">
                          <a:solidFill>
                            <a:schemeClr val="bg1"/>
                          </a:solidFill>
                          <a:latin typeface="+mn-lt"/>
                          <a:cs typeface="Times New Roman" panose="02020603050405020304" pitchFamily="18" charset="0"/>
                        </a:rPr>
                        <a:t>Unique id for each row</a:t>
                      </a:r>
                    </a:p>
                  </a:txBody>
                  <a:tcPr/>
                </a:tc>
                <a:extLst>
                  <a:ext uri="{0D108BD9-81ED-4DB2-BD59-A6C34878D82A}">
                    <a16:rowId xmlns:a16="http://schemas.microsoft.com/office/drawing/2014/main" val="83203180"/>
                  </a:ext>
                </a:extLst>
              </a:tr>
              <a:tr h="376691">
                <a:tc>
                  <a:txBody>
                    <a:bodyPr/>
                    <a:lstStyle/>
                    <a:p>
                      <a:r>
                        <a:rPr lang="en-US" dirty="0">
                          <a:solidFill>
                            <a:schemeClr val="bg1"/>
                          </a:solidFill>
                          <a:latin typeface="+mn-lt"/>
                          <a:cs typeface="Times New Roman" panose="02020603050405020304" pitchFamily="18" charset="0"/>
                        </a:rPr>
                        <a:t>qid1</a:t>
                      </a:r>
                    </a:p>
                  </a:txBody>
                  <a:tcPr/>
                </a:tc>
                <a:tc>
                  <a:txBody>
                    <a:bodyPr/>
                    <a:lstStyle/>
                    <a:p>
                      <a:r>
                        <a:rPr lang="en-US" dirty="0">
                          <a:solidFill>
                            <a:schemeClr val="bg1"/>
                          </a:solidFill>
                          <a:latin typeface="+mn-lt"/>
                          <a:cs typeface="Times New Roman" panose="02020603050405020304" pitchFamily="18" charset="0"/>
                        </a:rPr>
                        <a:t>Question 1 id</a:t>
                      </a:r>
                    </a:p>
                  </a:txBody>
                  <a:tcPr/>
                </a:tc>
                <a:extLst>
                  <a:ext uri="{0D108BD9-81ED-4DB2-BD59-A6C34878D82A}">
                    <a16:rowId xmlns:a16="http://schemas.microsoft.com/office/drawing/2014/main" val="599652722"/>
                  </a:ext>
                </a:extLst>
              </a:tr>
              <a:tr h="376691">
                <a:tc>
                  <a:txBody>
                    <a:bodyPr/>
                    <a:lstStyle/>
                    <a:p>
                      <a:r>
                        <a:rPr lang="en-US" dirty="0">
                          <a:solidFill>
                            <a:schemeClr val="bg1"/>
                          </a:solidFill>
                          <a:latin typeface="+mn-lt"/>
                          <a:cs typeface="Times New Roman" panose="02020603050405020304" pitchFamily="18" charset="0"/>
                        </a:rPr>
                        <a:t>qid2</a:t>
                      </a:r>
                    </a:p>
                  </a:txBody>
                  <a:tcPr/>
                </a:tc>
                <a:tc>
                  <a:txBody>
                    <a:bodyPr/>
                    <a:lstStyle/>
                    <a:p>
                      <a:r>
                        <a:rPr lang="en-US" dirty="0">
                          <a:solidFill>
                            <a:schemeClr val="bg1"/>
                          </a:solidFill>
                          <a:latin typeface="+mn-lt"/>
                          <a:cs typeface="Times New Roman" panose="02020603050405020304" pitchFamily="18" charset="0"/>
                        </a:rPr>
                        <a:t>Question 2 id</a:t>
                      </a:r>
                    </a:p>
                  </a:txBody>
                  <a:tcPr/>
                </a:tc>
                <a:extLst>
                  <a:ext uri="{0D108BD9-81ED-4DB2-BD59-A6C34878D82A}">
                    <a16:rowId xmlns:a16="http://schemas.microsoft.com/office/drawing/2014/main" val="3081619820"/>
                  </a:ext>
                </a:extLst>
              </a:tr>
              <a:tr h="376691">
                <a:tc>
                  <a:txBody>
                    <a:bodyPr/>
                    <a:lstStyle/>
                    <a:p>
                      <a:r>
                        <a:rPr lang="en-US" dirty="0">
                          <a:solidFill>
                            <a:schemeClr val="bg1"/>
                          </a:solidFill>
                          <a:latin typeface="+mn-lt"/>
                          <a:cs typeface="Times New Roman" panose="02020603050405020304" pitchFamily="18" charset="0"/>
                        </a:rPr>
                        <a:t>question1</a:t>
                      </a:r>
                    </a:p>
                  </a:txBody>
                  <a:tcPr/>
                </a:tc>
                <a:tc>
                  <a:txBody>
                    <a:bodyPr/>
                    <a:lstStyle/>
                    <a:p>
                      <a:r>
                        <a:rPr lang="en-US" dirty="0">
                          <a:solidFill>
                            <a:schemeClr val="bg1"/>
                          </a:solidFill>
                          <a:latin typeface="+mn-lt"/>
                          <a:cs typeface="Times New Roman"/>
                        </a:rPr>
                        <a:t>Question 1 content</a:t>
                      </a:r>
                    </a:p>
                  </a:txBody>
                  <a:tcPr/>
                </a:tc>
                <a:extLst>
                  <a:ext uri="{0D108BD9-81ED-4DB2-BD59-A6C34878D82A}">
                    <a16:rowId xmlns:a16="http://schemas.microsoft.com/office/drawing/2014/main" val="2391055700"/>
                  </a:ext>
                </a:extLst>
              </a:tr>
              <a:tr h="376691">
                <a:tc>
                  <a:txBody>
                    <a:bodyPr/>
                    <a:lstStyle/>
                    <a:p>
                      <a:r>
                        <a:rPr lang="en-US" dirty="0">
                          <a:solidFill>
                            <a:schemeClr val="bg1"/>
                          </a:solidFill>
                          <a:latin typeface="+mn-lt"/>
                          <a:cs typeface="Times New Roman" panose="02020603050405020304" pitchFamily="18" charset="0"/>
                        </a:rPr>
                        <a:t>question2</a:t>
                      </a:r>
                    </a:p>
                  </a:txBody>
                  <a:tcPr/>
                </a:tc>
                <a:tc>
                  <a:txBody>
                    <a:bodyPr/>
                    <a:lstStyle/>
                    <a:p>
                      <a:r>
                        <a:rPr lang="en-US" dirty="0">
                          <a:solidFill>
                            <a:schemeClr val="bg1"/>
                          </a:solidFill>
                          <a:latin typeface="+mn-lt"/>
                          <a:cs typeface="Times New Roman"/>
                        </a:rPr>
                        <a:t>Question 2 content</a:t>
                      </a:r>
                      <a:endParaRPr lang="en-US"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4139149971"/>
                  </a:ext>
                </a:extLst>
              </a:tr>
              <a:tr h="376691">
                <a:tc>
                  <a:txBody>
                    <a:bodyPr/>
                    <a:lstStyle/>
                    <a:p>
                      <a:r>
                        <a:rPr lang="en-US" dirty="0">
                          <a:solidFill>
                            <a:schemeClr val="bg1"/>
                          </a:solidFill>
                          <a:latin typeface="+mn-lt"/>
                          <a:cs typeface="Times New Roman" panose="02020603050405020304" pitchFamily="18" charset="0"/>
                        </a:rPr>
                        <a:t>is_duplicate</a:t>
                      </a:r>
                    </a:p>
                  </a:txBody>
                  <a:tcPr/>
                </a:tc>
                <a:tc>
                  <a:txBody>
                    <a:bodyPr/>
                    <a:lstStyle/>
                    <a:p>
                      <a:r>
                        <a:rPr lang="en-US" dirty="0">
                          <a:solidFill>
                            <a:schemeClr val="bg1"/>
                          </a:solidFill>
                          <a:latin typeface="+mn-lt"/>
                          <a:cs typeface="Times New Roman"/>
                        </a:rPr>
                        <a:t>Question is duplicate or not</a:t>
                      </a:r>
                    </a:p>
                  </a:txBody>
                  <a:tcPr/>
                </a:tc>
                <a:extLst>
                  <a:ext uri="{0D108BD9-81ED-4DB2-BD59-A6C34878D82A}">
                    <a16:rowId xmlns:a16="http://schemas.microsoft.com/office/drawing/2014/main" val="555720336"/>
                  </a:ext>
                </a:extLst>
              </a:tr>
            </a:tbl>
          </a:graphicData>
        </a:graphic>
      </p:graphicFrame>
    </p:spTree>
    <p:extLst>
      <p:ext uri="{BB962C8B-B14F-4D97-AF65-F5344CB8AC3E}">
        <p14:creationId xmlns:p14="http://schemas.microsoft.com/office/powerpoint/2010/main" val="7652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226031"/>
            <a:ext cx="8878824" cy="855118"/>
          </a:xfrm>
        </p:spPr>
        <p:txBody>
          <a:bodyPr/>
          <a:lstStyle/>
          <a:p>
            <a:pPr algn="ctr"/>
            <a:r>
              <a:rPr lang="en-US" dirty="0">
                <a:solidFill>
                  <a:srgbClr val="FFC000"/>
                </a:solidFill>
                <a:latin typeface="Arial Rounded MT Bold"/>
              </a:rPr>
              <a:t>Dataset Snippet</a:t>
            </a:r>
          </a:p>
        </p:txBody>
      </p:sp>
      <p:sp>
        <p:nvSpPr>
          <p:cNvPr id="22" name="TextBox 21">
            <a:extLst>
              <a:ext uri="{FF2B5EF4-FFF2-40B4-BE49-F238E27FC236}">
                <a16:creationId xmlns:a16="http://schemas.microsoft.com/office/drawing/2014/main" id="{7C989F41-15F1-A582-6F16-D0CC88381551}"/>
              </a:ext>
            </a:extLst>
          </p:cNvPr>
          <p:cNvSpPr txBox="1"/>
          <p:nvPr/>
        </p:nvSpPr>
        <p:spPr>
          <a:xfrm>
            <a:off x="-472259" y="1189021"/>
            <a:ext cx="10397447" cy="1323439"/>
          </a:xfrm>
          <a:prstGeom prst="rect">
            <a:avLst/>
          </a:prstGeom>
          <a:noFill/>
        </p:spPr>
        <p:txBody>
          <a:bodyPr wrap="square" lIns="91440" tIns="45720" rIns="91440" bIns="45720" rtlCol="0" anchor="t">
            <a:spAutoFit/>
          </a:bodyPr>
          <a:lstStyle/>
          <a:p>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5B848AB1-8B26-3008-D0A1-D7BC122A944E}"/>
              </a:ext>
            </a:extLst>
          </p:cNvPr>
          <p:cNvPicPr>
            <a:picLocks noChangeAspect="1"/>
          </p:cNvPicPr>
          <p:nvPr/>
        </p:nvPicPr>
        <p:blipFill>
          <a:blip r:embed="rId2"/>
          <a:stretch>
            <a:fillRect/>
          </a:stretch>
        </p:blipFill>
        <p:spPr>
          <a:xfrm>
            <a:off x="655608" y="1487932"/>
            <a:ext cx="11240218" cy="4787910"/>
          </a:xfrm>
          <a:prstGeom prst="rect">
            <a:avLst/>
          </a:prstGeom>
        </p:spPr>
      </p:pic>
    </p:spTree>
    <p:extLst>
      <p:ext uri="{BB962C8B-B14F-4D97-AF65-F5344CB8AC3E}">
        <p14:creationId xmlns:p14="http://schemas.microsoft.com/office/powerpoint/2010/main" val="116967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F1A3FCF-BC4B-FCCA-7212-4CDC0818C745}"/>
              </a:ext>
            </a:extLst>
          </p:cNvPr>
          <p:cNvSpPr txBox="1"/>
          <p:nvPr/>
        </p:nvSpPr>
        <p:spPr>
          <a:xfrm>
            <a:off x="3131905" y="267129"/>
            <a:ext cx="5928189" cy="769441"/>
          </a:xfrm>
          <a:prstGeom prst="rect">
            <a:avLst/>
          </a:prstGeom>
          <a:noFill/>
        </p:spPr>
        <p:txBody>
          <a:bodyPr wrap="square" rtlCol="0">
            <a:spAutoFit/>
          </a:bodyPr>
          <a:lstStyle/>
          <a:p>
            <a:r>
              <a:rPr lang="en-US" sz="4400" spc="600" dirty="0">
                <a:solidFill>
                  <a:srgbClr val="FFC000"/>
                </a:solidFill>
                <a:latin typeface="Arial Rounded MT Bold" panose="020F0704030504030204" pitchFamily="34" charset="0"/>
              </a:rPr>
              <a:t>DATA CLEANING</a:t>
            </a:r>
          </a:p>
        </p:txBody>
      </p:sp>
      <p:sp>
        <p:nvSpPr>
          <p:cNvPr id="37" name="Rectangle: Diagonal Corners Rounded 36">
            <a:extLst>
              <a:ext uri="{FF2B5EF4-FFF2-40B4-BE49-F238E27FC236}">
                <a16:creationId xmlns:a16="http://schemas.microsoft.com/office/drawing/2014/main" id="{B81BB00F-270D-5BAE-8030-1EAB2C1FC26B}"/>
              </a:ext>
            </a:extLst>
          </p:cNvPr>
          <p:cNvSpPr/>
          <p:nvPr/>
        </p:nvSpPr>
        <p:spPr>
          <a:xfrm>
            <a:off x="1068513" y="1746607"/>
            <a:ext cx="10465942" cy="4530904"/>
          </a:xfrm>
          <a:prstGeom prst="round2Diag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D9AD3C7-1B3C-5B6D-0019-ED8507BE45D5}"/>
              </a:ext>
            </a:extLst>
          </p:cNvPr>
          <p:cNvSpPr txBox="1"/>
          <p:nvPr/>
        </p:nvSpPr>
        <p:spPr>
          <a:xfrm>
            <a:off x="1426396" y="2350065"/>
            <a:ext cx="9750176" cy="2862322"/>
          </a:xfrm>
          <a:prstGeom prst="rect">
            <a:avLst/>
          </a:prstGeom>
          <a:noFill/>
        </p:spPr>
        <p:txBody>
          <a:bodyPr wrap="square" lIns="91440" tIns="45720" rIns="91440" bIns="45720" rtlCol="0" anchor="t">
            <a:spAutoFit/>
          </a:bodyPr>
          <a:lstStyle/>
          <a:p>
            <a:pPr marL="342900" indent="-342900" algn="just">
              <a:lnSpc>
                <a:spcPct val="150000"/>
              </a:lnSpc>
              <a:buFont typeface="Courier New" panose="02070309020205020404" pitchFamily="49" charset="0"/>
              <a:buChar char="o"/>
            </a:pPr>
            <a:r>
              <a:rPr lang="en-US" sz="2400" b="1" dirty="0">
                <a:solidFill>
                  <a:schemeClr val="bg1"/>
                </a:solidFill>
                <a:latin typeface="Times New Roman"/>
                <a:cs typeface="Times New Roman"/>
              </a:rPr>
              <a:t>  </a:t>
            </a:r>
            <a:r>
              <a:rPr lang="en-US" sz="2400" b="1" i="0" dirty="0">
                <a:solidFill>
                  <a:schemeClr val="bg1"/>
                </a:solidFill>
                <a:effectLst/>
                <a:latin typeface="Times New Roman"/>
                <a:cs typeface="Times New Roman"/>
              </a:rPr>
              <a:t>Handle missing values: </a:t>
            </a:r>
            <a:r>
              <a:rPr lang="en-US" sz="2000" dirty="0">
                <a:solidFill>
                  <a:schemeClr val="bg1"/>
                </a:solidFill>
                <a:latin typeface="Times New Roman"/>
                <a:cs typeface="Times New Roman"/>
              </a:rPr>
              <a:t>Totally 3 missing values in dataset. We have huge dataset                                                      so we can afford to drop the missing rows.</a:t>
            </a:r>
            <a:endParaRPr lang="en-US" sz="2000" i="0" dirty="0">
              <a:solidFill>
                <a:schemeClr val="bg1"/>
              </a:solidFill>
              <a:effectLst/>
              <a:latin typeface="Times New Roman"/>
              <a:cs typeface="Times New Roman"/>
            </a:endParaRPr>
          </a:p>
          <a:p>
            <a:pPr marL="342900" indent="-342900" algn="just">
              <a:lnSpc>
                <a:spcPct val="150000"/>
              </a:lnSpc>
              <a:buFont typeface="Courier New" panose="02070309020205020404" pitchFamily="49" charset="0"/>
              <a:buChar char="o"/>
            </a:pPr>
            <a:r>
              <a:rPr lang="en-US" sz="2400" b="1" dirty="0">
                <a:solidFill>
                  <a:schemeClr val="bg1"/>
                </a:solidFill>
                <a:latin typeface="Times New Roman"/>
                <a:cs typeface="Times New Roman"/>
              </a:rPr>
              <a:t> </a:t>
            </a:r>
            <a:r>
              <a:rPr lang="en-US" sz="2400" b="1" i="0" dirty="0">
                <a:solidFill>
                  <a:schemeClr val="bg1"/>
                </a:solidFill>
                <a:effectLst/>
                <a:latin typeface="Times New Roman"/>
                <a:cs typeface="Times New Roman"/>
              </a:rPr>
              <a:t>Remove duplicates: </a:t>
            </a:r>
            <a:r>
              <a:rPr lang="en-US" sz="2000" dirty="0">
                <a:solidFill>
                  <a:schemeClr val="bg1"/>
                </a:solidFill>
                <a:latin typeface="Times New Roman"/>
                <a:cs typeface="Times New Roman"/>
              </a:rPr>
              <a:t>There is no</a:t>
            </a:r>
            <a:r>
              <a:rPr lang="en-US" sz="2000" b="0" i="0" dirty="0">
                <a:solidFill>
                  <a:schemeClr val="bg1"/>
                </a:solidFill>
                <a:effectLst/>
                <a:latin typeface="Times New Roman"/>
                <a:cs typeface="Times New Roman"/>
              </a:rPr>
              <a:t> duplicate question pairs or observations in the</a:t>
            </a:r>
            <a:r>
              <a:rPr lang="en-US" sz="2000" dirty="0">
                <a:solidFill>
                  <a:schemeClr val="bg1"/>
                </a:solidFill>
                <a:latin typeface="Times New Roman"/>
                <a:cs typeface="Times New Roman"/>
              </a:rPr>
              <a:t>                                                     </a:t>
            </a:r>
            <a:r>
              <a:rPr lang="en-US" sz="2000" b="0" i="0" dirty="0">
                <a:solidFill>
                  <a:schemeClr val="bg1"/>
                </a:solidFill>
                <a:effectLst/>
                <a:latin typeface="Times New Roman"/>
                <a:cs typeface="Times New Roman"/>
              </a:rPr>
              <a:t>dataset.</a:t>
            </a:r>
          </a:p>
          <a:p>
            <a:pPr algn="just">
              <a:lnSpc>
                <a:spcPct val="150000"/>
              </a:lnSpc>
            </a:pPr>
            <a:endParaRPr lang="en-US" sz="2000" b="0" i="0" dirty="0">
              <a:solidFill>
                <a:srgbClr val="D1D5DB"/>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7708097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C4A95C-9007-4EA6-944B-306B6F2A010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771</Words>
  <Application>Microsoft Office PowerPoint</Application>
  <PresentationFormat>Widescreen</PresentationFormat>
  <Paragraphs>118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INTRODUCTION</vt:lpstr>
      <vt:lpstr>challenge</vt:lpstr>
      <vt:lpstr>Solution: To address these issues, this project aims to develop a model that can accurately classify whether a pair of questions on Quora are duplicates or not. By doing so, we can enhance the user experience by reducing search time, minimizing duplicate questions, and providing more value to Quora's user base.</vt:lpstr>
      <vt:lpstr>Workflow</vt:lpstr>
      <vt:lpstr>Load the dataset</vt:lpstr>
      <vt:lpstr>Dataset Snippet</vt:lpstr>
      <vt:lpstr>PowerPoint Presentation</vt:lpstr>
      <vt:lpstr>PowerPoint Presentation</vt:lpstr>
      <vt:lpstr>PowerPoint Presentation</vt:lpstr>
      <vt:lpstr>PowerPoint Presentation</vt:lpstr>
      <vt:lpstr>PowerPoint Presentation</vt:lpstr>
      <vt:lpstr>PowerPoint Presentation</vt:lpstr>
      <vt:lpstr>Similar and Non-similar question count Analysis</vt:lpstr>
      <vt:lpstr>Target class Imbalance analysis</vt:lpstr>
      <vt:lpstr>Fuzzy features Impact analysis</vt:lpstr>
      <vt:lpstr>Key Finding In EDA: 1.  8% questions are similar, 92% are not similar. 2. 63% rows belongs to class-0 and 37% rows belongs to class-1. 3. From graph we observed that basic features have less impact on target class. 4. Token based and Length based features have significantly less impact on target class. 5. Fuzzy features have significantly high impact on Target.</vt:lpstr>
      <vt:lpstr>APPROACHES WE USED: 1. Basic approach with no text preprocessing and using BOW. 2. Basic approach with preprocessed data and using BOW, TFIDF. 3. Advance approach with preprocessing and extracted features and using BOW, TFIDF. 4. Advance approach using own embedding. 5. Advance approach using Pre-trained model, Word2Vec, GloVe and BERT.  **Best approach is using BERT so we walk you through this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vt:lpstr>
      <vt:lpstr>What we might have tried?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754</cp:revision>
  <dcterms:created xsi:type="dcterms:W3CDTF">2022-10-27T00:37:19Z</dcterms:created>
  <dcterms:modified xsi:type="dcterms:W3CDTF">2023-06-15T07:19:30Z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