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9" r:id="rId14"/>
    <p:sldId id="266"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58993-BC14-ACEC-D0ED-CE000EFF2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B8EECB-F64A-ABD0-8B8F-E7C431379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319960-E8C5-0B89-9336-76EEAEB11B24}"/>
              </a:ext>
            </a:extLst>
          </p:cNvPr>
          <p:cNvSpPr>
            <a:spLocks noGrp="1"/>
          </p:cNvSpPr>
          <p:nvPr>
            <p:ph type="dt" sz="half" idx="10"/>
          </p:nvPr>
        </p:nvSpPr>
        <p:spPr/>
        <p:txBody>
          <a:bodyPr/>
          <a:lstStyle/>
          <a:p>
            <a:fld id="{778F372E-62FC-43F2-8B02-795333130C2C}" type="datetimeFigureOut">
              <a:rPr lang="en-IN" smtClean="0"/>
              <a:t>16-08-2024</a:t>
            </a:fld>
            <a:endParaRPr lang="en-IN"/>
          </a:p>
        </p:txBody>
      </p:sp>
      <p:sp>
        <p:nvSpPr>
          <p:cNvPr id="5" name="Footer Placeholder 4">
            <a:extLst>
              <a:ext uri="{FF2B5EF4-FFF2-40B4-BE49-F238E27FC236}">
                <a16:creationId xmlns:a16="http://schemas.microsoft.com/office/drawing/2014/main" id="{EEAF9543-AD04-E187-3B7B-F1809F1148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B46461-1810-B4DB-729C-E480CAE845FC}"/>
              </a:ext>
            </a:extLst>
          </p:cNvPr>
          <p:cNvSpPr>
            <a:spLocks noGrp="1"/>
          </p:cNvSpPr>
          <p:nvPr>
            <p:ph type="sldNum" sz="quarter" idx="12"/>
          </p:nvPr>
        </p:nvSpPr>
        <p:spPr/>
        <p:txBody>
          <a:bodyPr/>
          <a:lstStyle/>
          <a:p>
            <a:fld id="{62B3D35F-2194-4A40-AA45-847861451159}" type="slidenum">
              <a:rPr lang="en-IN" smtClean="0"/>
              <a:t>‹#›</a:t>
            </a:fld>
            <a:endParaRPr lang="en-IN"/>
          </a:p>
        </p:txBody>
      </p:sp>
    </p:spTree>
    <p:extLst>
      <p:ext uri="{BB962C8B-B14F-4D97-AF65-F5344CB8AC3E}">
        <p14:creationId xmlns:p14="http://schemas.microsoft.com/office/powerpoint/2010/main" val="2060819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213E-421C-DBDC-FCC9-AA919E360D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C0011F-C77E-470C-A53E-6AAF0C3722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7F6787-1823-7574-8B97-C6DCD6744D32}"/>
              </a:ext>
            </a:extLst>
          </p:cNvPr>
          <p:cNvSpPr>
            <a:spLocks noGrp="1"/>
          </p:cNvSpPr>
          <p:nvPr>
            <p:ph type="dt" sz="half" idx="10"/>
          </p:nvPr>
        </p:nvSpPr>
        <p:spPr/>
        <p:txBody>
          <a:bodyPr/>
          <a:lstStyle/>
          <a:p>
            <a:fld id="{778F372E-62FC-43F2-8B02-795333130C2C}" type="datetimeFigureOut">
              <a:rPr lang="en-IN" smtClean="0"/>
              <a:t>16-08-2024</a:t>
            </a:fld>
            <a:endParaRPr lang="en-IN"/>
          </a:p>
        </p:txBody>
      </p:sp>
      <p:sp>
        <p:nvSpPr>
          <p:cNvPr id="5" name="Footer Placeholder 4">
            <a:extLst>
              <a:ext uri="{FF2B5EF4-FFF2-40B4-BE49-F238E27FC236}">
                <a16:creationId xmlns:a16="http://schemas.microsoft.com/office/drawing/2014/main" id="{469FFF4D-60D0-1F48-443C-CF78DA7C09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84EABF-8A17-2307-10A4-6D7B1A1FB85A}"/>
              </a:ext>
            </a:extLst>
          </p:cNvPr>
          <p:cNvSpPr>
            <a:spLocks noGrp="1"/>
          </p:cNvSpPr>
          <p:nvPr>
            <p:ph type="sldNum" sz="quarter" idx="12"/>
          </p:nvPr>
        </p:nvSpPr>
        <p:spPr/>
        <p:txBody>
          <a:bodyPr/>
          <a:lstStyle/>
          <a:p>
            <a:fld id="{62B3D35F-2194-4A40-AA45-847861451159}" type="slidenum">
              <a:rPr lang="en-IN" smtClean="0"/>
              <a:t>‹#›</a:t>
            </a:fld>
            <a:endParaRPr lang="en-IN"/>
          </a:p>
        </p:txBody>
      </p:sp>
    </p:spTree>
    <p:extLst>
      <p:ext uri="{BB962C8B-B14F-4D97-AF65-F5344CB8AC3E}">
        <p14:creationId xmlns:p14="http://schemas.microsoft.com/office/powerpoint/2010/main" val="354685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8DCAB9-551F-8C83-5B28-7C7B759345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CB9324-D14F-C60E-55D9-56FC90178E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33C2CC-588A-98CA-51F8-757A35D0E7F7}"/>
              </a:ext>
            </a:extLst>
          </p:cNvPr>
          <p:cNvSpPr>
            <a:spLocks noGrp="1"/>
          </p:cNvSpPr>
          <p:nvPr>
            <p:ph type="dt" sz="half" idx="10"/>
          </p:nvPr>
        </p:nvSpPr>
        <p:spPr/>
        <p:txBody>
          <a:bodyPr/>
          <a:lstStyle/>
          <a:p>
            <a:fld id="{778F372E-62FC-43F2-8B02-795333130C2C}" type="datetimeFigureOut">
              <a:rPr lang="en-IN" smtClean="0"/>
              <a:t>16-08-2024</a:t>
            </a:fld>
            <a:endParaRPr lang="en-IN"/>
          </a:p>
        </p:txBody>
      </p:sp>
      <p:sp>
        <p:nvSpPr>
          <p:cNvPr id="5" name="Footer Placeholder 4">
            <a:extLst>
              <a:ext uri="{FF2B5EF4-FFF2-40B4-BE49-F238E27FC236}">
                <a16:creationId xmlns:a16="http://schemas.microsoft.com/office/drawing/2014/main" id="{E7D75426-68AD-9EE4-1120-079492F8A5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6CC5C6-3957-CB34-D513-D2337785476B}"/>
              </a:ext>
            </a:extLst>
          </p:cNvPr>
          <p:cNvSpPr>
            <a:spLocks noGrp="1"/>
          </p:cNvSpPr>
          <p:nvPr>
            <p:ph type="sldNum" sz="quarter" idx="12"/>
          </p:nvPr>
        </p:nvSpPr>
        <p:spPr/>
        <p:txBody>
          <a:bodyPr/>
          <a:lstStyle/>
          <a:p>
            <a:fld id="{62B3D35F-2194-4A40-AA45-847861451159}" type="slidenum">
              <a:rPr lang="en-IN" smtClean="0"/>
              <a:t>‹#›</a:t>
            </a:fld>
            <a:endParaRPr lang="en-IN"/>
          </a:p>
        </p:txBody>
      </p:sp>
    </p:spTree>
    <p:extLst>
      <p:ext uri="{BB962C8B-B14F-4D97-AF65-F5344CB8AC3E}">
        <p14:creationId xmlns:p14="http://schemas.microsoft.com/office/powerpoint/2010/main" val="90254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88A7-9F74-1E34-1910-4713732310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9508AF-FA78-6D50-C1FE-D3AE84E6A0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310773-4974-A1C7-E295-7E5A09BCC361}"/>
              </a:ext>
            </a:extLst>
          </p:cNvPr>
          <p:cNvSpPr>
            <a:spLocks noGrp="1"/>
          </p:cNvSpPr>
          <p:nvPr>
            <p:ph type="dt" sz="half" idx="10"/>
          </p:nvPr>
        </p:nvSpPr>
        <p:spPr/>
        <p:txBody>
          <a:bodyPr/>
          <a:lstStyle/>
          <a:p>
            <a:fld id="{778F372E-62FC-43F2-8B02-795333130C2C}" type="datetimeFigureOut">
              <a:rPr lang="en-IN" smtClean="0"/>
              <a:t>16-08-2024</a:t>
            </a:fld>
            <a:endParaRPr lang="en-IN"/>
          </a:p>
        </p:txBody>
      </p:sp>
      <p:sp>
        <p:nvSpPr>
          <p:cNvPr id="5" name="Footer Placeholder 4">
            <a:extLst>
              <a:ext uri="{FF2B5EF4-FFF2-40B4-BE49-F238E27FC236}">
                <a16:creationId xmlns:a16="http://schemas.microsoft.com/office/drawing/2014/main" id="{C1B66DDF-AA73-07F3-5173-0CA450CC19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E4EC36-0C9C-4E7F-9942-D0BDE8A857E7}"/>
              </a:ext>
            </a:extLst>
          </p:cNvPr>
          <p:cNvSpPr>
            <a:spLocks noGrp="1"/>
          </p:cNvSpPr>
          <p:nvPr>
            <p:ph type="sldNum" sz="quarter" idx="12"/>
          </p:nvPr>
        </p:nvSpPr>
        <p:spPr/>
        <p:txBody>
          <a:bodyPr/>
          <a:lstStyle/>
          <a:p>
            <a:fld id="{62B3D35F-2194-4A40-AA45-847861451159}" type="slidenum">
              <a:rPr lang="en-IN" smtClean="0"/>
              <a:t>‹#›</a:t>
            </a:fld>
            <a:endParaRPr lang="en-IN"/>
          </a:p>
        </p:txBody>
      </p:sp>
    </p:spTree>
    <p:extLst>
      <p:ext uri="{BB962C8B-B14F-4D97-AF65-F5344CB8AC3E}">
        <p14:creationId xmlns:p14="http://schemas.microsoft.com/office/powerpoint/2010/main" val="3825249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4A20-077B-A69C-ADB8-EF0D38D269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B58EAA-F28A-E2E8-435A-50B3FCBC4A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BD822D-5B1D-622D-CCCB-3E5D6BEBC492}"/>
              </a:ext>
            </a:extLst>
          </p:cNvPr>
          <p:cNvSpPr>
            <a:spLocks noGrp="1"/>
          </p:cNvSpPr>
          <p:nvPr>
            <p:ph type="dt" sz="half" idx="10"/>
          </p:nvPr>
        </p:nvSpPr>
        <p:spPr/>
        <p:txBody>
          <a:bodyPr/>
          <a:lstStyle/>
          <a:p>
            <a:fld id="{778F372E-62FC-43F2-8B02-795333130C2C}" type="datetimeFigureOut">
              <a:rPr lang="en-IN" smtClean="0"/>
              <a:t>16-08-2024</a:t>
            </a:fld>
            <a:endParaRPr lang="en-IN"/>
          </a:p>
        </p:txBody>
      </p:sp>
      <p:sp>
        <p:nvSpPr>
          <p:cNvPr id="5" name="Footer Placeholder 4">
            <a:extLst>
              <a:ext uri="{FF2B5EF4-FFF2-40B4-BE49-F238E27FC236}">
                <a16:creationId xmlns:a16="http://schemas.microsoft.com/office/drawing/2014/main" id="{BAC30AF8-289C-F0F1-7C7A-8EBC26DD2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AD50F2-B4FE-AF79-011F-0D852D57F627}"/>
              </a:ext>
            </a:extLst>
          </p:cNvPr>
          <p:cNvSpPr>
            <a:spLocks noGrp="1"/>
          </p:cNvSpPr>
          <p:nvPr>
            <p:ph type="sldNum" sz="quarter" idx="12"/>
          </p:nvPr>
        </p:nvSpPr>
        <p:spPr/>
        <p:txBody>
          <a:bodyPr/>
          <a:lstStyle/>
          <a:p>
            <a:fld id="{62B3D35F-2194-4A40-AA45-847861451159}" type="slidenum">
              <a:rPr lang="en-IN" smtClean="0"/>
              <a:t>‹#›</a:t>
            </a:fld>
            <a:endParaRPr lang="en-IN"/>
          </a:p>
        </p:txBody>
      </p:sp>
    </p:spTree>
    <p:extLst>
      <p:ext uri="{BB962C8B-B14F-4D97-AF65-F5344CB8AC3E}">
        <p14:creationId xmlns:p14="http://schemas.microsoft.com/office/powerpoint/2010/main" val="3725507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5764-7776-B9FF-5681-B455198933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F3942F-B5D9-75AE-5A3B-273792B6E3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C42404-82C8-A30D-C62A-360744C365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5EB519-77AD-CCF1-72BF-58E4CAC5CA84}"/>
              </a:ext>
            </a:extLst>
          </p:cNvPr>
          <p:cNvSpPr>
            <a:spLocks noGrp="1"/>
          </p:cNvSpPr>
          <p:nvPr>
            <p:ph type="dt" sz="half" idx="10"/>
          </p:nvPr>
        </p:nvSpPr>
        <p:spPr/>
        <p:txBody>
          <a:bodyPr/>
          <a:lstStyle/>
          <a:p>
            <a:fld id="{778F372E-62FC-43F2-8B02-795333130C2C}" type="datetimeFigureOut">
              <a:rPr lang="en-IN" smtClean="0"/>
              <a:t>16-08-2024</a:t>
            </a:fld>
            <a:endParaRPr lang="en-IN"/>
          </a:p>
        </p:txBody>
      </p:sp>
      <p:sp>
        <p:nvSpPr>
          <p:cNvPr id="6" name="Footer Placeholder 5">
            <a:extLst>
              <a:ext uri="{FF2B5EF4-FFF2-40B4-BE49-F238E27FC236}">
                <a16:creationId xmlns:a16="http://schemas.microsoft.com/office/drawing/2014/main" id="{8C5FF425-AE5F-B2F4-0DC5-6FFAB31FDD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19B924-8D5A-0973-BBE7-056B99DA2AFD}"/>
              </a:ext>
            </a:extLst>
          </p:cNvPr>
          <p:cNvSpPr>
            <a:spLocks noGrp="1"/>
          </p:cNvSpPr>
          <p:nvPr>
            <p:ph type="sldNum" sz="quarter" idx="12"/>
          </p:nvPr>
        </p:nvSpPr>
        <p:spPr/>
        <p:txBody>
          <a:bodyPr/>
          <a:lstStyle/>
          <a:p>
            <a:fld id="{62B3D35F-2194-4A40-AA45-847861451159}" type="slidenum">
              <a:rPr lang="en-IN" smtClean="0"/>
              <a:t>‹#›</a:t>
            </a:fld>
            <a:endParaRPr lang="en-IN"/>
          </a:p>
        </p:txBody>
      </p:sp>
    </p:spTree>
    <p:extLst>
      <p:ext uri="{BB962C8B-B14F-4D97-AF65-F5344CB8AC3E}">
        <p14:creationId xmlns:p14="http://schemas.microsoft.com/office/powerpoint/2010/main" val="1369472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A791-04F3-8D32-8C66-88392EE831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5D2FF3-5667-B954-3941-EAF4D8395E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F5065A-89D7-1A47-00CA-CB1F32A7DB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6A5CFD-A617-F5EF-D5DD-44E66B1DA3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056408-21AA-A864-BE95-F70C5028AA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5B5D45-4D78-5BC0-596D-F09B91B4360F}"/>
              </a:ext>
            </a:extLst>
          </p:cNvPr>
          <p:cNvSpPr>
            <a:spLocks noGrp="1"/>
          </p:cNvSpPr>
          <p:nvPr>
            <p:ph type="dt" sz="half" idx="10"/>
          </p:nvPr>
        </p:nvSpPr>
        <p:spPr/>
        <p:txBody>
          <a:bodyPr/>
          <a:lstStyle/>
          <a:p>
            <a:fld id="{778F372E-62FC-43F2-8B02-795333130C2C}" type="datetimeFigureOut">
              <a:rPr lang="en-IN" smtClean="0"/>
              <a:t>16-08-2024</a:t>
            </a:fld>
            <a:endParaRPr lang="en-IN"/>
          </a:p>
        </p:txBody>
      </p:sp>
      <p:sp>
        <p:nvSpPr>
          <p:cNvPr id="8" name="Footer Placeholder 7">
            <a:extLst>
              <a:ext uri="{FF2B5EF4-FFF2-40B4-BE49-F238E27FC236}">
                <a16:creationId xmlns:a16="http://schemas.microsoft.com/office/drawing/2014/main" id="{35C6A12D-FF53-B136-27C0-66B7D56EB6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FDCD6F-85EA-1F9E-5125-9A3EE671AE14}"/>
              </a:ext>
            </a:extLst>
          </p:cNvPr>
          <p:cNvSpPr>
            <a:spLocks noGrp="1"/>
          </p:cNvSpPr>
          <p:nvPr>
            <p:ph type="sldNum" sz="quarter" idx="12"/>
          </p:nvPr>
        </p:nvSpPr>
        <p:spPr/>
        <p:txBody>
          <a:bodyPr/>
          <a:lstStyle/>
          <a:p>
            <a:fld id="{62B3D35F-2194-4A40-AA45-847861451159}" type="slidenum">
              <a:rPr lang="en-IN" smtClean="0"/>
              <a:t>‹#›</a:t>
            </a:fld>
            <a:endParaRPr lang="en-IN"/>
          </a:p>
        </p:txBody>
      </p:sp>
    </p:spTree>
    <p:extLst>
      <p:ext uri="{BB962C8B-B14F-4D97-AF65-F5344CB8AC3E}">
        <p14:creationId xmlns:p14="http://schemas.microsoft.com/office/powerpoint/2010/main" val="2977846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688F-6045-F950-5135-7E9EE82E56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F4F230-F0FC-D82F-EF7F-73B59F483A5D}"/>
              </a:ext>
            </a:extLst>
          </p:cNvPr>
          <p:cNvSpPr>
            <a:spLocks noGrp="1"/>
          </p:cNvSpPr>
          <p:nvPr>
            <p:ph type="dt" sz="half" idx="10"/>
          </p:nvPr>
        </p:nvSpPr>
        <p:spPr/>
        <p:txBody>
          <a:bodyPr/>
          <a:lstStyle/>
          <a:p>
            <a:fld id="{778F372E-62FC-43F2-8B02-795333130C2C}" type="datetimeFigureOut">
              <a:rPr lang="en-IN" smtClean="0"/>
              <a:t>16-08-2024</a:t>
            </a:fld>
            <a:endParaRPr lang="en-IN"/>
          </a:p>
        </p:txBody>
      </p:sp>
      <p:sp>
        <p:nvSpPr>
          <p:cNvPr id="4" name="Footer Placeholder 3">
            <a:extLst>
              <a:ext uri="{FF2B5EF4-FFF2-40B4-BE49-F238E27FC236}">
                <a16:creationId xmlns:a16="http://schemas.microsoft.com/office/drawing/2014/main" id="{C8CDF130-A70C-B08D-F7DD-B75AACD03F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3C59C3-330E-159E-793F-F8734D3141FF}"/>
              </a:ext>
            </a:extLst>
          </p:cNvPr>
          <p:cNvSpPr>
            <a:spLocks noGrp="1"/>
          </p:cNvSpPr>
          <p:nvPr>
            <p:ph type="sldNum" sz="quarter" idx="12"/>
          </p:nvPr>
        </p:nvSpPr>
        <p:spPr/>
        <p:txBody>
          <a:bodyPr/>
          <a:lstStyle/>
          <a:p>
            <a:fld id="{62B3D35F-2194-4A40-AA45-847861451159}" type="slidenum">
              <a:rPr lang="en-IN" smtClean="0"/>
              <a:t>‹#›</a:t>
            </a:fld>
            <a:endParaRPr lang="en-IN"/>
          </a:p>
        </p:txBody>
      </p:sp>
    </p:spTree>
    <p:extLst>
      <p:ext uri="{BB962C8B-B14F-4D97-AF65-F5344CB8AC3E}">
        <p14:creationId xmlns:p14="http://schemas.microsoft.com/office/powerpoint/2010/main" val="152946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CE90E3-1C21-420E-7D62-D52C704F52EC}"/>
              </a:ext>
            </a:extLst>
          </p:cNvPr>
          <p:cNvSpPr>
            <a:spLocks noGrp="1"/>
          </p:cNvSpPr>
          <p:nvPr>
            <p:ph type="dt" sz="half" idx="10"/>
          </p:nvPr>
        </p:nvSpPr>
        <p:spPr/>
        <p:txBody>
          <a:bodyPr/>
          <a:lstStyle/>
          <a:p>
            <a:fld id="{778F372E-62FC-43F2-8B02-795333130C2C}" type="datetimeFigureOut">
              <a:rPr lang="en-IN" smtClean="0"/>
              <a:t>16-08-2024</a:t>
            </a:fld>
            <a:endParaRPr lang="en-IN"/>
          </a:p>
        </p:txBody>
      </p:sp>
      <p:sp>
        <p:nvSpPr>
          <p:cNvPr id="3" name="Footer Placeholder 2">
            <a:extLst>
              <a:ext uri="{FF2B5EF4-FFF2-40B4-BE49-F238E27FC236}">
                <a16:creationId xmlns:a16="http://schemas.microsoft.com/office/drawing/2014/main" id="{AA250875-1667-C99F-1E18-BFC27F590D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C0599F-FE28-584A-D29F-1DA24D3B0556}"/>
              </a:ext>
            </a:extLst>
          </p:cNvPr>
          <p:cNvSpPr>
            <a:spLocks noGrp="1"/>
          </p:cNvSpPr>
          <p:nvPr>
            <p:ph type="sldNum" sz="quarter" idx="12"/>
          </p:nvPr>
        </p:nvSpPr>
        <p:spPr/>
        <p:txBody>
          <a:bodyPr/>
          <a:lstStyle/>
          <a:p>
            <a:fld id="{62B3D35F-2194-4A40-AA45-847861451159}" type="slidenum">
              <a:rPr lang="en-IN" smtClean="0"/>
              <a:t>‹#›</a:t>
            </a:fld>
            <a:endParaRPr lang="en-IN"/>
          </a:p>
        </p:txBody>
      </p:sp>
    </p:spTree>
    <p:extLst>
      <p:ext uri="{BB962C8B-B14F-4D97-AF65-F5344CB8AC3E}">
        <p14:creationId xmlns:p14="http://schemas.microsoft.com/office/powerpoint/2010/main" val="2201649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FAF37-50C5-0979-BEDC-14CA4209A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444AFE-9A23-8918-14FF-6D3D8B0FAA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70EB9D-8383-C1D1-EF21-B97152320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765030-9CAB-DB1C-6E3F-DF053A0FF856}"/>
              </a:ext>
            </a:extLst>
          </p:cNvPr>
          <p:cNvSpPr>
            <a:spLocks noGrp="1"/>
          </p:cNvSpPr>
          <p:nvPr>
            <p:ph type="dt" sz="half" idx="10"/>
          </p:nvPr>
        </p:nvSpPr>
        <p:spPr/>
        <p:txBody>
          <a:bodyPr/>
          <a:lstStyle/>
          <a:p>
            <a:fld id="{778F372E-62FC-43F2-8B02-795333130C2C}" type="datetimeFigureOut">
              <a:rPr lang="en-IN" smtClean="0"/>
              <a:t>16-08-2024</a:t>
            </a:fld>
            <a:endParaRPr lang="en-IN"/>
          </a:p>
        </p:txBody>
      </p:sp>
      <p:sp>
        <p:nvSpPr>
          <p:cNvPr id="6" name="Footer Placeholder 5">
            <a:extLst>
              <a:ext uri="{FF2B5EF4-FFF2-40B4-BE49-F238E27FC236}">
                <a16:creationId xmlns:a16="http://schemas.microsoft.com/office/drawing/2014/main" id="{D1C5E6BF-9D04-1C9B-26B7-7E970AF4A0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E7D854-8DB6-AEB1-F777-6D7C882333A2}"/>
              </a:ext>
            </a:extLst>
          </p:cNvPr>
          <p:cNvSpPr>
            <a:spLocks noGrp="1"/>
          </p:cNvSpPr>
          <p:nvPr>
            <p:ph type="sldNum" sz="quarter" idx="12"/>
          </p:nvPr>
        </p:nvSpPr>
        <p:spPr/>
        <p:txBody>
          <a:bodyPr/>
          <a:lstStyle/>
          <a:p>
            <a:fld id="{62B3D35F-2194-4A40-AA45-847861451159}" type="slidenum">
              <a:rPr lang="en-IN" smtClean="0"/>
              <a:t>‹#›</a:t>
            </a:fld>
            <a:endParaRPr lang="en-IN"/>
          </a:p>
        </p:txBody>
      </p:sp>
    </p:spTree>
    <p:extLst>
      <p:ext uri="{BB962C8B-B14F-4D97-AF65-F5344CB8AC3E}">
        <p14:creationId xmlns:p14="http://schemas.microsoft.com/office/powerpoint/2010/main" val="93794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63D5-98C5-A7A3-878A-1B143997D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5F6DF1-7ADC-689E-6FB7-6505706C87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199E89-DA44-5D65-079A-7E32B0E35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C3D70-0F9B-F240-956D-43388BF47E11}"/>
              </a:ext>
            </a:extLst>
          </p:cNvPr>
          <p:cNvSpPr>
            <a:spLocks noGrp="1"/>
          </p:cNvSpPr>
          <p:nvPr>
            <p:ph type="dt" sz="half" idx="10"/>
          </p:nvPr>
        </p:nvSpPr>
        <p:spPr/>
        <p:txBody>
          <a:bodyPr/>
          <a:lstStyle/>
          <a:p>
            <a:fld id="{778F372E-62FC-43F2-8B02-795333130C2C}" type="datetimeFigureOut">
              <a:rPr lang="en-IN" smtClean="0"/>
              <a:t>16-08-2024</a:t>
            </a:fld>
            <a:endParaRPr lang="en-IN"/>
          </a:p>
        </p:txBody>
      </p:sp>
      <p:sp>
        <p:nvSpPr>
          <p:cNvPr id="6" name="Footer Placeholder 5">
            <a:extLst>
              <a:ext uri="{FF2B5EF4-FFF2-40B4-BE49-F238E27FC236}">
                <a16:creationId xmlns:a16="http://schemas.microsoft.com/office/drawing/2014/main" id="{73E0A15D-3981-5F47-6B21-C3664B84AB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A0E164-DCAA-367D-B20A-BDA7A8DE1DB2}"/>
              </a:ext>
            </a:extLst>
          </p:cNvPr>
          <p:cNvSpPr>
            <a:spLocks noGrp="1"/>
          </p:cNvSpPr>
          <p:nvPr>
            <p:ph type="sldNum" sz="quarter" idx="12"/>
          </p:nvPr>
        </p:nvSpPr>
        <p:spPr/>
        <p:txBody>
          <a:bodyPr/>
          <a:lstStyle/>
          <a:p>
            <a:fld id="{62B3D35F-2194-4A40-AA45-847861451159}" type="slidenum">
              <a:rPr lang="en-IN" smtClean="0"/>
              <a:t>‹#›</a:t>
            </a:fld>
            <a:endParaRPr lang="en-IN"/>
          </a:p>
        </p:txBody>
      </p:sp>
    </p:spTree>
    <p:extLst>
      <p:ext uri="{BB962C8B-B14F-4D97-AF65-F5344CB8AC3E}">
        <p14:creationId xmlns:p14="http://schemas.microsoft.com/office/powerpoint/2010/main" val="367102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56CCFC-B171-E2A7-3F6C-5759563A4E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7B0240-318C-6D7B-B609-29271D5984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F418B7-F83F-FD19-012C-54E90E5D39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F372E-62FC-43F2-8B02-795333130C2C}" type="datetimeFigureOut">
              <a:rPr lang="en-IN" smtClean="0"/>
              <a:t>16-08-2024</a:t>
            </a:fld>
            <a:endParaRPr lang="en-IN"/>
          </a:p>
        </p:txBody>
      </p:sp>
      <p:sp>
        <p:nvSpPr>
          <p:cNvPr id="5" name="Footer Placeholder 4">
            <a:extLst>
              <a:ext uri="{FF2B5EF4-FFF2-40B4-BE49-F238E27FC236}">
                <a16:creationId xmlns:a16="http://schemas.microsoft.com/office/drawing/2014/main" id="{DB00A2FE-E0B0-6DD9-15B3-E18C747BC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C9E5F7-0637-B4B0-BD04-00D1F716B0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3D35F-2194-4A40-AA45-847861451159}" type="slidenum">
              <a:rPr lang="en-IN" smtClean="0"/>
              <a:t>‹#›</a:t>
            </a:fld>
            <a:endParaRPr lang="en-IN"/>
          </a:p>
        </p:txBody>
      </p:sp>
    </p:spTree>
    <p:extLst>
      <p:ext uri="{BB962C8B-B14F-4D97-AF65-F5344CB8AC3E}">
        <p14:creationId xmlns:p14="http://schemas.microsoft.com/office/powerpoint/2010/main" val="1596981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C513-62EF-8D4D-DF34-4EE7E1A10E21}"/>
              </a:ext>
            </a:extLst>
          </p:cNvPr>
          <p:cNvSpPr>
            <a:spLocks noGrp="1"/>
          </p:cNvSpPr>
          <p:nvPr>
            <p:ph type="ctrTitle"/>
          </p:nvPr>
        </p:nvSpPr>
        <p:spPr>
          <a:xfrm>
            <a:off x="1524000" y="-779241"/>
            <a:ext cx="9144000" cy="2387600"/>
          </a:xfrm>
        </p:spPr>
        <p:txBody>
          <a:bodyPr>
            <a:normAutofit/>
          </a:bodyPr>
          <a:lstStyle/>
          <a:p>
            <a:r>
              <a:rPr lang="en-IN" sz="4000" u="sng" dirty="0">
                <a:latin typeface="Times New Roman" panose="02020603050405020304" pitchFamily="18" charset="0"/>
                <a:cs typeface="Times New Roman" panose="02020603050405020304" pitchFamily="18" charset="0"/>
              </a:rPr>
              <a:t>Blood Bank Management System</a:t>
            </a:r>
          </a:p>
        </p:txBody>
      </p:sp>
      <p:sp>
        <p:nvSpPr>
          <p:cNvPr id="3" name="Subtitle 2">
            <a:extLst>
              <a:ext uri="{FF2B5EF4-FFF2-40B4-BE49-F238E27FC236}">
                <a16:creationId xmlns:a16="http://schemas.microsoft.com/office/drawing/2014/main" id="{2DFCF2BD-E3BE-8865-2976-8AE81E8D4384}"/>
              </a:ext>
            </a:extLst>
          </p:cNvPr>
          <p:cNvSpPr>
            <a:spLocks noGrp="1"/>
          </p:cNvSpPr>
          <p:nvPr>
            <p:ph type="subTitle" idx="1"/>
          </p:nvPr>
        </p:nvSpPr>
        <p:spPr>
          <a:xfrm>
            <a:off x="1263190" y="5355424"/>
            <a:ext cx="9144000" cy="1655762"/>
          </a:xfrm>
        </p:spPr>
        <p:txBody>
          <a:bodyPr>
            <a:normAutofit/>
          </a:bodyPr>
          <a:lstStyle/>
          <a:p>
            <a:pPr algn="l"/>
            <a:r>
              <a:rPr lang="en-IN" sz="2800" b="1" dirty="0">
                <a:latin typeface="Times New Roman" panose="02020603050405020304" pitchFamily="18" charset="0"/>
                <a:cs typeface="Times New Roman" panose="02020603050405020304" pitchFamily="18" charset="0"/>
              </a:rPr>
              <a:t>Submitted to:</a:t>
            </a:r>
          </a:p>
          <a:p>
            <a:pPr algn="l"/>
            <a:r>
              <a:rPr lang="en-IN" dirty="0">
                <a:latin typeface="Times New Roman" panose="02020603050405020304" pitchFamily="18" charset="0"/>
                <a:cs typeface="Times New Roman" panose="02020603050405020304" pitchFamily="18" charset="0"/>
              </a:rPr>
              <a:t>Mrs. Sonali </a:t>
            </a:r>
            <a:r>
              <a:rPr lang="en-IN" dirty="0" err="1">
                <a:latin typeface="Times New Roman" panose="02020603050405020304" pitchFamily="18" charset="0"/>
                <a:cs typeface="Times New Roman" panose="02020603050405020304" pitchFamily="18" charset="0"/>
              </a:rPr>
              <a:t>Mogal</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Mrs. Shraddha </a:t>
            </a:r>
            <a:r>
              <a:rPr lang="en-IN" dirty="0" err="1">
                <a:latin typeface="Times New Roman" panose="02020603050405020304" pitchFamily="18" charset="0"/>
                <a:cs typeface="Times New Roman" panose="02020603050405020304" pitchFamily="18" charset="0"/>
              </a:rPr>
              <a:t>Salunkhe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7154C8C-AF56-16E9-4D2D-2C355D44A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067" y="1649690"/>
            <a:ext cx="9495933" cy="3671559"/>
          </a:xfrm>
          <a:prstGeom prst="rect">
            <a:avLst/>
          </a:prstGeom>
        </p:spPr>
      </p:pic>
      <p:sp>
        <p:nvSpPr>
          <p:cNvPr id="6" name="TextBox 5">
            <a:extLst>
              <a:ext uri="{FF2B5EF4-FFF2-40B4-BE49-F238E27FC236}">
                <a16:creationId xmlns:a16="http://schemas.microsoft.com/office/drawing/2014/main" id="{737F8BEB-69DD-FF76-D84F-E808A98F5ED8}"/>
              </a:ext>
            </a:extLst>
          </p:cNvPr>
          <p:cNvSpPr txBox="1"/>
          <p:nvPr/>
        </p:nvSpPr>
        <p:spPr>
          <a:xfrm>
            <a:off x="7792825" y="5321250"/>
            <a:ext cx="2875175" cy="1261884"/>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Submitted By:</a:t>
            </a:r>
          </a:p>
          <a:p>
            <a:r>
              <a:rPr lang="en-IN" sz="2400" dirty="0">
                <a:latin typeface="Times New Roman" panose="02020603050405020304" pitchFamily="18" charset="0"/>
                <a:cs typeface="Times New Roman" panose="02020603050405020304" pitchFamily="18" charset="0"/>
              </a:rPr>
              <a:t>Mr. Suraj Patil</a:t>
            </a:r>
          </a:p>
          <a:p>
            <a:r>
              <a:rPr lang="en-IN" sz="2400" dirty="0">
                <a:latin typeface="Times New Roman" panose="02020603050405020304" pitchFamily="18" charset="0"/>
                <a:cs typeface="Times New Roman" panose="02020603050405020304" pitchFamily="18" charset="0"/>
              </a:rPr>
              <a:t>Mr. Prathamesh Mali</a:t>
            </a:r>
          </a:p>
        </p:txBody>
      </p:sp>
      <p:sp>
        <p:nvSpPr>
          <p:cNvPr id="7" name="TextBox 6">
            <a:extLst>
              <a:ext uri="{FF2B5EF4-FFF2-40B4-BE49-F238E27FC236}">
                <a16:creationId xmlns:a16="http://schemas.microsoft.com/office/drawing/2014/main" id="{A2EAEEA8-9DB4-4144-8332-6027AD9224B3}"/>
              </a:ext>
            </a:extLst>
          </p:cNvPr>
          <p:cNvSpPr txBox="1"/>
          <p:nvPr/>
        </p:nvSpPr>
        <p:spPr>
          <a:xfrm>
            <a:off x="2611224" y="1615107"/>
            <a:ext cx="1915140" cy="461665"/>
          </a:xfrm>
          <a:prstGeom prst="rect">
            <a:avLst/>
          </a:prstGeom>
          <a:noFill/>
        </p:spPr>
        <p:txBody>
          <a:bodyPr wrap="none" rtlCol="0">
            <a:spAutoFit/>
          </a:bodyPr>
          <a:lstStyle/>
          <a:p>
            <a:r>
              <a:rPr lang="en-IN" sz="2400" b="1" u="sng" dirty="0">
                <a:latin typeface="Times New Roman" panose="02020603050405020304" pitchFamily="18" charset="0"/>
                <a:cs typeface="Times New Roman" panose="02020603050405020304" pitchFamily="18" charset="0"/>
              </a:rPr>
              <a:t>Group No:85</a:t>
            </a:r>
            <a:endParaRPr lang="en-IN" b="1" u="sng"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C63A985-88E2-18C1-72C2-9C26C7D2B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224" y="402604"/>
            <a:ext cx="1905000" cy="1905000"/>
          </a:xfrm>
          <a:prstGeom prst="rect">
            <a:avLst/>
          </a:prstGeom>
        </p:spPr>
      </p:pic>
      <p:pic>
        <p:nvPicPr>
          <p:cNvPr id="11" name="Picture 10">
            <a:extLst>
              <a:ext uri="{FF2B5EF4-FFF2-40B4-BE49-F238E27FC236}">
                <a16:creationId xmlns:a16="http://schemas.microsoft.com/office/drawing/2014/main" id="{D9016732-69AB-23B4-851D-C9089F580C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5043" y="544006"/>
            <a:ext cx="2285919" cy="964283"/>
          </a:xfrm>
          <a:prstGeom prst="rect">
            <a:avLst/>
          </a:prstGeom>
        </p:spPr>
      </p:pic>
    </p:spTree>
    <p:extLst>
      <p:ext uri="{BB962C8B-B14F-4D97-AF65-F5344CB8AC3E}">
        <p14:creationId xmlns:p14="http://schemas.microsoft.com/office/powerpoint/2010/main" val="2318798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F21C-FD6A-1C1E-B197-2875C9375EFA}"/>
              </a:ext>
            </a:extLst>
          </p:cNvPr>
          <p:cNvSpPr>
            <a:spLocks noGrp="1"/>
          </p:cNvSpPr>
          <p:nvPr>
            <p:ph type="title"/>
          </p:nvPr>
        </p:nvSpPr>
        <p:spPr/>
        <p:txBody>
          <a:bodyPr>
            <a:normAutofit/>
          </a:bodyPr>
          <a:lstStyle/>
          <a:p>
            <a:pPr algn="ctr"/>
            <a:r>
              <a:rPr lang="en-IN" sz="4000" b="1" u="sng" dirty="0">
                <a:latin typeface="Times New Roman" panose="02020603050405020304" pitchFamily="18" charset="0"/>
                <a:cs typeface="Times New Roman" panose="02020603050405020304" pitchFamily="18" charset="0"/>
              </a:rPr>
              <a:t>Registration Form</a:t>
            </a:r>
          </a:p>
        </p:txBody>
      </p:sp>
      <p:pic>
        <p:nvPicPr>
          <p:cNvPr id="5" name="Content Placeholder 4">
            <a:extLst>
              <a:ext uri="{FF2B5EF4-FFF2-40B4-BE49-F238E27FC236}">
                <a16:creationId xmlns:a16="http://schemas.microsoft.com/office/drawing/2014/main" id="{0B6F5240-B985-76BA-B9F8-918AE0BBA9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9440" y="1513840"/>
            <a:ext cx="5699760" cy="5201919"/>
          </a:xfrm>
        </p:spPr>
      </p:pic>
    </p:spTree>
    <p:extLst>
      <p:ext uri="{BB962C8B-B14F-4D97-AF65-F5344CB8AC3E}">
        <p14:creationId xmlns:p14="http://schemas.microsoft.com/office/powerpoint/2010/main" val="4014446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9A84-D213-E6A2-E8A5-FAAE0A37CEF9}"/>
              </a:ext>
            </a:extLst>
          </p:cNvPr>
          <p:cNvSpPr>
            <a:spLocks noGrp="1"/>
          </p:cNvSpPr>
          <p:nvPr>
            <p:ph type="title"/>
          </p:nvPr>
        </p:nvSpPr>
        <p:spPr/>
        <p:txBody>
          <a:bodyPr/>
          <a:lstStyle/>
          <a:p>
            <a:pPr algn="ctr"/>
            <a:r>
              <a:rPr lang="en-IN" sz="4000" b="1" u="sng" dirty="0">
                <a:latin typeface="Times New Roman" panose="02020603050405020304" pitchFamily="18" charset="0"/>
                <a:cs typeface="Times New Roman" panose="02020603050405020304" pitchFamily="18" charset="0"/>
              </a:rPr>
              <a:t>User Login</a:t>
            </a:r>
            <a:endParaRPr lang="en-IN" b="1"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9F61D36-1214-CFD6-04D3-3FE855CAD0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2640" y="1513840"/>
            <a:ext cx="7782560" cy="4979035"/>
          </a:xfrm>
        </p:spPr>
      </p:pic>
    </p:spTree>
    <p:extLst>
      <p:ext uri="{BB962C8B-B14F-4D97-AF65-F5344CB8AC3E}">
        <p14:creationId xmlns:p14="http://schemas.microsoft.com/office/powerpoint/2010/main" val="54658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7F92-2524-03E0-5BA9-B408C4F87484}"/>
              </a:ext>
            </a:extLst>
          </p:cNvPr>
          <p:cNvSpPr>
            <a:spLocks noGrp="1"/>
          </p:cNvSpPr>
          <p:nvPr>
            <p:ph type="ctrTitle"/>
          </p:nvPr>
        </p:nvSpPr>
        <p:spPr>
          <a:xfrm>
            <a:off x="1524000" y="-1488757"/>
            <a:ext cx="9144000" cy="2387600"/>
          </a:xfrm>
        </p:spPr>
        <p:txBody>
          <a:bodyPr/>
          <a:lstStyle/>
          <a:p>
            <a:r>
              <a:rPr lang="en-IN" sz="4000" b="1" u="sng" dirty="0">
                <a:latin typeface="Times New Roman" panose="02020603050405020304" pitchFamily="18" charset="0"/>
                <a:cs typeface="Times New Roman" panose="02020603050405020304" pitchFamily="18" charset="0"/>
              </a:rPr>
              <a:t>User Dashboards</a:t>
            </a:r>
            <a:endParaRPr lang="en-IN"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D89E7BD-8BB5-E238-9D96-9EDAB5F21D88}"/>
              </a:ext>
            </a:extLst>
          </p:cNvPr>
          <p:cNvSpPr>
            <a:spLocks noGrp="1"/>
          </p:cNvSpPr>
          <p:nvPr>
            <p:ph type="subTitle" idx="1"/>
          </p:nvPr>
        </p:nvSpPr>
        <p:spPr/>
        <p:txBody>
          <a:bodyPr/>
          <a:lstStyle/>
          <a:p>
            <a:endParaRPr lang="en-IN" dirty="0"/>
          </a:p>
        </p:txBody>
      </p:sp>
      <p:pic>
        <p:nvPicPr>
          <p:cNvPr id="6" name="Picture 5">
            <a:extLst>
              <a:ext uri="{FF2B5EF4-FFF2-40B4-BE49-F238E27FC236}">
                <a16:creationId xmlns:a16="http://schemas.microsoft.com/office/drawing/2014/main" id="{B27BF366-5153-03B3-4604-D82962BB7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20" y="898843"/>
            <a:ext cx="11694160" cy="5573485"/>
          </a:xfrm>
          <a:prstGeom prst="rect">
            <a:avLst/>
          </a:prstGeom>
        </p:spPr>
      </p:pic>
    </p:spTree>
    <p:extLst>
      <p:ext uri="{BB962C8B-B14F-4D97-AF65-F5344CB8AC3E}">
        <p14:creationId xmlns:p14="http://schemas.microsoft.com/office/powerpoint/2010/main" val="197739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40C4-EFD7-22FC-E5E9-5F8920CB30C5}"/>
              </a:ext>
            </a:extLst>
          </p:cNvPr>
          <p:cNvSpPr>
            <a:spLocks noGrp="1"/>
          </p:cNvSpPr>
          <p:nvPr>
            <p:ph type="title"/>
          </p:nvPr>
        </p:nvSpPr>
        <p:spPr>
          <a:xfrm>
            <a:off x="838200" y="365125"/>
            <a:ext cx="10500360" cy="1158875"/>
          </a:xfrm>
        </p:spPr>
        <p:txBody>
          <a:bodyPr>
            <a:normAutofit fontScale="90000"/>
          </a:bodyPr>
          <a:lstStyle/>
          <a:p>
            <a:pPr algn="ctr"/>
            <a:r>
              <a:rPr lang="en-IN" sz="4000" b="1" u="sng" dirty="0">
                <a:latin typeface="Times New Roman" panose="02020603050405020304" pitchFamily="18" charset="0"/>
                <a:cs typeface="Times New Roman" panose="02020603050405020304" pitchFamily="18" charset="0"/>
              </a:rPr>
              <a:t>Blood Request From User/ Donor’s Request For Donation</a:t>
            </a:r>
          </a:p>
        </p:txBody>
      </p:sp>
      <p:pic>
        <p:nvPicPr>
          <p:cNvPr id="5" name="Content Placeholder 4">
            <a:extLst>
              <a:ext uri="{FF2B5EF4-FFF2-40B4-BE49-F238E27FC236}">
                <a16:creationId xmlns:a16="http://schemas.microsoft.com/office/drawing/2014/main" id="{C4BAE34F-4C8C-B805-2019-708B136E17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920" y="1524000"/>
            <a:ext cx="5151119" cy="5222240"/>
          </a:xfrm>
        </p:spPr>
      </p:pic>
      <p:pic>
        <p:nvPicPr>
          <p:cNvPr id="7" name="Picture 6">
            <a:extLst>
              <a:ext uri="{FF2B5EF4-FFF2-40B4-BE49-F238E27FC236}">
                <a16:creationId xmlns:a16="http://schemas.microsoft.com/office/drawing/2014/main" id="{20E3517D-1203-4308-E0AE-0D1395AB9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8160" y="1524000"/>
            <a:ext cx="4114800" cy="5100320"/>
          </a:xfrm>
          <a:prstGeom prst="rect">
            <a:avLst/>
          </a:prstGeom>
        </p:spPr>
      </p:pic>
    </p:spTree>
    <p:extLst>
      <p:ext uri="{BB962C8B-B14F-4D97-AF65-F5344CB8AC3E}">
        <p14:creationId xmlns:p14="http://schemas.microsoft.com/office/powerpoint/2010/main" val="1969558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66C3B-D26A-9D31-08F3-3ABCC8B84030}"/>
              </a:ext>
            </a:extLst>
          </p:cNvPr>
          <p:cNvSpPr>
            <a:spLocks noGrp="1"/>
          </p:cNvSpPr>
          <p:nvPr>
            <p:ph type="title"/>
          </p:nvPr>
        </p:nvSpPr>
        <p:spPr>
          <a:xfrm>
            <a:off x="838200" y="73006"/>
            <a:ext cx="10957560" cy="1325563"/>
          </a:xfrm>
        </p:spPr>
        <p:txBody>
          <a:bodyPr>
            <a:normAutofit/>
          </a:bodyPr>
          <a:lstStyle/>
          <a:p>
            <a:r>
              <a:rPr lang="en-IN" sz="4000" b="1" u="sng" dirty="0">
                <a:latin typeface="Times New Roman" panose="02020603050405020304" pitchFamily="18" charset="0"/>
                <a:cs typeface="Times New Roman" panose="02020603050405020304" pitchFamily="18" charset="0"/>
              </a:rPr>
              <a:t>User’s Request History/ Donor’s Request History</a:t>
            </a:r>
          </a:p>
        </p:txBody>
      </p:sp>
      <p:pic>
        <p:nvPicPr>
          <p:cNvPr id="5" name="Content Placeholder 4">
            <a:extLst>
              <a:ext uri="{FF2B5EF4-FFF2-40B4-BE49-F238E27FC236}">
                <a16:creationId xmlns:a16="http://schemas.microsoft.com/office/drawing/2014/main" id="{728E0F97-5A2B-BC1E-1395-0CE52EE11F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69321"/>
            <a:ext cx="10515600" cy="2903239"/>
          </a:xfrm>
        </p:spPr>
      </p:pic>
      <p:pic>
        <p:nvPicPr>
          <p:cNvPr id="7" name="Picture 6">
            <a:extLst>
              <a:ext uri="{FF2B5EF4-FFF2-40B4-BE49-F238E27FC236}">
                <a16:creationId xmlns:a16="http://schemas.microsoft.com/office/drawing/2014/main" id="{B5C970D4-086C-4E92-4C7E-A157C16B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972560"/>
            <a:ext cx="10515600" cy="2660034"/>
          </a:xfrm>
          <a:prstGeom prst="rect">
            <a:avLst/>
          </a:prstGeom>
        </p:spPr>
      </p:pic>
    </p:spTree>
    <p:extLst>
      <p:ext uri="{BB962C8B-B14F-4D97-AF65-F5344CB8AC3E}">
        <p14:creationId xmlns:p14="http://schemas.microsoft.com/office/powerpoint/2010/main" val="3043182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3BFD-8C49-5206-8C22-24752A779BFE}"/>
              </a:ext>
            </a:extLst>
          </p:cNvPr>
          <p:cNvSpPr>
            <a:spLocks noGrp="1"/>
          </p:cNvSpPr>
          <p:nvPr>
            <p:ph type="title"/>
          </p:nvPr>
        </p:nvSpPr>
        <p:spPr>
          <a:xfrm>
            <a:off x="838200" y="212725"/>
            <a:ext cx="10515600" cy="1325563"/>
          </a:xfrm>
        </p:spPr>
        <p:txBody>
          <a:bodyPr/>
          <a:lstStyle/>
          <a:p>
            <a:pPr algn="ctr"/>
            <a:r>
              <a:rPr lang="en-IN" sz="4000" b="1" u="sng" dirty="0">
                <a:latin typeface="Times New Roman" panose="02020603050405020304" pitchFamily="18" charset="0"/>
                <a:cs typeface="Times New Roman" panose="02020603050405020304" pitchFamily="18" charset="0"/>
              </a:rPr>
              <a:t>Admin Login</a:t>
            </a:r>
            <a:endParaRPr lang="en-IN" b="1"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6A4C298-C379-57BB-88A0-DA304E326F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5520" y="1538288"/>
            <a:ext cx="7782560" cy="4638675"/>
          </a:xfrm>
        </p:spPr>
      </p:pic>
    </p:spTree>
    <p:extLst>
      <p:ext uri="{BB962C8B-B14F-4D97-AF65-F5344CB8AC3E}">
        <p14:creationId xmlns:p14="http://schemas.microsoft.com/office/powerpoint/2010/main" val="622523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1DDF-2DF5-7B45-5236-BCC4E254BCC3}"/>
              </a:ext>
            </a:extLst>
          </p:cNvPr>
          <p:cNvSpPr>
            <a:spLocks noGrp="1"/>
          </p:cNvSpPr>
          <p:nvPr>
            <p:ph type="title"/>
          </p:nvPr>
        </p:nvSpPr>
        <p:spPr>
          <a:xfrm>
            <a:off x="838200" y="253365"/>
            <a:ext cx="10515600" cy="1325563"/>
          </a:xfrm>
        </p:spPr>
        <p:txBody>
          <a:bodyPr/>
          <a:lstStyle/>
          <a:p>
            <a:pPr algn="ctr"/>
            <a:r>
              <a:rPr lang="en-IN" sz="4000" b="1" u="sng" dirty="0">
                <a:latin typeface="Times New Roman" panose="02020603050405020304" pitchFamily="18" charset="0"/>
                <a:cs typeface="Times New Roman" panose="02020603050405020304" pitchFamily="18" charset="0"/>
              </a:rPr>
              <a:t>Admin Dashboard</a:t>
            </a:r>
            <a:endParaRPr lang="en-IN" b="1"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BFE73C0-4B1D-C4E5-2B4B-5877E11102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6097" y="1391920"/>
            <a:ext cx="10359806" cy="4785043"/>
          </a:xfrm>
        </p:spPr>
      </p:pic>
    </p:spTree>
    <p:extLst>
      <p:ext uri="{BB962C8B-B14F-4D97-AF65-F5344CB8AC3E}">
        <p14:creationId xmlns:p14="http://schemas.microsoft.com/office/powerpoint/2010/main" val="3554065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C84D1-F9B9-084A-F871-E629080BDDCA}"/>
              </a:ext>
            </a:extLst>
          </p:cNvPr>
          <p:cNvSpPr>
            <a:spLocks noGrp="1"/>
          </p:cNvSpPr>
          <p:nvPr>
            <p:ph type="title"/>
          </p:nvPr>
        </p:nvSpPr>
        <p:spPr/>
        <p:txBody>
          <a:bodyPr>
            <a:normAutofit/>
          </a:bodyPr>
          <a:lstStyle/>
          <a:p>
            <a:pPr algn="ctr"/>
            <a:r>
              <a:rPr lang="en-IN" sz="4000" b="1" u="sng" dirty="0">
                <a:latin typeface="Times New Roman" panose="02020603050405020304" pitchFamily="18" charset="0"/>
                <a:cs typeface="Times New Roman" panose="02020603050405020304" pitchFamily="18" charset="0"/>
              </a:rPr>
              <a:t>Receiver’s/Donor’s Acceptance</a:t>
            </a:r>
          </a:p>
        </p:txBody>
      </p:sp>
      <p:pic>
        <p:nvPicPr>
          <p:cNvPr id="5" name="Content Placeholder 4">
            <a:extLst>
              <a:ext uri="{FF2B5EF4-FFF2-40B4-BE49-F238E27FC236}">
                <a16:creationId xmlns:a16="http://schemas.microsoft.com/office/drawing/2014/main" id="{3AB2DA63-B634-C20E-761D-B7D9D9316C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480" y="1508465"/>
            <a:ext cx="10515600" cy="4172857"/>
          </a:xfrm>
        </p:spPr>
      </p:pic>
    </p:spTree>
    <p:extLst>
      <p:ext uri="{BB962C8B-B14F-4D97-AF65-F5344CB8AC3E}">
        <p14:creationId xmlns:p14="http://schemas.microsoft.com/office/powerpoint/2010/main" val="1005141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8BBFA-8429-DE21-3F19-EA0EF72488A2}"/>
              </a:ext>
            </a:extLst>
          </p:cNvPr>
          <p:cNvSpPr>
            <a:spLocks noGrp="1"/>
          </p:cNvSpPr>
          <p:nvPr>
            <p:ph type="title"/>
          </p:nvPr>
        </p:nvSpPr>
        <p:spPr>
          <a:xfrm>
            <a:off x="838200" y="233045"/>
            <a:ext cx="10515600" cy="1325563"/>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User’s List</a:t>
            </a:r>
          </a:p>
        </p:txBody>
      </p:sp>
      <p:pic>
        <p:nvPicPr>
          <p:cNvPr id="5" name="Content Placeholder 4">
            <a:extLst>
              <a:ext uri="{FF2B5EF4-FFF2-40B4-BE49-F238E27FC236}">
                <a16:creationId xmlns:a16="http://schemas.microsoft.com/office/drawing/2014/main" id="{01C95FAF-7C86-FF25-9518-AE9E218B6D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8000" y="1439544"/>
            <a:ext cx="9835999" cy="4717415"/>
          </a:xfrm>
        </p:spPr>
      </p:pic>
    </p:spTree>
    <p:extLst>
      <p:ext uri="{BB962C8B-B14F-4D97-AF65-F5344CB8AC3E}">
        <p14:creationId xmlns:p14="http://schemas.microsoft.com/office/powerpoint/2010/main" val="199015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C564-D41B-A453-2C79-D45C7F4C5453}"/>
              </a:ext>
            </a:extLst>
          </p:cNvPr>
          <p:cNvSpPr>
            <a:spLocks noGrp="1"/>
          </p:cNvSpPr>
          <p:nvPr>
            <p:ph type="title"/>
          </p:nvPr>
        </p:nvSpPr>
        <p:spPr/>
        <p:txBody>
          <a:bodyPr>
            <a:normAutofit/>
          </a:bodyPr>
          <a:lstStyle/>
          <a:p>
            <a:pPr algn="ctr"/>
            <a:r>
              <a:rPr lang="en-IN" sz="4000" b="1" u="sng" dirty="0">
                <a:latin typeface="Times New Roman" panose="02020603050405020304" pitchFamily="18" charset="0"/>
                <a:cs typeface="Times New Roman" panose="02020603050405020304" pitchFamily="18" charset="0"/>
              </a:rPr>
              <a:t>Compatibility of project:</a:t>
            </a:r>
          </a:p>
        </p:txBody>
      </p:sp>
      <p:sp>
        <p:nvSpPr>
          <p:cNvPr id="3" name="Content Placeholder 2">
            <a:extLst>
              <a:ext uri="{FF2B5EF4-FFF2-40B4-BE49-F238E27FC236}">
                <a16:creationId xmlns:a16="http://schemas.microsoft.com/office/drawing/2014/main" id="{5381C9F6-9D39-9F85-6B08-8E5511989E57}"/>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In this, receiver identify donor’s blood type as A, B, AB, O and the type positive or negative.</a:t>
            </a:r>
          </a:p>
          <a:p>
            <a:r>
              <a:rPr lang="en-IN" dirty="0">
                <a:latin typeface="Times New Roman" panose="02020603050405020304" pitchFamily="18" charset="0"/>
                <a:cs typeface="Times New Roman" panose="02020603050405020304" pitchFamily="18" charset="0"/>
              </a:rPr>
              <a:t>All the donated blood is tested for infections such as HIV/any disease if any. The blood is usually discarded if any of these tests are positive.</a:t>
            </a:r>
          </a:p>
          <a:p>
            <a:r>
              <a:rPr lang="en-IN" dirty="0">
                <a:latin typeface="Times New Roman" panose="02020603050405020304" pitchFamily="18" charset="0"/>
                <a:cs typeface="Times New Roman" panose="02020603050405020304" pitchFamily="18" charset="0"/>
              </a:rPr>
              <a:t>Before transfusion, compatibility testing between donor’s and receiver’s/patients blood must be done.</a:t>
            </a:r>
          </a:p>
          <a:p>
            <a:r>
              <a:rPr lang="en-IN" dirty="0">
                <a:latin typeface="Times New Roman" panose="02020603050405020304" pitchFamily="18" charset="0"/>
                <a:cs typeface="Times New Roman" panose="02020603050405020304" pitchFamily="18" charset="0"/>
              </a:rPr>
              <a:t>Firstly, the testing is done to determine the blood type of patients and performed cross matching test to identify compatible blood components for blood transfusions. </a:t>
            </a:r>
          </a:p>
        </p:txBody>
      </p:sp>
    </p:spTree>
    <p:extLst>
      <p:ext uri="{BB962C8B-B14F-4D97-AF65-F5344CB8AC3E}">
        <p14:creationId xmlns:p14="http://schemas.microsoft.com/office/powerpoint/2010/main" val="182121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F2F9-4104-B8F5-038E-BA034B85D759}"/>
              </a:ext>
            </a:extLst>
          </p:cNvPr>
          <p:cNvSpPr>
            <a:spLocks noGrp="1"/>
          </p:cNvSpPr>
          <p:nvPr>
            <p:ph type="title"/>
          </p:nvPr>
        </p:nvSpPr>
        <p:spPr>
          <a:xfrm>
            <a:off x="1111577" y="3768201"/>
            <a:ext cx="10515600" cy="1325563"/>
          </a:xfrm>
        </p:spPr>
        <p:txBody>
          <a:bodyPr>
            <a:normAutofit/>
          </a:bodyPr>
          <a:lstStyle/>
          <a:p>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6DF8A35E-23AC-E527-CE66-142842E5AFBA}"/>
              </a:ext>
            </a:extLst>
          </p:cNvPr>
          <p:cNvSpPr>
            <a:spLocks noGrp="1"/>
          </p:cNvSpPr>
          <p:nvPr>
            <p:ph idx="1"/>
          </p:nvPr>
        </p:nvSpPr>
        <p:spPr>
          <a:xfrm>
            <a:off x="838200" y="571860"/>
            <a:ext cx="10515600" cy="851587"/>
          </a:xfrm>
        </p:spPr>
        <p:txBody>
          <a:bodyPr>
            <a:normAutofit/>
          </a:bodyPr>
          <a:lstStyle/>
          <a:p>
            <a:pPr marL="0" indent="0">
              <a:buNone/>
            </a:pPr>
            <a:r>
              <a:rPr lang="en-IN" sz="4000" b="1" u="sng" dirty="0">
                <a:latin typeface="Times New Roman" panose="02020603050405020304" pitchFamily="18" charset="0"/>
                <a:cs typeface="Times New Roman" panose="02020603050405020304" pitchFamily="18" charset="0"/>
              </a:rPr>
              <a:t>Key Points</a:t>
            </a:r>
            <a:endParaRPr lang="en-IN" sz="3200" b="1" u="sng"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B5FF10F-4B57-67E1-F64F-B84E893BD360}"/>
              </a:ext>
            </a:extLst>
          </p:cNvPr>
          <p:cNvSpPr txBox="1"/>
          <p:nvPr/>
        </p:nvSpPr>
        <p:spPr>
          <a:xfrm>
            <a:off x="904973" y="1423447"/>
            <a:ext cx="4760662" cy="6986528"/>
          </a:xfrm>
          <a:prstGeom prst="rect">
            <a:avLst/>
          </a:prstGeom>
          <a:noFill/>
        </p:spPr>
        <p:txBody>
          <a:bodyPr wrap="none" rtlCol="0">
            <a:spAutoFit/>
          </a:bodyPr>
          <a:lstStyle/>
          <a:p>
            <a:pPr marL="285750" indent="-285750">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Introduction</a:t>
            </a:r>
          </a:p>
          <a:p>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Aims and objectives</a:t>
            </a:r>
          </a:p>
          <a:p>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Software requirements</a:t>
            </a:r>
          </a:p>
          <a:p>
            <a:pPr marL="285750" indent="-285750">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Context free diagram</a:t>
            </a:r>
          </a:p>
          <a:p>
            <a:pPr marL="285750" indent="-285750">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Steps for application usage</a:t>
            </a:r>
          </a:p>
          <a:p>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User and Admin Components</a:t>
            </a:r>
          </a:p>
          <a:p>
            <a:pPr marL="285750" indent="-285750">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3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920C-37DD-9CDB-E4C3-8606E673663F}"/>
              </a:ext>
            </a:extLst>
          </p:cNvPr>
          <p:cNvSpPr>
            <a:spLocks noGrp="1"/>
          </p:cNvSpPr>
          <p:nvPr>
            <p:ph type="title"/>
          </p:nvPr>
        </p:nvSpPr>
        <p:spPr>
          <a:xfrm>
            <a:off x="838200" y="151765"/>
            <a:ext cx="10515600" cy="1325563"/>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1DCE17A-6226-B066-3378-0BA0ACD03E48}"/>
              </a:ext>
            </a:extLst>
          </p:cNvPr>
          <p:cNvSpPr>
            <a:spLocks noGrp="1"/>
          </p:cNvSpPr>
          <p:nvPr>
            <p:ph idx="1"/>
          </p:nvPr>
        </p:nvSpPr>
        <p:spPr>
          <a:xfrm>
            <a:off x="838200" y="1477328"/>
            <a:ext cx="10515600" cy="4351338"/>
          </a:xfrm>
        </p:spPr>
        <p:txBody>
          <a:bodyPr/>
          <a:lstStyle/>
          <a:p>
            <a:r>
              <a:rPr lang="en-IN" dirty="0">
                <a:latin typeface="Times New Roman" panose="02020603050405020304" pitchFamily="18" charset="0"/>
                <a:cs typeface="Times New Roman" panose="02020603050405020304" pitchFamily="18" charset="0"/>
              </a:rPr>
              <a:t>As the donor’s data is saved in the system, we can reject those who have HIV/any other infections.</a:t>
            </a:r>
          </a:p>
          <a:p>
            <a:r>
              <a:rPr lang="en-IN" dirty="0">
                <a:latin typeface="Times New Roman" panose="02020603050405020304" pitchFamily="18" charset="0"/>
                <a:cs typeface="Times New Roman" panose="02020603050405020304" pitchFamily="18" charset="0"/>
              </a:rPr>
              <a:t>As we have the contact details of the donor, we can contact donor whenever requirement comes.</a:t>
            </a:r>
          </a:p>
          <a:p>
            <a:r>
              <a:rPr lang="en-IN" dirty="0">
                <a:latin typeface="Times New Roman" panose="02020603050405020304" pitchFamily="18" charset="0"/>
                <a:cs typeface="Times New Roman" panose="02020603050405020304" pitchFamily="18" charset="0"/>
              </a:rPr>
              <a:t>Since we have the expiry date validation for the packs </a:t>
            </a:r>
            <a:r>
              <a:rPr lang="en-IN" dirty="0" err="1">
                <a:latin typeface="Times New Roman" panose="02020603050405020304" pitchFamily="18" charset="0"/>
                <a:cs typeface="Times New Roman" panose="02020603050405020304" pitchFamily="18" charset="0"/>
              </a:rPr>
              <a:t>i.e</a:t>
            </a:r>
            <a:r>
              <a:rPr lang="en-IN" dirty="0">
                <a:latin typeface="Times New Roman" panose="02020603050405020304" pitchFamily="18" charset="0"/>
                <a:cs typeface="Times New Roman" panose="02020603050405020304" pitchFamily="18" charset="0"/>
              </a:rPr>
              <a:t> blood samples older than 90 days aren’t valid, we can have proper storage management system. </a:t>
            </a:r>
          </a:p>
        </p:txBody>
      </p:sp>
    </p:spTree>
    <p:extLst>
      <p:ext uri="{BB962C8B-B14F-4D97-AF65-F5344CB8AC3E}">
        <p14:creationId xmlns:p14="http://schemas.microsoft.com/office/powerpoint/2010/main" val="1189916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42D28-8FA9-0595-EEB6-C60B2B1BE3C1}"/>
              </a:ext>
            </a:extLst>
          </p:cNvPr>
          <p:cNvSpPr>
            <a:spLocks noGrp="1"/>
          </p:cNvSpPr>
          <p:nvPr>
            <p:ph type="title"/>
          </p:nvPr>
        </p:nvSpPr>
        <p:spPr/>
        <p:txBody>
          <a:bodyPr>
            <a:normAutofit/>
          </a:bodyPr>
          <a:lstStyle/>
          <a:p>
            <a:pPr algn="ctr"/>
            <a:r>
              <a:rPr lang="en-IN" sz="4000" b="1" u="sng" dirty="0">
                <a:latin typeface="Times New Roman" panose="02020603050405020304" pitchFamily="18" charset="0"/>
                <a:cs typeface="Times New Roman" panose="02020603050405020304" pitchFamily="18" charset="0"/>
              </a:rPr>
              <a:t>Introduction</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D713B2-C762-B7B2-C88D-EBDD5EC3B054}"/>
              </a:ext>
            </a:extLst>
          </p:cNvPr>
          <p:cNvSpPr>
            <a:spLocks noGrp="1"/>
          </p:cNvSpPr>
          <p:nvPr>
            <p:ph idx="1"/>
          </p:nvPr>
        </p:nvSpPr>
        <p:spPr>
          <a:xfrm>
            <a:off x="838200" y="1690688"/>
            <a:ext cx="10515600" cy="4351338"/>
          </a:xfrm>
        </p:spPr>
        <p:txBody>
          <a:bodyPr>
            <a:noAutofit/>
          </a:bodyPr>
          <a:lstStyle/>
          <a:p>
            <a:pPr>
              <a:lnSpc>
                <a:spcPct val="100000"/>
              </a:lnSpc>
            </a:pPr>
            <a:r>
              <a:rPr lang="en-IN" dirty="0">
                <a:latin typeface="Times New Roman" panose="02020603050405020304" pitchFamily="18" charset="0"/>
                <a:cs typeface="Times New Roman" panose="02020603050405020304" pitchFamily="18" charset="0"/>
              </a:rPr>
              <a:t>Blood Bank Management System is designed for the blood bank to gather blood from various sources and distribute it to the needy people you have requirements for it.</a:t>
            </a:r>
          </a:p>
          <a:p>
            <a:pPr>
              <a:lnSpc>
                <a:spcPct val="100000"/>
              </a:lnSpc>
            </a:pPr>
            <a:r>
              <a:rPr lang="en-IN" dirty="0">
                <a:latin typeface="Times New Roman" panose="02020603050405020304" pitchFamily="18" charset="0"/>
                <a:cs typeface="Times New Roman" panose="02020603050405020304" pitchFamily="18" charset="0"/>
              </a:rPr>
              <a:t>The software is designed to handle the daily transactions of the blood bank and search the details when required.</a:t>
            </a:r>
          </a:p>
          <a:p>
            <a:pPr>
              <a:lnSpc>
                <a:spcPct val="100000"/>
              </a:lnSpc>
            </a:pPr>
            <a:r>
              <a:rPr lang="en-IN" dirty="0">
                <a:latin typeface="Times New Roman" panose="02020603050405020304" pitchFamily="18" charset="0"/>
                <a:cs typeface="Times New Roman" panose="02020603050405020304" pitchFamily="18" charset="0"/>
              </a:rPr>
              <a:t>It also helps to register the details of donors, blood collection details as well as blood issue reports.</a:t>
            </a:r>
          </a:p>
          <a:p>
            <a:pPr>
              <a:lnSpc>
                <a:spcPct val="100000"/>
              </a:lnSpc>
            </a:pPr>
            <a:r>
              <a:rPr lang="en-IN" dirty="0">
                <a:latin typeface="Times New Roman" panose="02020603050405020304" pitchFamily="18" charset="0"/>
                <a:cs typeface="Times New Roman" panose="02020603050405020304" pitchFamily="18" charset="0"/>
              </a:rPr>
              <a:t>The software application is designed in such a manner that it can suit the needs of all the blood bank requirements in the course of future.</a:t>
            </a:r>
          </a:p>
        </p:txBody>
      </p:sp>
    </p:spTree>
    <p:extLst>
      <p:ext uri="{BB962C8B-B14F-4D97-AF65-F5344CB8AC3E}">
        <p14:creationId xmlns:p14="http://schemas.microsoft.com/office/powerpoint/2010/main" val="342158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564A-C822-FCBF-E60E-996B4BAABE4E}"/>
              </a:ext>
            </a:extLst>
          </p:cNvPr>
          <p:cNvSpPr>
            <a:spLocks noGrp="1"/>
          </p:cNvSpPr>
          <p:nvPr>
            <p:ph type="title"/>
          </p:nvPr>
        </p:nvSpPr>
        <p:spPr/>
        <p:txBody>
          <a:bodyPr>
            <a:normAutofit/>
          </a:bodyPr>
          <a:lstStyle/>
          <a:p>
            <a:pPr algn="ctr"/>
            <a:r>
              <a:rPr lang="en-IN" sz="4000" b="1" u="sng" dirty="0">
                <a:latin typeface="Times New Roman" panose="02020603050405020304" pitchFamily="18" charset="0"/>
                <a:cs typeface="Times New Roman" panose="02020603050405020304" pitchFamily="18" charset="0"/>
              </a:rPr>
              <a:t>Aims and objectives</a:t>
            </a:r>
          </a:p>
        </p:txBody>
      </p:sp>
      <p:sp>
        <p:nvSpPr>
          <p:cNvPr id="3" name="Content Placeholder 2">
            <a:extLst>
              <a:ext uri="{FF2B5EF4-FFF2-40B4-BE49-F238E27FC236}">
                <a16:creationId xmlns:a16="http://schemas.microsoft.com/office/drawing/2014/main" id="{0373F20E-3C89-937E-3733-02F36858EB2B}"/>
              </a:ext>
            </a:extLst>
          </p:cNvPr>
          <p:cNvSpPr>
            <a:spLocks noGrp="1"/>
          </p:cNvSpPr>
          <p:nvPr>
            <p:ph idx="1"/>
          </p:nvPr>
        </p:nvSpPr>
        <p:spPr>
          <a:xfrm>
            <a:off x="838200" y="1690688"/>
            <a:ext cx="10515600" cy="4351338"/>
          </a:xfrm>
        </p:spPr>
        <p:txBody>
          <a:bodyPr>
            <a:normAutofit/>
          </a:bodyPr>
          <a:lstStyle/>
          <a:p>
            <a:pPr marL="0" indent="0">
              <a:lnSpc>
                <a:spcPct val="100000"/>
              </a:lnSpc>
              <a:buNone/>
            </a:pPr>
            <a:r>
              <a:rPr lang="en-IN" dirty="0">
                <a:latin typeface="Times New Roman" panose="02020603050405020304" pitchFamily="18" charset="0"/>
                <a:cs typeface="Times New Roman" panose="02020603050405020304" pitchFamily="18" charset="0"/>
              </a:rPr>
              <a:t>The main aim of this project is to save the lives of people by providing blood. We aim to bridge </a:t>
            </a:r>
            <a:r>
              <a:rPr lang="en-IN" sz="3000" dirty="0">
                <a:latin typeface="Times New Roman" panose="02020603050405020304" pitchFamily="18" charset="0"/>
                <a:cs typeface="Times New Roman" panose="02020603050405020304" pitchFamily="18" charset="0"/>
              </a:rPr>
              <a:t>the</a:t>
            </a:r>
            <a:r>
              <a:rPr lang="en-IN" dirty="0">
                <a:latin typeface="Times New Roman" panose="02020603050405020304" pitchFamily="18" charset="0"/>
                <a:cs typeface="Times New Roman" panose="02020603050405020304" pitchFamily="18" charset="0"/>
              </a:rPr>
              <a:t> gap between blood donors and requestors. We’ll be displaying the Donor. The major problem in old blood banking systems was that they don’t follow the actual needs of users. Traditional blood banking system were developed by  a 1 or 2 perspectives. This application is providing each entity the facility to approach nearby blood donors so that it will become much easier to search rare blood groups in the hour of need.</a:t>
            </a:r>
          </a:p>
        </p:txBody>
      </p:sp>
    </p:spTree>
    <p:extLst>
      <p:ext uri="{BB962C8B-B14F-4D97-AF65-F5344CB8AC3E}">
        <p14:creationId xmlns:p14="http://schemas.microsoft.com/office/powerpoint/2010/main" val="420228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EC409-E334-C876-06D3-65DAD67AF998}"/>
              </a:ext>
            </a:extLst>
          </p:cNvPr>
          <p:cNvSpPr>
            <a:spLocks noGrp="1"/>
          </p:cNvSpPr>
          <p:nvPr>
            <p:ph type="title"/>
          </p:nvPr>
        </p:nvSpPr>
        <p:spPr/>
        <p:txBody>
          <a:bodyPr/>
          <a:lstStyle/>
          <a:p>
            <a:pPr algn="ctr"/>
            <a:r>
              <a:rPr lang="en-IN" sz="4000" b="1" u="sng" dirty="0">
                <a:latin typeface="Times New Roman" panose="02020603050405020304" pitchFamily="18" charset="0"/>
                <a:cs typeface="Times New Roman" panose="02020603050405020304" pitchFamily="18" charset="0"/>
              </a:rPr>
              <a:t>Software Requirements</a:t>
            </a:r>
            <a:endParaRPr lang="en-IN" b="1" u="sng"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25F4CC74-4835-AF97-C28E-741C29FDAE8A}"/>
              </a:ext>
            </a:extLst>
          </p:cNvPr>
          <p:cNvGraphicFramePr>
            <a:graphicFrameLocks noGrp="1"/>
          </p:cNvGraphicFramePr>
          <p:nvPr>
            <p:ph idx="1"/>
            <p:extLst>
              <p:ext uri="{D42A27DB-BD31-4B8C-83A1-F6EECF244321}">
                <p14:modId xmlns:p14="http://schemas.microsoft.com/office/powerpoint/2010/main" val="245332260"/>
              </p:ext>
            </p:extLst>
          </p:nvPr>
        </p:nvGraphicFramePr>
        <p:xfrm>
          <a:off x="838200" y="1825625"/>
          <a:ext cx="10515600" cy="31089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534310038"/>
                    </a:ext>
                  </a:extLst>
                </a:gridCol>
                <a:gridCol w="5257800">
                  <a:extLst>
                    <a:ext uri="{9D8B030D-6E8A-4147-A177-3AD203B41FA5}">
                      <a16:colId xmlns:a16="http://schemas.microsoft.com/office/drawing/2014/main" val="2142809568"/>
                    </a:ext>
                  </a:extLst>
                </a:gridCol>
              </a:tblGrid>
              <a:tr h="370840">
                <a:tc>
                  <a:txBody>
                    <a:bodyPr/>
                    <a:lstStyle/>
                    <a:p>
                      <a:r>
                        <a:rPr lang="en-IN" sz="2800" dirty="0">
                          <a:latin typeface="Times New Roman" panose="02020603050405020304" pitchFamily="18" charset="0"/>
                          <a:cs typeface="Times New Roman" panose="02020603050405020304" pitchFamily="18" charset="0"/>
                        </a:rPr>
                        <a:t>Project Name</a:t>
                      </a:r>
                    </a:p>
                  </a:txBody>
                  <a:tcPr/>
                </a:tc>
                <a:tc>
                  <a:txBody>
                    <a:bodyPr/>
                    <a:lstStyle/>
                    <a:p>
                      <a:r>
                        <a:rPr lang="en-IN" sz="2800" dirty="0">
                          <a:latin typeface="Times New Roman" panose="02020603050405020304" pitchFamily="18" charset="0"/>
                          <a:cs typeface="Times New Roman" panose="02020603050405020304" pitchFamily="18" charset="0"/>
                        </a:rPr>
                        <a:t>Blood Bank Management System</a:t>
                      </a:r>
                    </a:p>
                  </a:txBody>
                  <a:tcPr/>
                </a:tc>
                <a:extLst>
                  <a:ext uri="{0D108BD9-81ED-4DB2-BD59-A6C34878D82A}">
                    <a16:rowId xmlns:a16="http://schemas.microsoft.com/office/drawing/2014/main" val="1525112846"/>
                  </a:ext>
                </a:extLst>
              </a:tr>
              <a:tr h="370840">
                <a:tc>
                  <a:txBody>
                    <a:bodyPr/>
                    <a:lstStyle/>
                    <a:p>
                      <a:r>
                        <a:rPr lang="en-IN" sz="2800" dirty="0">
                          <a:latin typeface="Times New Roman" panose="02020603050405020304" pitchFamily="18" charset="0"/>
                          <a:cs typeface="Times New Roman" panose="02020603050405020304" pitchFamily="18" charset="0"/>
                        </a:rPr>
                        <a:t>Language Used</a:t>
                      </a:r>
                    </a:p>
                  </a:txBody>
                  <a:tcPr/>
                </a:tc>
                <a:tc>
                  <a:txBody>
                    <a:bodyPr/>
                    <a:lstStyle/>
                    <a:p>
                      <a:r>
                        <a:rPr lang="en-IN" sz="2800" dirty="0">
                          <a:latin typeface="Times New Roman" panose="02020603050405020304" pitchFamily="18" charset="0"/>
                          <a:cs typeface="Times New Roman" panose="02020603050405020304" pitchFamily="18" charset="0"/>
                        </a:rPr>
                        <a:t>Java (Spring Boot)</a:t>
                      </a:r>
                    </a:p>
                  </a:txBody>
                  <a:tcPr/>
                </a:tc>
                <a:extLst>
                  <a:ext uri="{0D108BD9-81ED-4DB2-BD59-A6C34878D82A}">
                    <a16:rowId xmlns:a16="http://schemas.microsoft.com/office/drawing/2014/main" val="4018150764"/>
                  </a:ext>
                </a:extLst>
              </a:tr>
              <a:tr h="370840">
                <a:tc>
                  <a:txBody>
                    <a:bodyPr/>
                    <a:lstStyle/>
                    <a:p>
                      <a:r>
                        <a:rPr lang="en-IN" sz="2800" dirty="0">
                          <a:latin typeface="Times New Roman" panose="02020603050405020304" pitchFamily="18" charset="0"/>
                          <a:cs typeface="Times New Roman" panose="02020603050405020304" pitchFamily="18" charset="0"/>
                        </a:rPr>
                        <a:t>Database</a:t>
                      </a:r>
                    </a:p>
                  </a:txBody>
                  <a:tcPr/>
                </a:tc>
                <a:tc>
                  <a:txBody>
                    <a:bodyPr/>
                    <a:lstStyle/>
                    <a:p>
                      <a:r>
                        <a:rPr lang="en-IN" sz="2800" dirty="0">
                          <a:latin typeface="Times New Roman" panose="02020603050405020304" pitchFamily="18" charset="0"/>
                          <a:cs typeface="Times New Roman" panose="02020603050405020304" pitchFamily="18" charset="0"/>
                        </a:rPr>
                        <a:t>MySQL 8.0</a:t>
                      </a:r>
                    </a:p>
                  </a:txBody>
                  <a:tcPr/>
                </a:tc>
                <a:extLst>
                  <a:ext uri="{0D108BD9-81ED-4DB2-BD59-A6C34878D82A}">
                    <a16:rowId xmlns:a16="http://schemas.microsoft.com/office/drawing/2014/main" val="2809856518"/>
                  </a:ext>
                </a:extLst>
              </a:tr>
              <a:tr h="370840">
                <a:tc>
                  <a:txBody>
                    <a:bodyPr/>
                    <a:lstStyle/>
                    <a:p>
                      <a:r>
                        <a:rPr lang="en-IN" sz="2800" dirty="0">
                          <a:latin typeface="Times New Roman" panose="02020603050405020304" pitchFamily="18" charset="0"/>
                          <a:cs typeface="Times New Roman" panose="02020603050405020304" pitchFamily="18" charset="0"/>
                        </a:rPr>
                        <a:t>User Interface Design</a:t>
                      </a:r>
                    </a:p>
                  </a:txBody>
                  <a:tcPr/>
                </a:tc>
                <a:tc>
                  <a:txBody>
                    <a:bodyPr/>
                    <a:lstStyle/>
                    <a:p>
                      <a:r>
                        <a:rPr lang="en-IN" sz="2800" dirty="0">
                          <a:latin typeface="Times New Roman" panose="02020603050405020304" pitchFamily="18" charset="0"/>
                          <a:cs typeface="Times New Roman" panose="02020603050405020304" pitchFamily="18" charset="0"/>
                        </a:rPr>
                        <a:t>React (18), JavaScript, NodeJS</a:t>
                      </a:r>
                    </a:p>
                  </a:txBody>
                  <a:tcPr/>
                </a:tc>
                <a:extLst>
                  <a:ext uri="{0D108BD9-81ED-4DB2-BD59-A6C34878D82A}">
                    <a16:rowId xmlns:a16="http://schemas.microsoft.com/office/drawing/2014/main" val="2955438409"/>
                  </a:ext>
                </a:extLst>
              </a:tr>
              <a:tr h="370840">
                <a:tc>
                  <a:txBody>
                    <a:bodyPr/>
                    <a:lstStyle/>
                    <a:p>
                      <a:r>
                        <a:rPr lang="en-IN" sz="2800" dirty="0">
                          <a:latin typeface="Times New Roman" panose="02020603050405020304" pitchFamily="18" charset="0"/>
                          <a:cs typeface="Times New Roman" panose="02020603050405020304" pitchFamily="18" charset="0"/>
                        </a:rPr>
                        <a:t>Web Browser</a:t>
                      </a:r>
                    </a:p>
                  </a:txBody>
                  <a:tcPr/>
                </a:tc>
                <a:tc>
                  <a:txBody>
                    <a:bodyPr/>
                    <a:lstStyle/>
                    <a:p>
                      <a:r>
                        <a:rPr lang="en-IN" sz="2800" dirty="0">
                          <a:latin typeface="Times New Roman" panose="02020603050405020304" pitchFamily="18" charset="0"/>
                          <a:cs typeface="Times New Roman" panose="02020603050405020304" pitchFamily="18" charset="0"/>
                        </a:rPr>
                        <a:t>Google Chrome, Mozilla</a:t>
                      </a:r>
                    </a:p>
                  </a:txBody>
                  <a:tcPr/>
                </a:tc>
                <a:extLst>
                  <a:ext uri="{0D108BD9-81ED-4DB2-BD59-A6C34878D82A}">
                    <a16:rowId xmlns:a16="http://schemas.microsoft.com/office/drawing/2014/main" val="3325394240"/>
                  </a:ext>
                </a:extLst>
              </a:tr>
              <a:tr h="370840">
                <a:tc>
                  <a:txBody>
                    <a:bodyPr/>
                    <a:lstStyle/>
                    <a:p>
                      <a:r>
                        <a:rPr lang="en-IN" sz="2800" dirty="0">
                          <a:latin typeface="Times New Roman" panose="02020603050405020304" pitchFamily="18" charset="0"/>
                          <a:cs typeface="Times New Roman" panose="02020603050405020304" pitchFamily="18" charset="0"/>
                        </a:rPr>
                        <a:t>Software</a:t>
                      </a:r>
                    </a:p>
                  </a:txBody>
                  <a:tcPr/>
                </a:tc>
                <a:tc>
                  <a:txBody>
                    <a:bodyPr/>
                    <a:lstStyle/>
                    <a:p>
                      <a:r>
                        <a:rPr lang="en-IN" sz="2800" dirty="0">
                          <a:latin typeface="Times New Roman" panose="02020603050405020304" pitchFamily="18" charset="0"/>
                          <a:cs typeface="Times New Roman" panose="02020603050405020304" pitchFamily="18" charset="0"/>
                        </a:rPr>
                        <a:t>Spring Tool Suite</a:t>
                      </a:r>
                    </a:p>
                  </a:txBody>
                  <a:tcPr/>
                </a:tc>
                <a:extLst>
                  <a:ext uri="{0D108BD9-81ED-4DB2-BD59-A6C34878D82A}">
                    <a16:rowId xmlns:a16="http://schemas.microsoft.com/office/drawing/2014/main" val="3636467680"/>
                  </a:ext>
                </a:extLst>
              </a:tr>
            </a:tbl>
          </a:graphicData>
        </a:graphic>
      </p:graphicFrame>
    </p:spTree>
    <p:extLst>
      <p:ext uri="{BB962C8B-B14F-4D97-AF65-F5344CB8AC3E}">
        <p14:creationId xmlns:p14="http://schemas.microsoft.com/office/powerpoint/2010/main" val="2290884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7C98-28B9-F3FB-AD2D-3B59C82BC8BC}"/>
              </a:ext>
            </a:extLst>
          </p:cNvPr>
          <p:cNvSpPr>
            <a:spLocks noGrp="1"/>
          </p:cNvSpPr>
          <p:nvPr>
            <p:ph type="title"/>
          </p:nvPr>
        </p:nvSpPr>
        <p:spPr>
          <a:xfrm>
            <a:off x="838200" y="217641"/>
            <a:ext cx="10515600" cy="1325563"/>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Class Diagram</a:t>
            </a:r>
          </a:p>
        </p:txBody>
      </p:sp>
      <p:pic>
        <p:nvPicPr>
          <p:cNvPr id="5" name="Content Placeholder 4">
            <a:extLst>
              <a:ext uri="{FF2B5EF4-FFF2-40B4-BE49-F238E27FC236}">
                <a16:creationId xmlns:a16="http://schemas.microsoft.com/office/drawing/2014/main" id="{58B9D100-B768-400B-ED7B-A0E1D29901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974" y="1425677"/>
            <a:ext cx="8229600" cy="5014452"/>
          </a:xfrm>
        </p:spPr>
      </p:pic>
    </p:spTree>
    <p:extLst>
      <p:ext uri="{BB962C8B-B14F-4D97-AF65-F5344CB8AC3E}">
        <p14:creationId xmlns:p14="http://schemas.microsoft.com/office/powerpoint/2010/main" val="362300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B1FB-8C4B-DA19-7F70-21FB044532A8}"/>
              </a:ext>
            </a:extLst>
          </p:cNvPr>
          <p:cNvSpPr>
            <a:spLocks noGrp="1"/>
          </p:cNvSpPr>
          <p:nvPr>
            <p:ph type="title"/>
          </p:nvPr>
        </p:nvSpPr>
        <p:spPr>
          <a:xfrm>
            <a:off x="838200" y="288259"/>
            <a:ext cx="10515600" cy="1325563"/>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Use Case Diagram:</a:t>
            </a:r>
          </a:p>
        </p:txBody>
      </p:sp>
      <p:pic>
        <p:nvPicPr>
          <p:cNvPr id="5" name="Content Placeholder 4">
            <a:extLst>
              <a:ext uri="{FF2B5EF4-FFF2-40B4-BE49-F238E27FC236}">
                <a16:creationId xmlns:a16="http://schemas.microsoft.com/office/drawing/2014/main" id="{F796335E-FE01-DA9B-E46D-B43FEB49FA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0413" y="1415846"/>
            <a:ext cx="7531510" cy="5077030"/>
          </a:xfrm>
        </p:spPr>
      </p:pic>
    </p:spTree>
    <p:extLst>
      <p:ext uri="{BB962C8B-B14F-4D97-AF65-F5344CB8AC3E}">
        <p14:creationId xmlns:p14="http://schemas.microsoft.com/office/powerpoint/2010/main" val="2140203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A3B3-3951-743F-554D-50039C7905E0}"/>
              </a:ext>
            </a:extLst>
          </p:cNvPr>
          <p:cNvSpPr>
            <a:spLocks noGrp="1"/>
          </p:cNvSpPr>
          <p:nvPr>
            <p:ph type="title"/>
          </p:nvPr>
        </p:nvSpPr>
        <p:spPr>
          <a:xfrm>
            <a:off x="838200" y="227934"/>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E-R Diagram</a:t>
            </a:r>
          </a:p>
        </p:txBody>
      </p:sp>
      <p:pic>
        <p:nvPicPr>
          <p:cNvPr id="5" name="Content Placeholder 4">
            <a:extLst>
              <a:ext uri="{FF2B5EF4-FFF2-40B4-BE49-F238E27FC236}">
                <a16:creationId xmlns:a16="http://schemas.microsoft.com/office/drawing/2014/main" id="{2D71EF7D-A7F6-E296-5118-2FF656F571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0813" y="1553497"/>
            <a:ext cx="7365795" cy="4623466"/>
          </a:xfrm>
        </p:spPr>
      </p:pic>
    </p:spTree>
    <p:extLst>
      <p:ext uri="{BB962C8B-B14F-4D97-AF65-F5344CB8AC3E}">
        <p14:creationId xmlns:p14="http://schemas.microsoft.com/office/powerpoint/2010/main" val="167335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7DED-344A-11DD-721B-6B73A768C17A}"/>
              </a:ext>
            </a:extLst>
          </p:cNvPr>
          <p:cNvSpPr>
            <a:spLocks noGrp="1"/>
          </p:cNvSpPr>
          <p:nvPr>
            <p:ph type="title"/>
          </p:nvPr>
        </p:nvSpPr>
        <p:spPr>
          <a:xfrm>
            <a:off x="838200" y="182245"/>
            <a:ext cx="10515600" cy="1325563"/>
          </a:xfrm>
        </p:spPr>
        <p:txBody>
          <a:bodyPr/>
          <a:lstStyle/>
          <a:p>
            <a:r>
              <a:rPr lang="en-IN" sz="4000" b="1" u="sng" dirty="0">
                <a:latin typeface="Times New Roman" panose="02020603050405020304" pitchFamily="18" charset="0"/>
                <a:cs typeface="Times New Roman" panose="02020603050405020304" pitchFamily="18" charset="0"/>
              </a:rPr>
              <a:t>Steps for application usage:</a:t>
            </a:r>
            <a:endParaRPr lang="en-IN" b="1" u="sng"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A520F36-35E6-CEDE-0137-86DA13F145F1}"/>
              </a:ext>
            </a:extLst>
          </p:cNvPr>
          <p:cNvSpPr>
            <a:spLocks noGrp="1"/>
          </p:cNvSpPr>
          <p:nvPr>
            <p:ph idx="1"/>
          </p:nvPr>
        </p:nvSpPr>
        <p:spPr>
          <a:xfrm>
            <a:off x="838200" y="1378585"/>
            <a:ext cx="10515600" cy="4351338"/>
          </a:xfrm>
        </p:spPr>
        <p:txBody>
          <a:bodyPr>
            <a:noAutofit/>
          </a:bodyPr>
          <a:lstStyle/>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Register as new user/donor if not registered.</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Login with username and password.</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User dashboard will open.</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Make request for the specific blood group’s blood if available.</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Blood group available or not can be checked on the user’s dashboard.</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See his/her blood request status as accepted/rejected by the Admin.</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Make blood donation request by filling the form.</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Lastly, admin handles all the functionalities by admin login to the admin’s dashboard and accepting/rejecting the receiver’s or donor’s requests.</a:t>
            </a:r>
          </a:p>
        </p:txBody>
      </p:sp>
    </p:spTree>
    <p:extLst>
      <p:ext uri="{BB962C8B-B14F-4D97-AF65-F5344CB8AC3E}">
        <p14:creationId xmlns:p14="http://schemas.microsoft.com/office/powerpoint/2010/main" val="3938450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596</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Blood Bank Management System</vt:lpstr>
      <vt:lpstr>  </vt:lpstr>
      <vt:lpstr>Introduction</vt:lpstr>
      <vt:lpstr>Aims and objectives</vt:lpstr>
      <vt:lpstr>Software Requirements</vt:lpstr>
      <vt:lpstr>Class Diagram</vt:lpstr>
      <vt:lpstr>Use Case Diagram:</vt:lpstr>
      <vt:lpstr>E-R Diagram</vt:lpstr>
      <vt:lpstr>Steps for application usage:</vt:lpstr>
      <vt:lpstr>Registration Form</vt:lpstr>
      <vt:lpstr>User Login</vt:lpstr>
      <vt:lpstr>User Dashboards</vt:lpstr>
      <vt:lpstr>Blood Request From User/ Donor’s Request For Donation</vt:lpstr>
      <vt:lpstr>User’s Request History/ Donor’s Request History</vt:lpstr>
      <vt:lpstr>Admin Login</vt:lpstr>
      <vt:lpstr>Admin Dashboard</vt:lpstr>
      <vt:lpstr>Receiver’s/Donor’s Acceptance</vt:lpstr>
      <vt:lpstr>User’s List</vt:lpstr>
      <vt:lpstr>Compatibility of project: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Chaudhari</dc:creator>
  <cp:lastModifiedBy>suraj patil</cp:lastModifiedBy>
  <cp:revision>2</cp:revision>
  <dcterms:created xsi:type="dcterms:W3CDTF">2024-08-16T17:18:12Z</dcterms:created>
  <dcterms:modified xsi:type="dcterms:W3CDTF">2024-08-16T20:03:14Z</dcterms:modified>
</cp:coreProperties>
</file>