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5" r:id="rId3"/>
    <p:sldId id="286" r:id="rId4"/>
    <p:sldId id="257" r:id="rId5"/>
    <p:sldId id="258" r:id="rId6"/>
    <p:sldId id="278" r:id="rId7"/>
    <p:sldId id="259" r:id="rId8"/>
    <p:sldId id="279" r:id="rId9"/>
    <p:sldId id="280" r:id="rId10"/>
    <p:sldId id="302" r:id="rId11"/>
    <p:sldId id="260" r:id="rId12"/>
    <p:sldId id="261" r:id="rId13"/>
    <p:sldId id="283" r:id="rId14"/>
    <p:sldId id="262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0" r:id="rId30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456" y="-2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7F9397D-3774-3A16-C8C7-7A8C4CDD0A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F2BA982-89AD-3DD9-ADFB-1699AECD01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EE0FF95-1DF2-9E40-DFDB-BC83AB678B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0D91070E-7808-51AC-81C4-732FF76793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A1238C-159B-4FAC-B8E4-7230C09C74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92F2AC9-C08D-E4B3-BEBB-FE7467935E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311CC4-DCFC-5C8F-2E09-C78AE43309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E7B9C2C-0A13-A6C5-0D6E-D210226C11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883408-B349-D7E1-AB13-BFDA5A816C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47AC755-AB7E-03CF-1178-F4FD90387C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E63AE54-1AB8-B514-87B2-214FC9689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61FB2F32-D05B-4A8F-AD90-BA55E6E00D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8B5440F-882F-3B2F-C9FA-3CEAF59E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136A52-1269-4EB3-B1BF-2E43FEC517B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E18C823-2A7B-712E-F9E4-181DBC856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85415C7-D968-543C-EFF5-01A10DE4F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7534BC2-9AD9-45C9-15D4-F1F2A74B4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8C31AB-0EBC-4F8F-AADE-334E181220E4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618C7C6-ABFB-351A-6887-4F9C699B0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BA9B9ED-1905-23D5-E85E-4C32AD808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5EDF44D-862A-7730-B20B-9812E8C4D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0D0639D-9B26-49A8-8680-A8FE6AC45874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4A5BCAC-851E-18DA-F900-664974800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989E3EC-209A-2BB6-DAA3-99FB5B7E0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FAA0091-E8F7-084C-C7EB-59614C2BA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14CE9E-3C71-4B77-8D53-6E0E79B6F32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24AEA1B-43CC-2EE0-EE94-D5ECAABAE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4B102E7-AF4C-EF52-6202-67979B03A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5704005-97A6-269C-90ED-45FBAEFFD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0186AB-66BA-47BD-8065-39FCEBDA5E0C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54B697B-EC82-C9F0-26D0-2F3CAC1C5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281D6A6-091B-4C41-7FDA-5750542E3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71CEA93-4031-1D50-27EB-8DFCE8C1C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6EB0FC1-CABA-4DF0-96F0-BB8C5C9FE1C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B0FF642-2D83-037C-F5CF-F156665F9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BCA56ED-C9E5-7937-F572-065AD7FC5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E8B5CD3-B22C-4C4A-C18B-AD222566F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8EA776-BD82-49C0-9369-5F50C37E569A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FD779FD-A130-05BF-F10B-803F4119B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E6A9B0A-48ED-815E-0CF3-CEF2495A3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D948B0D-ADA5-0217-F9FC-720250A3E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22FA9A-E249-4243-9BC4-2A868E2C716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6DC0E5E-BC7F-03C4-D4B1-43F9FC0B5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6584E41-1315-08F2-1712-5F4470453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CF8BB40-11AA-763D-E675-1CC456230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D7B669-EAB4-4246-93AD-FAF050F9251B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07D5AF2-B09F-6B5C-A36D-1F7107AC8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271572A-D501-3344-D15B-DFCFA975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1ABEECA-7B4C-D911-7309-21EDAC7D4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373E76E-3CC6-40B8-A64B-7384EE346A67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F9EF33C-DFE5-B06E-3342-ECAE3B8EA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0930084-5E54-4F67-349B-E75FEB109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91138D2-4E58-ACB8-D09C-BCEE583C0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CC05D8-43A8-4AAF-BD5F-066EFD5E66C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B0A5707-927F-C2B4-B7A1-AAB2DE1A6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8D50BFE-D824-D497-0B15-6C6A7762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61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6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9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6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7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52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1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2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39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1E13E-6898-C2FF-E74C-397994953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F59BA-010E-CD2B-E027-2396D07AD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F7C904-C404-AE27-E0D9-D201749DC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6D95A0-3E3C-AE94-EA32-ACCF71F9A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Process?</a:t>
            </a:r>
          </a:p>
          <a:p>
            <a:pPr lvl="1"/>
            <a:r>
              <a:rPr lang="en-US" altLang="en-US" sz="3200"/>
              <a:t>In computing, a process is the instance of a computer program that is being executed by one or many threads.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E6C3A1-4CC9-7554-7D21-58597DDFA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 Switch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B3FA0C-6703-9ADF-040D-5D54DDEC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2238375"/>
          </a:xfrm>
        </p:spPr>
        <p:txBody>
          <a:bodyPr/>
          <a:lstStyle/>
          <a:p>
            <a:r>
              <a:rPr lang="en-US" altLang="en-US"/>
              <a:t>When CPU switches to another process, the system must save the state of the old process and load the saved state for the new process.</a:t>
            </a:r>
          </a:p>
          <a:p>
            <a:r>
              <a:rPr lang="en-US" altLang="en-US"/>
              <a:t>Context-switch time is overhead; the system does no useful work while switching.</a:t>
            </a:r>
          </a:p>
          <a:p>
            <a:r>
              <a:rPr lang="en-US" altLang="en-US"/>
              <a:t>Time dependent on hardware support.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170BEE-D467-BD8C-3BB6-9ADCF3153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Scheduling Queues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5CA03AB-8C73-F2DC-1CF1-31300303E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029450" cy="2009775"/>
          </a:xfrm>
        </p:spPr>
        <p:txBody>
          <a:bodyPr/>
          <a:lstStyle/>
          <a:p>
            <a:r>
              <a:rPr lang="en-US" altLang="en-US" sz="2800"/>
              <a:t>Job queue – set of all processes in the system.</a:t>
            </a:r>
          </a:p>
          <a:p>
            <a:r>
              <a:rPr lang="en-US" altLang="en-US" sz="2800"/>
              <a:t>Ready queue – set of all processes residing in main memory,</a:t>
            </a:r>
            <a:br>
              <a:rPr lang="en-US" altLang="en-US" sz="2800"/>
            </a:br>
            <a:r>
              <a:rPr lang="en-US" altLang="en-US" sz="2800"/>
              <a:t>ready and waiting to execute.</a:t>
            </a:r>
          </a:p>
          <a:p>
            <a:r>
              <a:rPr lang="en-US" altLang="en-US" sz="2800"/>
              <a:t>Device queues – set of processes waiting for an I/O device.</a:t>
            </a:r>
          </a:p>
          <a:p>
            <a:r>
              <a:rPr lang="en-US" altLang="en-US" sz="2800"/>
              <a:t>Process migration between the various queues.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8C09BD-1AB5-7DC4-158A-E220AA35A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5C0F53-5E2F-3594-07BD-407A44491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1476375"/>
          </a:xfrm>
        </p:spPr>
        <p:txBody>
          <a:bodyPr/>
          <a:lstStyle/>
          <a:p>
            <a:pPr algn="just"/>
            <a:r>
              <a:rPr lang="en-US" altLang="en-US" sz="2800"/>
              <a:t>Long-term scheduler (or job scheduler) – selects which processes should be brought into the ready queue.</a:t>
            </a:r>
          </a:p>
          <a:p>
            <a:pPr algn="just"/>
            <a:r>
              <a:rPr lang="en-US" altLang="en-US" sz="2800"/>
              <a:t>Short-term scheduler (or CPU scheduler) – selects which process should be executed next and allocates CPU.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D98F77-3928-570B-748C-E39FC03F7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 of Medium Term Scheduling</a:t>
            </a:r>
          </a:p>
        </p:txBody>
      </p:sp>
      <p:pic>
        <p:nvPicPr>
          <p:cNvPr id="14339" name="Picture 9">
            <a:extLst>
              <a:ext uri="{FF2B5EF4-FFF2-40B4-BE49-F238E27FC236}">
                <a16:creationId xmlns:a16="http://schemas.microsoft.com/office/drawing/2014/main" id="{41E7EEA7-0822-B30A-5976-C6D5633D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27388" r="580" b="27545"/>
          <a:stretch>
            <a:fillRect/>
          </a:stretch>
        </p:blipFill>
        <p:spPr bwMode="auto">
          <a:xfrm>
            <a:off x="-14288" y="2054225"/>
            <a:ext cx="8932863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5B7CD9-7170-4000-2443-6F8670354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6886575" cy="457200"/>
          </a:xfrm>
        </p:spPr>
        <p:txBody>
          <a:bodyPr/>
          <a:lstStyle/>
          <a:p>
            <a:r>
              <a:rPr lang="en-US" altLang="en-US"/>
              <a:t>Schedulers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18A61D-3B6F-6F7D-43F7-68146B51B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889000"/>
            <a:ext cx="8828087" cy="4114800"/>
          </a:xfrm>
        </p:spPr>
        <p:txBody>
          <a:bodyPr/>
          <a:lstStyle/>
          <a:p>
            <a:r>
              <a:rPr lang="en-US" altLang="en-US" sz="2800"/>
              <a:t>Short-term scheduler is invoked very frequently (milliseconds)</a:t>
            </a:r>
            <a:br>
              <a:rPr lang="en-US" altLang="en-US" sz="2800"/>
            </a:br>
            <a:r>
              <a:rPr lang="en-US" altLang="en-US" sz="2800">
                <a:sym typeface="Symbol" panose="05050102010706020507" pitchFamily="18" charset="2"/>
              </a:rPr>
              <a:t> (must be fast).</a:t>
            </a:r>
          </a:p>
          <a:p>
            <a:r>
              <a:rPr lang="en-US" altLang="en-US" sz="2800">
                <a:sym typeface="Symbol" panose="05050102010706020507" pitchFamily="18" charset="2"/>
              </a:rPr>
              <a:t>Long-term scheduler is invoked very infrequently (seconds, minutes)  (may be slow).</a:t>
            </a:r>
          </a:p>
          <a:p>
            <a:r>
              <a:rPr lang="en-US" altLang="en-US" sz="280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2800" i="1">
                <a:sym typeface="Symbol" panose="05050102010706020507" pitchFamily="18" charset="2"/>
              </a:rPr>
              <a:t>degree of multiprogramming.</a:t>
            </a:r>
          </a:p>
          <a:p>
            <a:r>
              <a:rPr lang="en-US" altLang="en-US" sz="280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I/O-</a:t>
            </a:r>
            <a:r>
              <a:rPr lang="en-US" altLang="en-US" i="1">
                <a:sym typeface="Symbol" panose="05050102010706020507" pitchFamily="18" charset="2"/>
              </a:rPr>
              <a:t>bound process</a:t>
            </a:r>
            <a:r>
              <a:rPr lang="en-US" altLang="en-US">
                <a:sym typeface="Symbol" panose="05050102010706020507" pitchFamily="18" charset="2"/>
              </a:rPr>
              <a:t> – spends more time doing I/O than computations, many short CPU bursts.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CPU-</a:t>
            </a:r>
            <a:r>
              <a:rPr lang="en-US" altLang="en-US" i="1">
                <a:sym typeface="Symbol" panose="05050102010706020507" pitchFamily="18" charset="2"/>
              </a:rPr>
              <a:t>bound process</a:t>
            </a:r>
            <a:r>
              <a:rPr lang="en-US" altLang="en-US">
                <a:sym typeface="Symbol" panose="05050102010706020507" pitchFamily="18" charset="2"/>
              </a:rPr>
              <a:t> – spends more time doing computations; few very long CPU bursts.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181A6F-351C-B86D-D13F-6D1133C01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9608109-41FE-86B9-825C-B015C1BF5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46188"/>
            <a:ext cx="8686800" cy="4959350"/>
          </a:xfrm>
        </p:spPr>
        <p:txBody>
          <a:bodyPr/>
          <a:lstStyle/>
          <a:p>
            <a:r>
              <a:rPr lang="en-US" altLang="en-US" sz="2800" b="1"/>
              <a:t>CPU utilization </a:t>
            </a:r>
            <a:r>
              <a:rPr lang="en-US" altLang="en-US" sz="2800"/>
              <a:t>– keep the CPU as busy as possible</a:t>
            </a:r>
          </a:p>
          <a:p>
            <a:r>
              <a:rPr lang="en-US" altLang="en-US" sz="2800" b="1"/>
              <a:t>Throughput</a:t>
            </a:r>
            <a:r>
              <a:rPr lang="en-US" altLang="en-US" sz="2800"/>
              <a:t> – # of processes that complete their execution per time unit</a:t>
            </a:r>
          </a:p>
          <a:p>
            <a:r>
              <a:rPr lang="en-US" altLang="en-US" sz="2800" b="1"/>
              <a:t>Turnaround time </a:t>
            </a:r>
            <a:r>
              <a:rPr lang="en-US" altLang="en-US" sz="2800"/>
              <a:t>– amount of time to execute a particular process</a:t>
            </a:r>
          </a:p>
          <a:p>
            <a:r>
              <a:rPr lang="en-US" altLang="en-US" sz="2800" b="1"/>
              <a:t>Waiting time </a:t>
            </a:r>
            <a:r>
              <a:rPr lang="en-US" altLang="en-US" sz="2800"/>
              <a:t>– amount of time a process has been waiting in the ready queue</a:t>
            </a:r>
          </a:p>
          <a:p>
            <a:r>
              <a:rPr lang="en-US" altLang="en-US" sz="2800" b="1"/>
              <a:t>Response time </a:t>
            </a:r>
            <a:r>
              <a:rPr lang="en-US" altLang="en-US" sz="280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B8AB5E3-C8B2-AEC7-9531-1173EB30F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Algorithm Optimization Criteria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D80270D-94AB-06EE-7FC6-17D5CD9DC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03C220-3EE0-0E69-D967-AFF02A325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613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2AEB8D-BDD2-7BA8-ABC1-0E5F6BEFC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sz="1050" dirty="0"/>
              <a:t>		</a:t>
            </a:r>
            <a:r>
              <a:rPr lang="en-US" altLang="en-US" sz="1800" u="sng" dirty="0"/>
              <a:t>Process</a:t>
            </a:r>
            <a:r>
              <a:rPr lang="en-US" altLang="en-US" sz="1800" dirty="0"/>
              <a:t>	</a:t>
            </a:r>
            <a:r>
              <a:rPr lang="en-US" altLang="en-US" sz="1800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	 </a:t>
            </a:r>
            <a:r>
              <a:rPr lang="en-US" altLang="en-US" sz="1800" dirty="0"/>
              <a:t>3</a:t>
            </a:r>
            <a:r>
              <a:rPr lang="en-US" altLang="en-US" sz="1800" i="1" baseline="-25000" dirty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Suppose that the processes arrive in the order: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 ,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 ,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  </a:t>
            </a:r>
            <a:br>
              <a:rPr lang="en-US" altLang="en-US" sz="1800" i="1" baseline="-25000" dirty="0"/>
            </a:br>
            <a:r>
              <a:rPr lang="en-US" altLang="en-US" sz="1800" dirty="0"/>
              <a:t>The Gantt Chart for the schedule is:</a:t>
            </a:r>
            <a:br>
              <a:rPr lang="en-US" altLang="en-US" sz="1800" dirty="0"/>
            </a:br>
            <a:br>
              <a:rPr lang="en-US" altLang="en-US" sz="1050" dirty="0"/>
            </a:br>
            <a:br>
              <a:rPr lang="en-US" altLang="en-US" sz="1050" dirty="0"/>
            </a:br>
            <a:br>
              <a:rPr lang="en-US" altLang="en-US" sz="1050" dirty="0"/>
            </a:br>
            <a:br>
              <a:rPr lang="en-US" altLang="en-US" sz="1050" dirty="0"/>
            </a:br>
            <a:endParaRPr lang="en-US" altLang="en-US" sz="105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28950" algn="ctr"/>
                <a:tab pos="4633913" algn="ctr"/>
              </a:tabLst>
              <a:defRPr/>
            </a:pPr>
            <a:endParaRPr lang="en-US" altLang="en-US" sz="105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Waiting time for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  = 0;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  = 24;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 </a:t>
            </a:r>
            <a:r>
              <a:rPr lang="en-US" altLang="en-US" sz="1800" dirty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  <a:defRPr/>
            </a:pPr>
            <a:r>
              <a:rPr lang="en-US" altLang="en-US" sz="1800" dirty="0"/>
              <a:t>Average waiting time:  (0 + 24 + 27)/3 = 17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8A018701-5AEB-F413-3DC0-BAF6529E7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AC576B-3334-D9BB-6EBD-5A4C6F026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8268C1D-19B3-1F09-8CEE-A59AF8D97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 ,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 ,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 </a:t>
            </a:r>
          </a:p>
          <a:p>
            <a:pPr>
              <a:buFontTx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The Gantt chart for the schedule is:</a:t>
            </a:r>
            <a:br>
              <a:rPr lang="en-US" altLang="en-US" sz="1800" dirty="0"/>
            </a:br>
            <a:endParaRPr lang="en-US" altLang="en-US" sz="1800" dirty="0"/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sz="1800" dirty="0"/>
          </a:p>
          <a:p>
            <a:pPr>
              <a:buFont typeface="Monotype Sorts" pitchFamily="-84" charset="2"/>
              <a:buChar char="n"/>
              <a:tabLst>
                <a:tab pos="3649345" algn="ctr"/>
              </a:tabLst>
              <a:defRPr/>
            </a:pPr>
            <a:endParaRPr lang="en-US" altLang="en-US" sz="1800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sz="1800" dirty="0"/>
          </a:p>
          <a:p>
            <a:pPr>
              <a:buFontTx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Waiting time for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 </a:t>
            </a:r>
            <a:r>
              <a:rPr lang="en-US" altLang="en-US" sz="1800" i="1" dirty="0"/>
              <a:t>=</a:t>
            </a:r>
            <a:r>
              <a:rPr lang="en-US" altLang="en-US" sz="1800" dirty="0"/>
              <a:t> 6</a:t>
            </a:r>
            <a:r>
              <a:rPr lang="en-US" altLang="en-US" sz="1800" i="1" dirty="0"/>
              <a:t>;</a:t>
            </a:r>
            <a:r>
              <a:rPr lang="en-US" altLang="en-US" sz="1800" i="1" baseline="-25000" dirty="0"/>
              <a:t>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 = 0</a:t>
            </a:r>
            <a:r>
              <a:rPr lang="en-US" altLang="en-US" sz="1800" i="1" baseline="-25000" dirty="0"/>
              <a:t>;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 </a:t>
            </a:r>
            <a:r>
              <a:rPr lang="en-US" altLang="en-US" sz="1800" i="1" dirty="0"/>
              <a:t>= </a:t>
            </a:r>
            <a:r>
              <a:rPr lang="en-US" altLang="en-US" sz="1800" dirty="0"/>
              <a:t>3</a:t>
            </a:r>
            <a:endParaRPr lang="en-US" altLang="en-US" sz="1800" i="1" dirty="0"/>
          </a:p>
          <a:p>
            <a:pPr>
              <a:buFontTx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Average waiting time:   (6 + 0 + 3)/3 = 3</a:t>
            </a:r>
          </a:p>
          <a:p>
            <a:pPr>
              <a:buFontTx/>
              <a:buNone/>
              <a:tabLst>
                <a:tab pos="3649345" algn="ctr"/>
              </a:tabLst>
              <a:defRPr/>
            </a:pPr>
            <a:r>
              <a:rPr lang="en-US" altLang="en-US" sz="1800" dirty="0"/>
              <a:t>Much better than previous case</a:t>
            </a:r>
          </a:p>
          <a:p>
            <a:pPr>
              <a:buFontTx/>
              <a:buNone/>
              <a:tabLst>
                <a:tab pos="3649345" algn="ctr"/>
              </a:tabLst>
              <a:defRPr/>
            </a:pPr>
            <a:r>
              <a:rPr lang="en-US" altLang="en-US" sz="1800" b="1" dirty="0">
                <a:solidFill>
                  <a:srgbClr val="3366FF"/>
                </a:solidFill>
              </a:rPr>
              <a:t>Convoy effect </a:t>
            </a:r>
            <a:r>
              <a:rPr lang="en-US" altLang="en-US" sz="1800" dirty="0"/>
              <a:t>- short process behind long process</a:t>
            </a:r>
          </a:p>
          <a:p>
            <a:pPr lvl="1">
              <a:buFont typeface="Monotype Sorts" pitchFamily="-84" charset="2"/>
              <a:buChar char="l"/>
              <a:tabLst>
                <a:tab pos="3649345" algn="ctr"/>
              </a:tabLst>
              <a:defRPr/>
            </a:pPr>
            <a:r>
              <a:rPr lang="en-US" altLang="en-US" sz="1600" dirty="0"/>
              <a:t>Consider one CPU-bound and many I/O-bound processes</a:t>
            </a: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19666982-9309-2CD9-26D0-F21674BA6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AFBE90-A1B4-6801-B649-4486F05B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53A738-2CD8-4E62-CD13-F7555DD2F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pPr algn="just"/>
            <a:r>
              <a:rPr lang="en-US" altLang="en-US" sz="2400"/>
              <a:t>Associate with each process the length of its next CPU burst</a:t>
            </a:r>
          </a:p>
          <a:p>
            <a:pPr lvl="1" algn="just"/>
            <a:r>
              <a:rPr lang="en-US" altLang="en-US" sz="2000"/>
              <a:t> Use these lengths to schedule the process with the shortest time</a:t>
            </a:r>
          </a:p>
          <a:p>
            <a:pPr algn="just"/>
            <a:r>
              <a:rPr lang="en-US" altLang="en-US" sz="2400"/>
              <a:t>SJF is optimal – gives minimum average waiting time for a given set of processes</a:t>
            </a:r>
          </a:p>
          <a:p>
            <a:pPr lvl="1" algn="just"/>
            <a:r>
              <a:rPr lang="en-US" altLang="en-US" sz="2000"/>
              <a:t>The difficulty is knowing the length of the next CPU request</a:t>
            </a:r>
          </a:p>
          <a:p>
            <a:pPr lvl="1" algn="just"/>
            <a:r>
              <a:rPr lang="en-US" altLang="en-US" sz="2000"/>
              <a:t>Could ask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5DA821-0936-8F59-1B05-96FA8C02F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Preemptive Processes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E9F3D4-222A-865E-3600-E0566C6B7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What is Preemptive Process?</a:t>
            </a:r>
          </a:p>
          <a:p>
            <a:pPr lvl="1" algn="just"/>
            <a:r>
              <a:rPr lang="en-US" altLang="en-US" sz="3200"/>
              <a:t>Preemption is the act of temporarily interrupting an executing task, with the intention of resuming it at a later time.</a:t>
            </a:r>
          </a:p>
          <a:p>
            <a:pPr lvl="1" algn="just"/>
            <a:r>
              <a:rPr lang="en-US" altLang="en-US" sz="3200"/>
              <a:t>Process which can hold execution</a:t>
            </a:r>
          </a:p>
          <a:p>
            <a:pPr lvl="1" algn="just"/>
            <a:endParaRPr lang="en-US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07D7D5-F157-2FB8-E3DE-F2A38510C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21507" name="Rectangle 36">
            <a:extLst>
              <a:ext uri="{FF2B5EF4-FFF2-40B4-BE49-F238E27FC236}">
                <a16:creationId xmlns:a16="http://schemas.microsoft.com/office/drawing/2014/main" id="{AEEBF643-EF41-6477-2876-B903CF93B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950" y="1724025"/>
            <a:ext cx="8593138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	      	                </a:t>
            </a:r>
            <a:r>
              <a:rPr lang="en-US" altLang="en-US" sz="2000" u="sng"/>
              <a:t>Process</a:t>
            </a:r>
            <a:r>
              <a:rPr lang="en-US" altLang="en-US" sz="2000" u="sng">
                <a:solidFill>
                  <a:schemeClr val="bg1"/>
                </a:solidFill>
              </a:rPr>
              <a:t>Arriva	l Time</a:t>
            </a:r>
            <a:r>
              <a:rPr lang="en-US" altLang="en-US" sz="2000"/>
              <a:t>	</a:t>
            </a:r>
            <a:r>
              <a:rPr lang="en-US" altLang="en-US" sz="2000" u="sng"/>
              <a:t>Burst Time</a:t>
            </a:r>
            <a:endParaRPr lang="en-US" altLang="en-US" sz="200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		            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1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chemeClr val="bg1"/>
                </a:solidFill>
              </a:rPr>
              <a:t>0.0</a:t>
            </a:r>
            <a:r>
              <a:rPr lang="en-US" altLang="en-US" sz="2000"/>
              <a:t>	6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		           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2 	</a:t>
            </a:r>
            <a:r>
              <a:rPr lang="en-US" altLang="en-US" sz="2000">
                <a:solidFill>
                  <a:schemeClr val="bg1"/>
                </a:solidFill>
              </a:rPr>
              <a:t>2.0</a:t>
            </a:r>
            <a:r>
              <a:rPr lang="en-US" altLang="en-US" sz="2000"/>
              <a:t>	8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		           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3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chemeClr val="bg1"/>
                </a:solidFill>
              </a:rPr>
              <a:t>4.0</a:t>
            </a:r>
            <a:r>
              <a:rPr lang="en-US" altLang="en-US" sz="2000"/>
              <a:t>	7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		           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4</a:t>
            </a:r>
            <a:r>
              <a:rPr lang="en-US" altLang="en-US" sz="2000"/>
              <a:t>	</a:t>
            </a:r>
            <a:r>
              <a:rPr lang="en-US" altLang="en-US" sz="2000">
                <a:solidFill>
                  <a:schemeClr val="bg1"/>
                </a:solidFill>
              </a:rPr>
              <a:t>5.0</a:t>
            </a:r>
            <a:r>
              <a:rPr lang="en-US" altLang="en-US" sz="2000"/>
              <a:t>	3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/>
              <a:t>Average waiting time = (3 + 16 + 9 + 0) / 4 = 7</a:t>
            </a:r>
            <a:endParaRPr lang="en-US" altLang="en-US" sz="2000" i="1" baseline="-25000"/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A851BC28-689C-6CBD-BDB5-DAEC3076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95927C6-7AA4-CB66-627B-513253095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32361715-DB80-53D8-213D-6BBEEB910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/>
          <a:lstStyle/>
          <a:p>
            <a:pPr>
              <a:buFontTx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		         </a:t>
            </a:r>
            <a:r>
              <a:rPr lang="en-US" altLang="en-US" sz="1800" u="sng" dirty="0" err="1"/>
              <a:t>Process</a:t>
            </a:r>
            <a:r>
              <a:rPr lang="en-US" altLang="en-US" sz="1800" u="sng" dirty="0" err="1">
                <a:solidFill>
                  <a:schemeClr val="bg1"/>
                </a:solidFill>
              </a:rPr>
              <a:t>A</a:t>
            </a:r>
            <a:r>
              <a:rPr lang="en-US" altLang="en-US" sz="1800" u="sng" dirty="0">
                <a:solidFill>
                  <a:schemeClr val="bg1"/>
                </a:solidFill>
              </a:rPr>
              <a:t>	</a:t>
            </a:r>
            <a:r>
              <a:rPr lang="en-US" altLang="en-US" sz="1800" u="sng" dirty="0" err="1">
                <a:solidFill>
                  <a:schemeClr val="bg1"/>
                </a:solidFill>
              </a:rPr>
              <a:t>arri</a:t>
            </a:r>
            <a:r>
              <a:rPr lang="en-US" altLang="en-US" sz="1800" u="sng" dirty="0">
                <a:solidFill>
                  <a:schemeClr val="bg1"/>
                </a:solidFill>
              </a:rPr>
              <a:t> </a:t>
            </a:r>
            <a:r>
              <a:rPr lang="en-US" altLang="en-US" sz="1800" i="1" u="sng" dirty="0"/>
              <a:t>Arrival </a:t>
            </a:r>
            <a:r>
              <a:rPr lang="en-US" altLang="en-US" sz="1800" u="sng" dirty="0" err="1"/>
              <a:t>Time</a:t>
            </a:r>
            <a:r>
              <a:rPr lang="en-US" altLang="en-US" sz="1800" u="sng" dirty="0" err="1">
                <a:solidFill>
                  <a:schemeClr val="bg1"/>
                </a:solidFill>
              </a:rPr>
              <a:t>T</a:t>
            </a:r>
            <a:r>
              <a:rPr lang="en-US" altLang="en-US" sz="1800" dirty="0"/>
              <a:t>	</a:t>
            </a:r>
            <a:r>
              <a:rPr lang="en-US" altLang="en-US" sz="1800" u="sng" dirty="0"/>
              <a:t>Burst Time</a:t>
            </a:r>
            <a:endParaRPr lang="en-US" altLang="en-US" sz="18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000000"/>
                </a:solidFill>
              </a:rPr>
              <a:t>0</a:t>
            </a:r>
            <a:r>
              <a:rPr lang="en-US" altLang="en-US" sz="1800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2 	</a:t>
            </a:r>
            <a:r>
              <a:rPr lang="en-US" altLang="en-US" sz="1800" dirty="0">
                <a:solidFill>
                  <a:srgbClr val="000000"/>
                </a:solidFill>
              </a:rPr>
              <a:t>1</a:t>
            </a:r>
            <a:r>
              <a:rPr lang="en-US" altLang="en-US" sz="1800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000000"/>
                </a:solidFill>
              </a:rPr>
              <a:t>2</a:t>
            </a:r>
            <a:r>
              <a:rPr lang="en-US" altLang="en-US" sz="1800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		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  <a:r>
              <a:rPr lang="en-US" altLang="en-US" sz="1800" dirty="0"/>
              <a:t>	5</a:t>
            </a:r>
          </a:p>
          <a:p>
            <a:pPr>
              <a:buFontTx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i="1" dirty="0"/>
              <a:t>Preemptive </a:t>
            </a:r>
            <a:r>
              <a:rPr lang="en-US" altLang="en-US" sz="1800" dirty="0"/>
              <a:t>SJF Gantt Chart</a:t>
            </a:r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/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dirty="0"/>
          </a:p>
          <a:p>
            <a:pPr>
              <a:buFontTx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1800" dirty="0"/>
              <a:t>Average waiting time = [(10-1)+(1-1)+(17-2)+5-3)]/4 = 26/4 = 6.5 </a:t>
            </a:r>
            <a:r>
              <a:rPr lang="en-US" altLang="en-US" sz="1800" dirty="0" err="1"/>
              <a:t>msec</a:t>
            </a:r>
            <a:endParaRPr lang="en-US" altLang="en-US" sz="1800" dirty="0"/>
          </a:p>
          <a:p>
            <a:pPr>
              <a:buFont typeface="Monotype Sorts" pitchFamily="-84" charset="2"/>
              <a:buChar char="n"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1800" i="1" baseline="-25000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C9673714-EE1B-459B-B350-216F30C75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0B30E1B-4454-5A4F-AB55-CE7300B8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23C83B-0C19-AD85-EEAD-47DF6F781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 sz="2000"/>
              <a:t>A priority number (integer) is associated with each process</a:t>
            </a:r>
          </a:p>
          <a:p>
            <a:endParaRPr lang="en-US" altLang="en-US" sz="500"/>
          </a:p>
          <a:p>
            <a:r>
              <a:rPr lang="en-US" altLang="en-US" sz="2000"/>
              <a:t>The CPU is allocated to the process with the highest priority (smallest integer </a:t>
            </a:r>
            <a:r>
              <a:rPr lang="en-US" altLang="en-US" sz="2000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sz="1800"/>
              <a:t>Preemptive</a:t>
            </a:r>
          </a:p>
          <a:p>
            <a:pPr lvl="1"/>
            <a:r>
              <a:rPr lang="en-US" altLang="en-US" sz="1800"/>
              <a:t>Nonpreemptive</a:t>
            </a:r>
          </a:p>
          <a:p>
            <a:pPr lvl="1"/>
            <a:endParaRPr lang="en-US" altLang="en-US" sz="500"/>
          </a:p>
          <a:p>
            <a:r>
              <a:rPr lang="en-US" altLang="en-US" sz="2000"/>
              <a:t>SJF is priority scheduling where priority is the inverse of predicted next CPU burst time</a:t>
            </a:r>
          </a:p>
          <a:p>
            <a:endParaRPr lang="en-US" altLang="en-US" sz="500"/>
          </a:p>
          <a:p>
            <a:r>
              <a:rPr lang="en-US" altLang="en-US" sz="2000"/>
              <a:t>Problem </a:t>
            </a:r>
            <a:r>
              <a:rPr lang="en-US" altLang="en-US" sz="2000">
                <a:sym typeface="Symbol" panose="05050102010706020507" pitchFamily="18" charset="2"/>
              </a:rPr>
              <a:t> </a:t>
            </a:r>
            <a:r>
              <a:rPr lang="en-US" altLang="en-US" sz="2000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sz="2000" b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500">
              <a:sym typeface="Symbol" panose="05050102010706020507" pitchFamily="18" charset="2"/>
            </a:endParaRPr>
          </a:p>
          <a:p>
            <a:r>
              <a:rPr lang="en-US" altLang="en-US" sz="2000">
                <a:sym typeface="Symbol" panose="05050102010706020507" pitchFamily="18" charset="2"/>
              </a:rPr>
              <a:t>Solution  </a:t>
            </a:r>
            <a:r>
              <a:rPr lang="en-US" altLang="en-US" sz="2000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sz="2000" b="1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2" charset="2"/>
              <a:buNone/>
            </a:pPr>
            <a:endParaRPr lang="en-US" altLang="en-US" sz="2000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E5BEB6-6495-9A83-960E-8E3F82993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24579" name="Rectangle 36">
            <a:extLst>
              <a:ext uri="{FF2B5EF4-FFF2-40B4-BE49-F238E27FC236}">
                <a16:creationId xmlns:a16="http://schemas.microsoft.com/office/drawing/2014/main" id="{E016D145-7A07-90E8-4FB1-F06738D9B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        </a:t>
            </a:r>
            <a:r>
              <a:rPr lang="en-US" altLang="en-US" sz="1800" u="sng"/>
              <a:t>Process</a:t>
            </a:r>
            <a:r>
              <a:rPr lang="en-US" altLang="en-US" sz="1800" u="sng">
                <a:solidFill>
                  <a:schemeClr val="bg1"/>
                </a:solidFill>
              </a:rPr>
              <a:t>A	arri </a:t>
            </a:r>
            <a:r>
              <a:rPr lang="en-US" altLang="en-US" sz="1800" u="sng"/>
              <a:t>Burst Time</a:t>
            </a:r>
            <a:r>
              <a:rPr lang="en-US" altLang="en-US" sz="1800" u="sng">
                <a:solidFill>
                  <a:schemeClr val="bg1"/>
                </a:solidFill>
              </a:rPr>
              <a:t>T</a:t>
            </a:r>
            <a:r>
              <a:rPr lang="en-US" altLang="en-US" sz="1800"/>
              <a:t>	</a:t>
            </a:r>
            <a:r>
              <a:rPr lang="en-US" altLang="en-US" sz="1800" u="sng"/>
              <a:t>Priority</a:t>
            </a:r>
            <a:endParaRPr lang="en-US" altLang="en-US" sz="180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1</a:t>
            </a:r>
            <a:r>
              <a:rPr lang="en-US" altLang="en-US" sz="1800"/>
              <a:t>	1</a:t>
            </a:r>
            <a:r>
              <a:rPr lang="en-US" altLang="en-US" sz="1800">
                <a:solidFill>
                  <a:srgbClr val="000000"/>
                </a:solidFill>
              </a:rPr>
              <a:t>0</a:t>
            </a:r>
            <a:r>
              <a:rPr lang="en-US" altLang="en-US" sz="1800"/>
              <a:t>	3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2 	</a:t>
            </a:r>
            <a:r>
              <a:rPr lang="en-US" altLang="en-US" sz="1800">
                <a:solidFill>
                  <a:srgbClr val="000000"/>
                </a:solidFill>
              </a:rPr>
              <a:t>1</a:t>
            </a:r>
            <a:r>
              <a:rPr lang="en-US" altLang="en-US" sz="1800"/>
              <a:t>	1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3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2</a:t>
            </a:r>
            <a:r>
              <a:rPr lang="en-US" altLang="en-US" sz="1800"/>
              <a:t>	4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 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4</a:t>
            </a:r>
            <a:r>
              <a:rPr lang="en-US" altLang="en-US" sz="1800"/>
              <a:t>	</a:t>
            </a:r>
            <a:r>
              <a:rPr lang="en-US" altLang="en-US" sz="1800">
                <a:solidFill>
                  <a:srgbClr val="000000"/>
                </a:solidFill>
              </a:rPr>
              <a:t>1</a:t>
            </a:r>
            <a:r>
              <a:rPr lang="en-US" altLang="en-US" sz="1800"/>
              <a:t>	5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5	</a:t>
            </a:r>
            <a:r>
              <a:rPr lang="en-US" altLang="en-US" sz="1800"/>
              <a:t>5	2</a:t>
            </a:r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/>
          </a:p>
          <a:p>
            <a:pPr>
              <a:buFont typeface="Monotype Sorts" pitchFamily="2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18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1800"/>
              <a:t>Average waiting time = 8.2 msec</a:t>
            </a:r>
            <a:endParaRPr lang="en-US" altLang="en-US" sz="1800" i="1" baseline="-25000"/>
          </a:p>
        </p:txBody>
      </p:sp>
      <p:pic>
        <p:nvPicPr>
          <p:cNvPr id="24580" name="Picture 5" descr="C:\Users\as668\Desktop\in-5_6.jpg">
            <a:extLst>
              <a:ext uri="{FF2B5EF4-FFF2-40B4-BE49-F238E27FC236}">
                <a16:creationId xmlns:a16="http://schemas.microsoft.com/office/drawing/2014/main" id="{FBB38CCF-EF64-8ECD-F948-473F5911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18000"/>
            <a:ext cx="6318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1CFA42-8295-5DD9-75FD-010135691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D15C41B-6494-8AE3-78E4-9B4DBAEA7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/>
          <a:lstStyle/>
          <a:p>
            <a:pPr algn="just"/>
            <a:r>
              <a:rPr lang="en-US" altLang="en-US" sz="2000"/>
              <a:t>Each process gets a small unit of CPU time (</a:t>
            </a:r>
            <a:r>
              <a:rPr lang="en-US" altLang="en-US" sz="2000" b="1">
                <a:solidFill>
                  <a:srgbClr val="3366FF"/>
                </a:solidFill>
              </a:rPr>
              <a:t>time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rgbClr val="3366FF"/>
                </a:solidFill>
              </a:rPr>
              <a:t>quantum</a:t>
            </a:r>
            <a:r>
              <a:rPr lang="en-US" altLang="en-US" sz="2000" b="1"/>
              <a:t> </a:t>
            </a:r>
            <a:r>
              <a:rPr lang="en-US" altLang="en-US" sz="2000" i="1"/>
              <a:t>q</a:t>
            </a:r>
            <a:r>
              <a:rPr lang="en-US" altLang="en-US" sz="2000"/>
              <a:t>), usually 10-100 milliseconds.  After this time has elapsed, the process is preempted and added to the end of the ready queue.</a:t>
            </a:r>
          </a:p>
          <a:p>
            <a:pPr algn="just"/>
            <a:r>
              <a:rPr lang="en-US" altLang="en-US" sz="2000"/>
              <a:t>If there are </a:t>
            </a:r>
            <a:r>
              <a:rPr lang="en-US" altLang="en-US" sz="2000" i="1"/>
              <a:t>n</a:t>
            </a:r>
            <a:r>
              <a:rPr lang="en-US" altLang="en-US" sz="2000"/>
              <a:t> processes in the ready queue and the time quantum is </a:t>
            </a:r>
            <a:r>
              <a:rPr lang="en-US" altLang="en-US" sz="2000" i="1"/>
              <a:t>q</a:t>
            </a:r>
            <a:r>
              <a:rPr lang="en-US" altLang="en-US" sz="2000"/>
              <a:t>, then each process gets 1/</a:t>
            </a:r>
            <a:r>
              <a:rPr lang="en-US" altLang="en-US" sz="2000" i="1"/>
              <a:t>n</a:t>
            </a:r>
            <a:r>
              <a:rPr lang="en-US" altLang="en-US" sz="2000"/>
              <a:t> of the CPU time in chunks of at most </a:t>
            </a:r>
            <a:r>
              <a:rPr lang="en-US" altLang="en-US" sz="2000" i="1"/>
              <a:t>q</a:t>
            </a:r>
            <a:r>
              <a:rPr lang="en-US" altLang="en-US" sz="2000"/>
              <a:t> time units at once.  No process waits more than (</a:t>
            </a:r>
            <a:r>
              <a:rPr lang="en-US" altLang="en-US" sz="2000" i="1"/>
              <a:t>n</a:t>
            </a:r>
            <a:r>
              <a:rPr lang="en-US" altLang="en-US" sz="2000"/>
              <a:t>-1)</a:t>
            </a:r>
            <a:r>
              <a:rPr lang="en-US" altLang="en-US" sz="2000" i="1"/>
              <a:t>q </a:t>
            </a:r>
            <a:r>
              <a:rPr lang="en-US" altLang="en-US" sz="2000"/>
              <a:t>time units.</a:t>
            </a:r>
          </a:p>
          <a:p>
            <a:pPr algn="just"/>
            <a:r>
              <a:rPr lang="en-US" altLang="en-US" sz="2000"/>
              <a:t>Timer interrupts every quantum to schedule next process</a:t>
            </a:r>
          </a:p>
          <a:p>
            <a:pPr algn="just"/>
            <a:r>
              <a:rPr lang="en-US" altLang="en-US" sz="2000"/>
              <a:t>Performance</a:t>
            </a:r>
          </a:p>
          <a:p>
            <a:pPr lvl="1" algn="just"/>
            <a:r>
              <a:rPr lang="en-US" altLang="en-US" sz="1800" i="1"/>
              <a:t>q</a:t>
            </a:r>
            <a:r>
              <a:rPr lang="en-US" altLang="en-US" sz="1800"/>
              <a:t> large </a:t>
            </a:r>
            <a:r>
              <a:rPr lang="en-US" altLang="en-US" sz="1800">
                <a:sym typeface="Symbol" panose="05050102010706020507" pitchFamily="18" charset="2"/>
              </a:rPr>
              <a:t> FIFO</a:t>
            </a:r>
          </a:p>
          <a:p>
            <a:pPr lvl="1" algn="just"/>
            <a:r>
              <a:rPr lang="en-US" altLang="en-US" sz="1800" i="1">
                <a:sym typeface="Symbol" panose="05050102010706020507" pitchFamily="18" charset="2"/>
              </a:rPr>
              <a:t>q </a:t>
            </a:r>
            <a:r>
              <a:rPr lang="en-US" altLang="en-US" sz="1800">
                <a:sym typeface="Symbol" panose="05050102010706020507" pitchFamily="18" charset="2"/>
              </a:rPr>
              <a:t>small  </a:t>
            </a:r>
            <a:r>
              <a:rPr lang="en-US" altLang="en-US" sz="1800" i="1">
                <a:sym typeface="Symbol" panose="05050102010706020507" pitchFamily="18" charset="2"/>
              </a:rPr>
              <a:t>q </a:t>
            </a:r>
            <a:r>
              <a:rPr lang="en-US" altLang="en-US" sz="180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0BA00F-FA34-5305-71B7-D1A78F903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9463AB4-61CD-5EB0-5AA8-8BDDD752F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/>
              <a:t>		</a:t>
            </a:r>
            <a:r>
              <a:rPr lang="en-US" altLang="en-US" sz="2000" u="sng"/>
              <a:t>Process</a:t>
            </a:r>
            <a:r>
              <a:rPr lang="en-US" altLang="en-US" sz="2000"/>
              <a:t>	</a:t>
            </a:r>
            <a:r>
              <a:rPr lang="en-US" altLang="en-US" sz="2000" u="sng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 i="1"/>
              <a:t>		P</a:t>
            </a:r>
            <a:r>
              <a:rPr lang="en-US" altLang="en-US" sz="2000" i="1" baseline="-25000"/>
              <a:t>1	</a:t>
            </a:r>
            <a:r>
              <a:rPr lang="en-US" altLang="en-US" sz="2000"/>
              <a:t>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/>
              <a:t>		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2	 </a:t>
            </a:r>
            <a:r>
              <a:rPr lang="en-US" altLang="en-US" sz="2000"/>
              <a:t>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/>
              <a:t>		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3	</a:t>
            </a:r>
            <a:r>
              <a:rPr lang="en-US" altLang="en-US" sz="200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/>
              <a:t>The Gantt chart is: </a:t>
            </a: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/>
              <a:t>Typically, higher average turnaround than SJF, but better </a:t>
            </a:r>
            <a:r>
              <a:rPr lang="en-US" altLang="en-US" sz="2000" b="1" i="1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/>
              <a:t>q usually 10ms to 100ms, context switch &lt; 10 usec</a:t>
            </a: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FA4FF4FC-C78D-2C85-DE34-DCC4833E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4C10FB7-2179-C9F7-57AB-DF3FC29C9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Creation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FADE7FE-8891-D692-7F10-F4AB3C70F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Parent process creates children processes, which, in turn create other processes, forming a tree of processes.</a:t>
            </a:r>
          </a:p>
          <a:p>
            <a:r>
              <a:rPr lang="en-US" altLang="en-US" sz="1800"/>
              <a:t>Resource sharing</a:t>
            </a:r>
          </a:p>
          <a:p>
            <a:pPr lvl="1"/>
            <a:r>
              <a:rPr lang="en-US" altLang="en-US" sz="1800"/>
              <a:t>Parent and children share all resources.</a:t>
            </a:r>
          </a:p>
          <a:p>
            <a:pPr lvl="1"/>
            <a:r>
              <a:rPr lang="en-US" altLang="en-US" sz="1800"/>
              <a:t>Children share subset of parent’s resources.</a:t>
            </a:r>
          </a:p>
          <a:p>
            <a:pPr lvl="1"/>
            <a:r>
              <a:rPr lang="en-US" altLang="en-US" sz="1800"/>
              <a:t>Parent and child share no resources.</a:t>
            </a:r>
          </a:p>
          <a:p>
            <a:r>
              <a:rPr lang="en-US" altLang="en-US" sz="1800"/>
              <a:t>Execution</a:t>
            </a:r>
          </a:p>
          <a:p>
            <a:pPr lvl="1"/>
            <a:r>
              <a:rPr lang="en-US" altLang="en-US" sz="1800"/>
              <a:t>Parent and children execute concurrently.</a:t>
            </a:r>
          </a:p>
          <a:p>
            <a:pPr lvl="1"/>
            <a:r>
              <a:rPr lang="en-US" altLang="en-US" sz="1800"/>
              <a:t>Parent waits until children terminate.</a:t>
            </a:r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1F5AAD-7E60-D272-8758-C283A20C3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Creation (Cont.)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CB59343-2073-61E1-1B70-BE19782EF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Address space</a:t>
            </a:r>
          </a:p>
          <a:p>
            <a:pPr lvl="1"/>
            <a:r>
              <a:rPr lang="en-US" altLang="en-US" sz="1800"/>
              <a:t>Child duplicate of parent.</a:t>
            </a:r>
          </a:p>
          <a:p>
            <a:pPr lvl="1"/>
            <a:r>
              <a:rPr lang="en-US" altLang="en-US" sz="1800"/>
              <a:t>Child has a program loaded into it.</a:t>
            </a:r>
          </a:p>
          <a:p>
            <a:r>
              <a:rPr lang="en-US" altLang="en-US" sz="1800"/>
              <a:t>UNIX examples</a:t>
            </a:r>
          </a:p>
          <a:p>
            <a:pPr lvl="1"/>
            <a:r>
              <a:rPr lang="en-US" altLang="en-US" sz="1800" b="1"/>
              <a:t>fork</a:t>
            </a:r>
            <a:r>
              <a:rPr lang="en-US" altLang="en-US" sz="1800"/>
              <a:t> system call creates new process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E922E71-4CE8-E769-0644-350FF3119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5300"/>
            <a:ext cx="8153400" cy="457200"/>
          </a:xfrm>
        </p:spPr>
        <p:txBody>
          <a:bodyPr/>
          <a:lstStyle/>
          <a:p>
            <a:r>
              <a:rPr lang="en-US" altLang="en-US" sz="2700"/>
              <a:t>A Tree of Processes On A Typical UNIX System</a:t>
            </a:r>
          </a:p>
        </p:txBody>
      </p:sp>
      <p:pic>
        <p:nvPicPr>
          <p:cNvPr id="29699" name="Picture 8">
            <a:extLst>
              <a:ext uri="{FF2B5EF4-FFF2-40B4-BE49-F238E27FC236}">
                <a16:creationId xmlns:a16="http://schemas.microsoft.com/office/drawing/2014/main" id="{965CE247-BB6C-4C28-29AC-7D8011A8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009" r="528" b="10808"/>
          <a:stretch>
            <a:fillRect/>
          </a:stretch>
        </p:blipFill>
        <p:spPr bwMode="auto">
          <a:xfrm>
            <a:off x="1416050" y="1590675"/>
            <a:ext cx="683895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CD899C-CEDC-03DD-5214-4794EFABF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Termination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4E5A6AA-070D-EF6D-02C5-597FD4354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Process executes last statement and asks the operating system to decide it (</a:t>
            </a:r>
            <a:r>
              <a:rPr lang="en-US" altLang="en-US" sz="1800" b="1"/>
              <a:t>exit</a:t>
            </a:r>
            <a:r>
              <a:rPr lang="en-US" altLang="en-US" sz="1800"/>
              <a:t>).</a:t>
            </a:r>
          </a:p>
          <a:p>
            <a:pPr lvl="1"/>
            <a:r>
              <a:rPr lang="en-US" altLang="en-US" sz="1800"/>
              <a:t>Output data from child to parent (via </a:t>
            </a:r>
            <a:r>
              <a:rPr lang="en-US" altLang="en-US" sz="1800" b="1"/>
              <a:t>wait</a:t>
            </a:r>
            <a:r>
              <a:rPr lang="en-US" altLang="en-US" sz="1800"/>
              <a:t>).</a:t>
            </a:r>
          </a:p>
          <a:p>
            <a:pPr lvl="1"/>
            <a:r>
              <a:rPr lang="en-US" altLang="en-US" sz="1800"/>
              <a:t>Process’ resources are deallocated by operating system.</a:t>
            </a:r>
          </a:p>
          <a:p>
            <a:r>
              <a:rPr lang="en-US" altLang="en-US" sz="1800"/>
              <a:t>Parent may terminate execution of children processes (</a:t>
            </a:r>
            <a:r>
              <a:rPr lang="en-US" altLang="en-US" sz="1800" b="1"/>
              <a:t>abort</a:t>
            </a:r>
            <a:r>
              <a:rPr lang="en-US" altLang="en-US" sz="1800"/>
              <a:t>).</a:t>
            </a:r>
          </a:p>
          <a:p>
            <a:pPr lvl="1"/>
            <a:r>
              <a:rPr lang="en-US" altLang="en-US" sz="1800"/>
              <a:t>Child has exceeded allocated resources.</a:t>
            </a:r>
          </a:p>
          <a:p>
            <a:pPr lvl="1"/>
            <a:r>
              <a:rPr lang="en-US" altLang="en-US" sz="1800"/>
              <a:t>Task assigned to child is no longer required.</a:t>
            </a:r>
          </a:p>
          <a:p>
            <a:pPr lvl="1"/>
            <a:r>
              <a:rPr lang="en-US" altLang="en-US" sz="1800"/>
              <a:t>Parent is exiting.</a:t>
            </a:r>
          </a:p>
          <a:p>
            <a:pPr lvl="2"/>
            <a:r>
              <a:rPr lang="en-US" altLang="en-US" sz="1800"/>
              <a:t>Operating system does not allow child to continue if its parent terminates.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3B796C-992F-49DB-5D59-12A4211F6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 - Preemptive Processes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ACC98A7-707C-E89F-2669-7AB1CBE71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What is Non - Preemptive Process?</a:t>
            </a:r>
          </a:p>
          <a:p>
            <a:pPr lvl="1" algn="just"/>
            <a:r>
              <a:rPr lang="en-US" altLang="en-US" sz="3200"/>
              <a:t>Doesn’t support Preemption</a:t>
            </a:r>
          </a:p>
          <a:p>
            <a:pPr lvl="1" algn="just"/>
            <a:r>
              <a:rPr lang="en-US" altLang="en-US" sz="3200"/>
              <a:t>Once the CPU is allocated, it will get completed and then only it will free the CPU.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065443-B0D7-2755-64B8-BF6184A05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Concept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EBB5CA-24A9-C9EC-5545-CDB7E9A77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419225"/>
            <a:ext cx="7702550" cy="4419600"/>
          </a:xfrm>
        </p:spPr>
        <p:txBody>
          <a:bodyPr/>
          <a:lstStyle/>
          <a:p>
            <a:r>
              <a:rPr lang="en-US" altLang="en-US" sz="2400"/>
              <a:t>An operating system executes a variety of programs:</a:t>
            </a:r>
          </a:p>
          <a:p>
            <a:pPr lvl="1"/>
            <a:r>
              <a:rPr lang="en-US" altLang="en-US" sz="2400"/>
              <a:t>Batch system – jobs</a:t>
            </a:r>
          </a:p>
          <a:p>
            <a:pPr lvl="1"/>
            <a:r>
              <a:rPr lang="en-US" altLang="en-US" sz="2400"/>
              <a:t>Time-shared systems – user programs or tasks</a:t>
            </a:r>
          </a:p>
          <a:p>
            <a:r>
              <a:rPr lang="en-US" altLang="en-US" sz="2400"/>
              <a:t>Textbook uses the terms </a:t>
            </a:r>
            <a:r>
              <a:rPr lang="en-US" altLang="en-US" sz="2400" i="1"/>
              <a:t>job</a:t>
            </a:r>
            <a:r>
              <a:rPr lang="en-US" altLang="en-US" sz="2400"/>
              <a:t> and </a:t>
            </a:r>
            <a:r>
              <a:rPr lang="en-US" altLang="en-US" sz="2400" i="1"/>
              <a:t>process</a:t>
            </a:r>
            <a:r>
              <a:rPr lang="en-US" altLang="en-US" sz="2400"/>
              <a:t> almost interchangeably.</a:t>
            </a:r>
          </a:p>
          <a:p>
            <a:r>
              <a:rPr lang="en-US" altLang="en-US" sz="2400"/>
              <a:t>Process – a program in execution; process execution must progress in sequential fashion.</a:t>
            </a:r>
          </a:p>
          <a:p>
            <a:r>
              <a:rPr lang="en-US" altLang="en-US" sz="2400"/>
              <a:t>A process includes:</a:t>
            </a:r>
          </a:p>
          <a:p>
            <a:pPr lvl="1"/>
            <a:r>
              <a:rPr lang="en-US" altLang="en-US" sz="2400"/>
              <a:t>program counter </a:t>
            </a:r>
          </a:p>
          <a:p>
            <a:pPr lvl="1"/>
            <a:r>
              <a:rPr lang="en-US" altLang="en-US" sz="2400"/>
              <a:t>stack</a:t>
            </a:r>
          </a:p>
          <a:p>
            <a:pPr lvl="1"/>
            <a:r>
              <a:rPr lang="en-US" altLang="en-US" sz="2400"/>
              <a:t>data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A9F05F-FB41-0410-6052-DA577C640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5486400"/>
            <a:ext cx="6886575" cy="457200"/>
          </a:xfrm>
        </p:spPr>
        <p:txBody>
          <a:bodyPr/>
          <a:lstStyle/>
          <a:p>
            <a:r>
              <a:rPr lang="en-US" altLang="en-US"/>
              <a:t>Process State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9E4FDA-494B-7415-6822-0064CFEDC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225" y="331788"/>
            <a:ext cx="7462838" cy="2873375"/>
          </a:xfrm>
        </p:spPr>
        <p:txBody>
          <a:bodyPr/>
          <a:lstStyle/>
          <a:p>
            <a:r>
              <a:rPr lang="en-US" altLang="en-US" sz="2800"/>
              <a:t>As a process executes, it changes </a:t>
            </a:r>
            <a:r>
              <a:rPr lang="en-US" altLang="en-US" sz="2800" i="1"/>
              <a:t>state</a:t>
            </a:r>
            <a:endParaRPr lang="en-US" altLang="en-US" sz="2800"/>
          </a:p>
          <a:p>
            <a:pPr lvl="1"/>
            <a:r>
              <a:rPr lang="en-US" altLang="en-US"/>
              <a:t>new:  The process is being created.</a:t>
            </a:r>
          </a:p>
          <a:p>
            <a:pPr lvl="1"/>
            <a:r>
              <a:rPr lang="en-US" altLang="en-US"/>
              <a:t>running:  Instructions are being executed.</a:t>
            </a:r>
          </a:p>
          <a:p>
            <a:pPr lvl="1"/>
            <a:r>
              <a:rPr lang="en-US" altLang="en-US"/>
              <a:t>waiting:  The process is waiting for some event to occur.</a:t>
            </a:r>
          </a:p>
          <a:p>
            <a:pPr lvl="1"/>
            <a:r>
              <a:rPr lang="en-US" altLang="en-US"/>
              <a:t>ready:  The process is waiting to be assigned to a processor.</a:t>
            </a:r>
          </a:p>
          <a:p>
            <a:pPr lvl="1"/>
            <a:r>
              <a:rPr lang="en-US" altLang="en-US"/>
              <a:t>terminated:  The process has finished execution.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3857E-864D-99B8-B50C-3466F11E5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of Process State</a:t>
            </a:r>
          </a:p>
        </p:txBody>
      </p:sp>
      <p:pic>
        <p:nvPicPr>
          <p:cNvPr id="7171" name="Picture 7">
            <a:extLst>
              <a:ext uri="{FF2B5EF4-FFF2-40B4-BE49-F238E27FC236}">
                <a16:creationId xmlns:a16="http://schemas.microsoft.com/office/drawing/2014/main" id="{07BD1EA9-20F0-A005-4DC9-68E7524E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25691" r="592" b="25531"/>
          <a:stretch>
            <a:fillRect/>
          </a:stretch>
        </p:blipFill>
        <p:spPr bwMode="auto">
          <a:xfrm>
            <a:off x="565150" y="1797050"/>
            <a:ext cx="7883525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31E3918-9B82-F909-F423-F1531686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Control Block (PCB)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E9F2AE1-81EA-58E2-E59E-758515EB5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Information associated with each process.</a:t>
            </a:r>
          </a:p>
          <a:p>
            <a:r>
              <a:rPr lang="en-US" altLang="en-US" sz="2800"/>
              <a:t>Process state</a:t>
            </a:r>
          </a:p>
          <a:p>
            <a:r>
              <a:rPr lang="en-US" altLang="en-US" sz="2800"/>
              <a:t>Program counter</a:t>
            </a:r>
          </a:p>
          <a:p>
            <a:r>
              <a:rPr lang="en-US" altLang="en-US" sz="2800"/>
              <a:t>CPU registers</a:t>
            </a:r>
          </a:p>
          <a:p>
            <a:r>
              <a:rPr lang="en-US" altLang="en-US" sz="2800"/>
              <a:t>CPU scheduling information</a:t>
            </a:r>
          </a:p>
          <a:p>
            <a:r>
              <a:rPr lang="en-US" altLang="en-US" sz="2800"/>
              <a:t>Memory-management information</a:t>
            </a:r>
          </a:p>
          <a:p>
            <a:r>
              <a:rPr lang="en-US" altLang="en-US" sz="2800"/>
              <a:t>Accounting information</a:t>
            </a:r>
          </a:p>
          <a:p>
            <a:r>
              <a:rPr lang="en-US" altLang="en-US" sz="2800"/>
              <a:t>I/O status information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3836783-1BB3-C704-AF93-1112DF91B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Control Block (PCB)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6C1EB327-E67B-D2A6-1072-15386459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3100388" y="1263650"/>
            <a:ext cx="30003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B81822-5263-AFFE-608E-2508D25FB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Switch From Process to Process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4CA5103B-5247-AE80-79B2-FA65C2C9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 bwMode="auto">
          <a:xfrm>
            <a:off x="958850" y="1025525"/>
            <a:ext cx="69723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.po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3813</TotalTime>
  <Words>942</Words>
  <Application>Microsoft Office PowerPoint</Application>
  <PresentationFormat>On-screen Show (4:3)</PresentationFormat>
  <Paragraphs>201</Paragraphs>
  <Slides>29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avi</vt:lpstr>
      <vt:lpstr>Processes</vt:lpstr>
      <vt:lpstr>Preemptive Processes</vt:lpstr>
      <vt:lpstr>Non - Preemptive Processes</vt:lpstr>
      <vt:lpstr>Process Concept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Context Switch</vt:lpstr>
      <vt:lpstr>Process Scheduling Queues</vt:lpstr>
      <vt:lpstr>Schedulers</vt:lpstr>
      <vt:lpstr>Addition of Medium Term Scheduling</vt:lpstr>
      <vt:lpstr>Schedulers (Cont.)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Process Creation</vt:lpstr>
      <vt:lpstr>Process Creation (Cont.)</vt:lpstr>
      <vt:lpstr>A Tree of Processes On A Typical UNIX System</vt:lpstr>
      <vt:lpstr>Process Termination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Rohit Puranik</cp:lastModifiedBy>
  <cp:revision>170</cp:revision>
  <cp:lastPrinted>1999-07-20T18:43:34Z</cp:lastPrinted>
  <dcterms:created xsi:type="dcterms:W3CDTF">1999-07-07T12:46:17Z</dcterms:created>
  <dcterms:modified xsi:type="dcterms:W3CDTF">2024-03-17T02:51:22Z</dcterms:modified>
</cp:coreProperties>
</file>