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9"/>
  </p:notesMasterIdLst>
  <p:sldIdLst>
    <p:sldId id="256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2" autoAdjust="0"/>
    <p:restoredTop sz="94598" autoAdjust="0"/>
  </p:normalViewPr>
  <p:slideViewPr>
    <p:cSldViewPr snapToGrid="0" showGuides="1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3" r:id="rId6"/>
    <p:sldLayoutId id="2147483784" r:id="rId7"/>
    <p:sldLayoutId id="2147483767" r:id="rId8"/>
    <p:sldLayoutId id="2147483782" r:id="rId9"/>
    <p:sldLayoutId id="2147483778" r:id="rId10"/>
    <p:sldLayoutId id="2147483779" r:id="rId11"/>
    <p:sldLayoutId id="2147483765" r:id="rId12"/>
    <p:sldLayoutId id="2147483766" r:id="rId13"/>
    <p:sldLayoutId id="2147483769" r:id="rId14"/>
    <p:sldLayoutId id="2147483770" r:id="rId15"/>
    <p:sldLayoutId id="214748377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/>
          <a:p>
            <a:r>
              <a:rPr lang="en-US" dirty="0"/>
              <a:t>Presenter name</a:t>
            </a:r>
          </a:p>
        </p:txBody>
      </p:sp>
      <p:pic>
        <p:nvPicPr>
          <p:cNvPr id="8" name="Picture Placeholder 7" descr="Medical equipment with a stethoscope">
            <a:extLst>
              <a:ext uri="{FF2B5EF4-FFF2-40B4-BE49-F238E27FC236}">
                <a16:creationId xmlns:a16="http://schemas.microsoft.com/office/drawing/2014/main" id="{D9011B7D-CD6B-49C3-8163-9672E7B5EB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056" y="3081528"/>
            <a:ext cx="11265408" cy="3310128"/>
          </a:xfrm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/>
          <a:p>
            <a:r>
              <a:rPr lang="en-US" dirty="0"/>
              <a:t>Build a Database</a:t>
            </a:r>
          </a:p>
          <a:p>
            <a:r>
              <a:rPr lang="en-US" dirty="0"/>
              <a:t>Develop SQL query</a:t>
            </a:r>
          </a:p>
          <a:p>
            <a:r>
              <a:rPr lang="en-US" dirty="0"/>
              <a:t>Perform Analysis</a:t>
            </a:r>
          </a:p>
          <a:p>
            <a:r>
              <a:rPr lang="en-US" dirty="0"/>
              <a:t>Connect Database with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Wireframe Dashboard</a:t>
            </a:r>
          </a:p>
          <a:p>
            <a:r>
              <a:rPr lang="en-US" dirty="0"/>
              <a:t>Build Dashboard</a:t>
            </a:r>
          </a:p>
        </p:txBody>
      </p:sp>
      <p:pic>
        <p:nvPicPr>
          <p:cNvPr id="7" name="Picture Placeholder 6" descr="A stethoscope ">
            <a:extLst>
              <a:ext uri="{FF2B5EF4-FFF2-40B4-BE49-F238E27FC236}">
                <a16:creationId xmlns:a16="http://schemas.microsoft.com/office/drawing/2014/main" id="{7F61309D-C856-4938-ADC7-424523E494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2815" y="640080"/>
            <a:ext cx="3703320" cy="5751576"/>
          </a:xfrm>
        </p:spPr>
      </p:pic>
      <p:pic>
        <p:nvPicPr>
          <p:cNvPr id="9" name="Picture Placeholder 8" descr="Doctors in surgery">
            <a:extLst>
              <a:ext uri="{FF2B5EF4-FFF2-40B4-BE49-F238E27FC236}">
                <a16:creationId xmlns:a16="http://schemas.microsoft.com/office/drawing/2014/main" id="{945B1BB8-49E7-4A38-B10A-734F467CE2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6720" y="640080"/>
            <a:ext cx="3703320" cy="5751576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AA17CD5-6A6E-4EE4-BD68-9B35865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DFAC773-B88D-4D58-9F49-43222F2F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HR request to Data Analysis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 list of health individuals &amp; low absenteeism for our heath bonus program- Total Budget $1000USD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a Wage increase or annual compensation for Non-Smokers for</a:t>
            </a:r>
            <a:br>
              <a:rPr lang="en-US" dirty="0"/>
            </a:br>
            <a:r>
              <a:rPr lang="en-US" dirty="0"/>
              <a:t>	Insurance budget of $ 983221 for all non-smokers.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dashboard for HR to understand Absenteeism at work based on approve wireframe.</a:t>
            </a:r>
          </a:p>
          <a:p>
            <a:endParaRPr lang="en-US" dirty="0"/>
          </a:p>
        </p:txBody>
      </p:sp>
      <p:pic>
        <p:nvPicPr>
          <p:cNvPr id="10" name="Picture Placeholder 9" descr="A doctor with his arms crossed">
            <a:extLst>
              <a:ext uri="{FF2B5EF4-FFF2-40B4-BE49-F238E27FC236}">
                <a16:creationId xmlns:a16="http://schemas.microsoft.com/office/drawing/2014/main" id="{24A8453A-33BC-42B9-9F32-A38E7F1AC2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400" y="4233672"/>
            <a:ext cx="3703320" cy="2139696"/>
          </a:xfrm>
        </p:spPr>
      </p:pic>
      <p:pic>
        <p:nvPicPr>
          <p:cNvPr id="12" name="Picture Placeholder 11" descr="A smiling doctor with a stethoscope and patient">
            <a:extLst>
              <a:ext uri="{FF2B5EF4-FFF2-40B4-BE49-F238E27FC236}">
                <a16:creationId xmlns:a16="http://schemas.microsoft.com/office/drawing/2014/main" id="{F2F92A19-D60A-4D6C-8103-E5036EBC089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6720" y="4233672"/>
            <a:ext cx="3703320" cy="213969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838D91-2BF9-4595-90F6-6E2D751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174766-9DFA-4FE2-802E-A1E97945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Placeholder 7" descr="doctor talking to patient">
            <a:extLst>
              <a:ext uri="{FF2B5EF4-FFF2-40B4-BE49-F238E27FC236}">
                <a16:creationId xmlns:a16="http://schemas.microsoft.com/office/drawing/2014/main" id="{86357C99-DEFC-4892-8C64-EF1482AB3E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6" r="16416"/>
          <a:stretch/>
        </p:blipFill>
        <p:spPr>
          <a:xfrm>
            <a:off x="4241800" y="630238"/>
            <a:ext cx="7504113" cy="352107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98013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0BA46-6753-46D4-94DA-26C1DCAB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E294-B0CC-4B2B-B4EB-CDB318F2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D9EFA-1B10-4B11-9CB4-DF21A3A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67DCC-3625-B196-0F79-7B9BF6EF7AAD}"/>
              </a:ext>
            </a:extLst>
          </p:cNvPr>
          <p:cNvSpPr txBox="1"/>
          <p:nvPr/>
        </p:nvSpPr>
        <p:spPr>
          <a:xfrm>
            <a:off x="767751" y="1086928"/>
            <a:ext cx="1656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Section 1:</a:t>
            </a:r>
          </a:p>
          <a:p>
            <a:r>
              <a:rPr lang="en-CA" sz="1100" dirty="0"/>
              <a:t>This will have the main KPI to highlight the ,most important KPI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03827-C71D-1B5D-465E-802F0E22D36C}"/>
              </a:ext>
            </a:extLst>
          </p:cNvPr>
          <p:cNvSpPr txBox="1"/>
          <p:nvPr/>
        </p:nvSpPr>
        <p:spPr>
          <a:xfrm>
            <a:off x="767751" y="2241147"/>
            <a:ext cx="16562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Section 2:</a:t>
            </a:r>
          </a:p>
          <a:p>
            <a:r>
              <a:rPr lang="en-CA" sz="1100" dirty="0"/>
              <a:t>This should support the main KPI along with Supportive metrices and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8FC0C-6B4A-2FF8-5897-5E2B28AF5B96}"/>
              </a:ext>
            </a:extLst>
          </p:cNvPr>
          <p:cNvSpPr txBox="1"/>
          <p:nvPr/>
        </p:nvSpPr>
        <p:spPr>
          <a:xfrm>
            <a:off x="681487" y="4151787"/>
            <a:ext cx="1656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Section 3:</a:t>
            </a:r>
          </a:p>
          <a:p>
            <a:r>
              <a:rPr lang="en-CA" sz="1100" dirty="0"/>
              <a:t>This will show main metric trending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D8E74-8D25-0B01-D37B-DEDE19EC7EE1}"/>
              </a:ext>
            </a:extLst>
          </p:cNvPr>
          <p:cNvSpPr txBox="1"/>
          <p:nvPr/>
        </p:nvSpPr>
        <p:spPr>
          <a:xfrm>
            <a:off x="681487" y="5442083"/>
            <a:ext cx="1656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Section 4:</a:t>
            </a:r>
          </a:p>
          <a:p>
            <a:r>
              <a:rPr lang="en-CA" sz="1100" dirty="0"/>
              <a:t>This will show main metric trending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D06438-3E82-EA31-CA84-86E467783CBA}"/>
              </a:ext>
            </a:extLst>
          </p:cNvPr>
          <p:cNvSpPr txBox="1"/>
          <p:nvPr/>
        </p:nvSpPr>
        <p:spPr>
          <a:xfrm>
            <a:off x="2760452" y="966158"/>
            <a:ext cx="94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Main KPI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76EFAA-E221-CFD4-7B42-0938947A2F68}"/>
              </a:ext>
            </a:extLst>
          </p:cNvPr>
          <p:cNvSpPr/>
          <p:nvPr/>
        </p:nvSpPr>
        <p:spPr>
          <a:xfrm>
            <a:off x="2760451" y="1209108"/>
            <a:ext cx="1656271" cy="647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0740A5-50CF-E257-6105-A80CB245686C}"/>
              </a:ext>
            </a:extLst>
          </p:cNvPr>
          <p:cNvSpPr txBox="1"/>
          <p:nvPr/>
        </p:nvSpPr>
        <p:spPr>
          <a:xfrm>
            <a:off x="4534617" y="940218"/>
            <a:ext cx="94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Narrative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5756FA-0D9F-7964-EB1F-E52C98B85F6A}"/>
              </a:ext>
            </a:extLst>
          </p:cNvPr>
          <p:cNvSpPr/>
          <p:nvPr/>
        </p:nvSpPr>
        <p:spPr>
          <a:xfrm>
            <a:off x="4534617" y="1209108"/>
            <a:ext cx="1656271" cy="647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18BE87-C4B5-20FD-758C-46124C2A29A2}"/>
              </a:ext>
            </a:extLst>
          </p:cNvPr>
          <p:cNvSpPr txBox="1"/>
          <p:nvPr/>
        </p:nvSpPr>
        <p:spPr>
          <a:xfrm>
            <a:off x="2671312" y="1994926"/>
            <a:ext cx="136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Supporting Metrices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6C946E-BAF5-59E6-7F98-95CFDC16CC86}"/>
              </a:ext>
            </a:extLst>
          </p:cNvPr>
          <p:cNvSpPr/>
          <p:nvPr/>
        </p:nvSpPr>
        <p:spPr>
          <a:xfrm>
            <a:off x="2760451" y="2315285"/>
            <a:ext cx="1656271" cy="647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Secondary KPI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0CC912-52A8-C702-725F-5A92CBA3D314}"/>
              </a:ext>
            </a:extLst>
          </p:cNvPr>
          <p:cNvSpPr/>
          <p:nvPr/>
        </p:nvSpPr>
        <p:spPr>
          <a:xfrm>
            <a:off x="4534617" y="2315285"/>
            <a:ext cx="1656271" cy="647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Secondary KPI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F4C59-2959-E5E2-109B-F35332E5C01C}"/>
              </a:ext>
            </a:extLst>
          </p:cNvPr>
          <p:cNvSpPr txBox="1"/>
          <p:nvPr/>
        </p:nvSpPr>
        <p:spPr>
          <a:xfrm>
            <a:off x="8077198" y="1993428"/>
            <a:ext cx="136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Distributions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A7BFF1-C790-F047-A467-07ECE1516D32}"/>
              </a:ext>
            </a:extLst>
          </p:cNvPr>
          <p:cNvSpPr/>
          <p:nvPr/>
        </p:nvSpPr>
        <p:spPr>
          <a:xfrm>
            <a:off x="7527155" y="2315823"/>
            <a:ext cx="805962" cy="646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Pie Chart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A36F20-00F1-37F3-3686-27E501EC54CF}"/>
              </a:ext>
            </a:extLst>
          </p:cNvPr>
          <p:cNvSpPr/>
          <p:nvPr/>
        </p:nvSpPr>
        <p:spPr>
          <a:xfrm>
            <a:off x="8490438" y="2315285"/>
            <a:ext cx="805962" cy="646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Pie Chart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3F79AB-EB02-6B4B-E510-EE374BEB6C76}"/>
              </a:ext>
            </a:extLst>
          </p:cNvPr>
          <p:cNvSpPr/>
          <p:nvPr/>
        </p:nvSpPr>
        <p:spPr>
          <a:xfrm>
            <a:off x="9445923" y="2315823"/>
            <a:ext cx="805962" cy="646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Pie Chart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7004DB-AB74-3E5A-2FE7-1FE7262FE1E9}"/>
              </a:ext>
            </a:extLst>
          </p:cNvPr>
          <p:cNvSpPr/>
          <p:nvPr/>
        </p:nvSpPr>
        <p:spPr>
          <a:xfrm>
            <a:off x="10409206" y="2315285"/>
            <a:ext cx="805962" cy="646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Pie Chart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079BFD-C123-82A9-2449-2DC4C74F74BF}"/>
              </a:ext>
            </a:extLst>
          </p:cNvPr>
          <p:cNvSpPr/>
          <p:nvPr/>
        </p:nvSpPr>
        <p:spPr>
          <a:xfrm>
            <a:off x="2715881" y="3916214"/>
            <a:ext cx="1700841" cy="1267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18C9A5-3E08-C10E-0994-AE332FA0466F}"/>
              </a:ext>
            </a:extLst>
          </p:cNvPr>
          <p:cNvSpPr/>
          <p:nvPr/>
        </p:nvSpPr>
        <p:spPr>
          <a:xfrm>
            <a:off x="4534618" y="3915256"/>
            <a:ext cx="1656270" cy="1267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F1B2A0-FE2B-D1EB-249A-F01CC4F9C71D}"/>
              </a:ext>
            </a:extLst>
          </p:cNvPr>
          <p:cNvSpPr/>
          <p:nvPr/>
        </p:nvSpPr>
        <p:spPr>
          <a:xfrm>
            <a:off x="4163682" y="3190553"/>
            <a:ext cx="1023365" cy="3923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Trends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A83D31-A614-6983-71B4-888CA4A3FB91}"/>
              </a:ext>
            </a:extLst>
          </p:cNvPr>
          <p:cNvSpPr txBox="1"/>
          <p:nvPr/>
        </p:nvSpPr>
        <p:spPr>
          <a:xfrm>
            <a:off x="2661401" y="3614744"/>
            <a:ext cx="136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Monthly Breakdown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B0C3DE-A8D7-F038-AF60-B8741587079A}"/>
              </a:ext>
            </a:extLst>
          </p:cNvPr>
          <p:cNvSpPr txBox="1"/>
          <p:nvPr/>
        </p:nvSpPr>
        <p:spPr>
          <a:xfrm>
            <a:off x="5040697" y="3618841"/>
            <a:ext cx="136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Weekly Breakdown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D34724-9B36-8F44-7475-AE552D0B662A}"/>
              </a:ext>
            </a:extLst>
          </p:cNvPr>
          <p:cNvSpPr/>
          <p:nvPr/>
        </p:nvSpPr>
        <p:spPr>
          <a:xfrm>
            <a:off x="4160805" y="5267821"/>
            <a:ext cx="1023365" cy="3923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C22DBD-9928-9320-D21B-B52CD7E868DA}"/>
              </a:ext>
            </a:extLst>
          </p:cNvPr>
          <p:cNvSpPr txBox="1"/>
          <p:nvPr/>
        </p:nvSpPr>
        <p:spPr>
          <a:xfrm>
            <a:off x="2661401" y="5619054"/>
            <a:ext cx="1365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Table Breakdown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7A7ED0-4076-9CE2-F1B9-C4CD37DDAEF8}"/>
              </a:ext>
            </a:extLst>
          </p:cNvPr>
          <p:cNvSpPr/>
          <p:nvPr/>
        </p:nvSpPr>
        <p:spPr>
          <a:xfrm>
            <a:off x="2715881" y="5933318"/>
            <a:ext cx="1700841" cy="735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0FBA52-9281-AA7C-6494-29C8260BB006}"/>
              </a:ext>
            </a:extLst>
          </p:cNvPr>
          <p:cNvSpPr txBox="1"/>
          <p:nvPr/>
        </p:nvSpPr>
        <p:spPr>
          <a:xfrm>
            <a:off x="5167370" y="5632795"/>
            <a:ext cx="1983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Scatter Plot variable comparison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A82CD0-EEA0-E343-CA94-623C2065CB98}"/>
              </a:ext>
            </a:extLst>
          </p:cNvPr>
          <p:cNvSpPr/>
          <p:nvPr/>
        </p:nvSpPr>
        <p:spPr>
          <a:xfrm>
            <a:off x="5249086" y="5917782"/>
            <a:ext cx="1820495" cy="735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80187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_Win32_JB_SL_v2.potx" id="{1C1B9226-0BCF-4F11-8C9C-4780CC1ABB3B}" vid="{6B91BC45-CF1E-4756-9009-7BE00F9B25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4608ECE-840A-4514-AD05-0950FC5D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333985-6DEC-4BB6-B360-FFFEFA02249A}">
  <ds:schemaRefs>
    <ds:schemaRef ds:uri="http://schemas.microsoft.com/office/2006/metadata/properties"/>
    <ds:schemaRef ds:uri="230e9df3-be65-4c73-a93b-d1236ebd677e"/>
    <ds:schemaRef ds:uri="16c05727-aa75-4e4a-9b5f-8a80a1165891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71af3243-3dd4-4a8d-8c0d-dd76da1f02a5"/>
    <ds:schemaRef ds:uri="http://schemas.microsoft.com/sharepoint/v3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33</TotalTime>
  <Words>177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 2</vt:lpstr>
      <vt:lpstr>DividendVTI</vt:lpstr>
      <vt:lpstr>Presentation title</vt:lpstr>
      <vt:lpstr>Agenda </vt:lpstr>
      <vt:lpstr>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Suraj Jain</dc:creator>
  <cp:lastModifiedBy>Suraj Jain</cp:lastModifiedBy>
  <cp:revision>11</cp:revision>
  <dcterms:created xsi:type="dcterms:W3CDTF">2023-09-12T08:42:58Z</dcterms:created>
  <dcterms:modified xsi:type="dcterms:W3CDTF">2023-10-30T09:54:11Z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