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Suraj Shinde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PES College of Engineering, Chhatrapati </a:t>
            </a:r>
            <a:r>
              <a:rPr lang="en-US" sz="2000" b="1" dirty="0" err="1">
                <a:solidFill>
                  <a:schemeClr val="accent1">
                    <a:lumMod val="75000"/>
                  </a:schemeClr>
                </a:solidFill>
                <a:latin typeface="Arial"/>
                <a:cs typeface="Arial"/>
              </a:rPr>
              <a:t>Sambhajinagar</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v"/>
            </a:pPr>
            <a:r>
              <a:rPr lang="en-US" sz="2000" dirty="0"/>
              <a:t>Advanced Steganography Techniques </a:t>
            </a:r>
          </a:p>
          <a:p>
            <a:pPr>
              <a:buFont typeface="Wingdings" panose="05000000000000000000" pitchFamily="2" charset="2"/>
              <a:buChar char="v"/>
            </a:pPr>
            <a:r>
              <a:rPr lang="en-US" sz="2000" dirty="0"/>
              <a:t>Real-time Steganalysis Resistance</a:t>
            </a:r>
          </a:p>
          <a:p>
            <a:pPr>
              <a:buFont typeface="Wingdings" panose="05000000000000000000" pitchFamily="2" charset="2"/>
              <a:buChar char="v"/>
            </a:pPr>
            <a:r>
              <a:rPr lang="en-US" sz="2000" dirty="0"/>
              <a:t>Multi-layered Security</a:t>
            </a:r>
          </a:p>
          <a:p>
            <a:pPr>
              <a:buFont typeface="Wingdings" panose="05000000000000000000" pitchFamily="2" charset="2"/>
              <a:buChar char="v"/>
            </a:pPr>
            <a:r>
              <a:rPr lang="en-US" sz="2000" dirty="0"/>
              <a:t>Cross-Platform Steganography</a:t>
            </a:r>
          </a:p>
          <a:p>
            <a:pPr>
              <a:buFont typeface="Wingdings" panose="05000000000000000000" pitchFamily="2" charset="2"/>
              <a:buChar char="v"/>
            </a:pPr>
            <a:r>
              <a:rPr lang="en-US" sz="2000" dirty="0"/>
              <a:t>Cloud &amp; IoT Integration</a:t>
            </a:r>
          </a:p>
          <a:p>
            <a:pPr>
              <a:buFont typeface="Wingdings" panose="05000000000000000000" pitchFamily="2" charset="2"/>
              <a:buChar char="v"/>
            </a:pPr>
            <a:r>
              <a:rPr lang="en-US" sz="2000" dirty="0"/>
              <a:t>Mobile Application Development</a:t>
            </a:r>
          </a:p>
          <a:p>
            <a:pPr>
              <a:buFont typeface="Wingdings" panose="05000000000000000000" pitchFamily="2" charset="2"/>
              <a:buChar char="v"/>
            </a:pPr>
            <a:r>
              <a:rPr lang="en-US" sz="2000" dirty="0"/>
              <a:t>Forensic &amp; Cybersecurity Applications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buFont typeface="Wingdings" panose="05000000000000000000" pitchFamily="2" charset="2"/>
              <a:buChar char="v"/>
            </a:pPr>
            <a:r>
              <a:rPr lang="en-US" sz="2000" dirty="0"/>
              <a:t>Data Privacy Risks – Sensitive information needs secure transmission to prevent unauthorized access.</a:t>
            </a:r>
          </a:p>
          <a:p>
            <a:pPr>
              <a:buFont typeface="Wingdings" panose="05000000000000000000" pitchFamily="2" charset="2"/>
              <a:buChar char="v"/>
            </a:pPr>
            <a:r>
              <a:rPr lang="en-US" sz="2000" dirty="0"/>
              <a:t>Encryption Visibility – Encrypted files are easily detectable, making them targets for attacks.</a:t>
            </a:r>
          </a:p>
          <a:p>
            <a:pPr>
              <a:buFont typeface="Wingdings" panose="05000000000000000000" pitchFamily="2" charset="2"/>
              <a:buChar char="v"/>
            </a:pPr>
            <a:r>
              <a:rPr lang="en-US" sz="2000" dirty="0"/>
              <a:t>Steganography Solution – Hiding data in images ensures confidentiality without raising suspicion.</a:t>
            </a:r>
          </a:p>
          <a:p>
            <a:pPr>
              <a:buFont typeface="Wingdings" panose="05000000000000000000" pitchFamily="2" charset="2"/>
              <a:buChar char="v"/>
            </a:pPr>
            <a:r>
              <a:rPr lang="en-US" sz="2000" dirty="0"/>
              <a:t>Detection and Robustness – The method must resist detection, compression, and resizing while maintaining image quality.</a:t>
            </a:r>
          </a:p>
          <a:p>
            <a:pPr>
              <a:buFont typeface="Wingdings" panose="05000000000000000000" pitchFamily="2" charset="2"/>
              <a:buChar char="v"/>
            </a:pPr>
            <a:r>
              <a:rPr lang="en-US" sz="2000" dirty="0"/>
              <a:t>Efficiency and Implementation – The system should optimize security, image quality, and embedding capacity for practical use.</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dirty="0"/>
              <a:t>Programming Language – Python (for image processing and steganographic algorithms).</a:t>
            </a:r>
          </a:p>
          <a:p>
            <a:pPr marL="0" indent="0">
              <a:buNone/>
            </a:pPr>
            <a:r>
              <a:rPr lang="en-IN" sz="2000" dirty="0"/>
              <a:t>Image Processing Library – OpenCV / PIL (Pillow) (for manipulating images).</a:t>
            </a:r>
          </a:p>
          <a:p>
            <a:pPr marL="0" indent="0">
              <a:buNone/>
            </a:pPr>
            <a:r>
              <a:rPr lang="en-IN" sz="2000" dirty="0"/>
              <a:t>Steganography Techniques – LSB (Least Significant Bit) Encoding, DCT (Discrete Cosine Transform), or DWT (Discrete Wavelet Transform).</a:t>
            </a:r>
          </a:p>
          <a:p>
            <a:pPr marL="0" indent="0">
              <a:buNone/>
            </a:pPr>
            <a:r>
              <a:rPr lang="en-IN" sz="2000" dirty="0"/>
              <a:t>Cryptography – Python Cryptography Library / </a:t>
            </a:r>
            <a:r>
              <a:rPr lang="en-IN" sz="2000" dirty="0" err="1"/>
              <a:t>PyCryptodome</a:t>
            </a:r>
            <a:r>
              <a:rPr lang="en-IN" sz="2000" dirty="0"/>
              <a:t> (for optional encryption before embedding).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dirty="0">
                <a:solidFill>
                  <a:srgbClr val="0F0F0F"/>
                </a:solidFill>
              </a:rPr>
              <a:t>Undetectable Data Hiding – The steganography technique ensures that hidden data remains invisible to the human eye and undetectable by basic steganalysis tools.</a:t>
            </a:r>
          </a:p>
          <a:p>
            <a:pPr marL="0" indent="0">
              <a:buNone/>
            </a:pPr>
            <a:r>
              <a:rPr lang="en-US" sz="2000" dirty="0">
                <a:solidFill>
                  <a:srgbClr val="0F0F0F"/>
                </a:solidFill>
              </a:rPr>
              <a:t>Dual-Layer Security – Combining steganography with encryption (AES, RSA) enhances security, making data extraction nearly impossible without the correct decryption key.</a:t>
            </a:r>
          </a:p>
          <a:p>
            <a:pPr marL="0" indent="0">
              <a:buNone/>
            </a:pPr>
            <a:r>
              <a:rPr lang="en-US" sz="2000" dirty="0">
                <a:solidFill>
                  <a:srgbClr val="0F0F0F"/>
                </a:solidFill>
              </a:rPr>
              <a:t>Resistance to Image Processing – The hidden data remains intact even after image compression, resizing, or format conversion, ensuring robustness.</a:t>
            </a:r>
          </a:p>
          <a:p>
            <a:pPr marL="0" indent="0">
              <a:buNone/>
            </a:pPr>
            <a:r>
              <a:rPr lang="en-US" sz="2000" dirty="0">
                <a:solidFill>
                  <a:srgbClr val="0F0F0F"/>
                </a:solidFill>
              </a:rPr>
              <a:t>High Embedding Capacity – Optimized algorithms allow more data to be stored without noticeable changes in image quality.</a:t>
            </a:r>
          </a:p>
          <a:p>
            <a:pPr marL="0" indent="0">
              <a:buNone/>
            </a:pPr>
            <a:r>
              <a:rPr lang="en-US" sz="2000" dirty="0">
                <a:solidFill>
                  <a:srgbClr val="0F0F0F"/>
                </a:solidFill>
              </a:rPr>
              <a:t>Real-time Extraction &amp; Validation – A fast and efficient extraction process with validation ensures secure and seamless retrieval of hidden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v"/>
            </a:pPr>
            <a:r>
              <a:rPr lang="en-IN" sz="2000" dirty="0"/>
              <a:t>Cybersecurity Professionals &amp; Ethical Hackers</a:t>
            </a:r>
          </a:p>
          <a:p>
            <a:pPr>
              <a:buFont typeface="Wingdings" panose="05000000000000000000" pitchFamily="2" charset="2"/>
              <a:buChar char="v"/>
            </a:pPr>
            <a:r>
              <a:rPr lang="en-IN" sz="2000" dirty="0"/>
              <a:t>Government &amp; Intelligence Agencies</a:t>
            </a:r>
          </a:p>
          <a:p>
            <a:pPr>
              <a:buFont typeface="Wingdings" panose="05000000000000000000" pitchFamily="2" charset="2"/>
              <a:buChar char="v"/>
            </a:pPr>
            <a:r>
              <a:rPr lang="en-IN" sz="2000" dirty="0"/>
              <a:t>Journalists &amp; Whistleblower</a:t>
            </a:r>
          </a:p>
          <a:p>
            <a:pPr>
              <a:buFont typeface="Wingdings" panose="05000000000000000000" pitchFamily="2" charset="2"/>
              <a:buChar char="v"/>
            </a:pPr>
            <a:r>
              <a:rPr lang="en-IN" sz="2000" dirty="0"/>
              <a:t>Military &amp; </a:t>
            </a:r>
            <a:r>
              <a:rPr lang="en-IN" sz="2000" dirty="0" err="1"/>
              <a:t>Defense</a:t>
            </a:r>
            <a:r>
              <a:rPr lang="en-IN" sz="2000" dirty="0"/>
              <a:t> Organizations</a:t>
            </a:r>
          </a:p>
          <a:p>
            <a:pPr>
              <a:buFont typeface="Wingdings" panose="05000000000000000000" pitchFamily="2" charset="2"/>
              <a:buChar char="v"/>
            </a:pPr>
            <a:r>
              <a:rPr lang="en-IN" sz="2000" dirty="0"/>
              <a:t>Corporate &amp; Business Executives</a:t>
            </a:r>
          </a:p>
          <a:p>
            <a:pPr>
              <a:buFont typeface="Wingdings" panose="05000000000000000000" pitchFamily="2" charset="2"/>
              <a:buChar char="v"/>
            </a:pPr>
            <a:r>
              <a:rPr lang="en-IN" sz="2000" dirty="0"/>
              <a:t>Forensic Investigators</a:t>
            </a:r>
          </a:p>
          <a:p>
            <a:pPr>
              <a:buFont typeface="Wingdings" panose="05000000000000000000" pitchFamily="2" charset="2"/>
              <a:buChar char="v"/>
            </a:pPr>
            <a:r>
              <a:rPr lang="en-IN" sz="2000" dirty="0"/>
              <a:t>Privacy Enthusiasts &amp; Activists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382BB6A-FA05-9D27-8E88-0FBAA2C6EC62}"/>
              </a:ext>
            </a:extLst>
          </p:cNvPr>
          <p:cNvPicPr>
            <a:picLocks noGrp="1" noChangeAspect="1"/>
          </p:cNvPicPr>
          <p:nvPr>
            <p:ph idx="1"/>
          </p:nvPr>
        </p:nvPicPr>
        <p:blipFill>
          <a:blip r:embed="rId2"/>
          <a:stretch>
            <a:fillRect/>
          </a:stretch>
        </p:blipFill>
        <p:spPr>
          <a:xfrm>
            <a:off x="581192" y="1726052"/>
            <a:ext cx="4483178" cy="2423917"/>
          </a:xfrm>
        </p:spPr>
      </p:pic>
      <p:pic>
        <p:nvPicPr>
          <p:cNvPr id="9" name="Picture 8">
            <a:extLst>
              <a:ext uri="{FF2B5EF4-FFF2-40B4-BE49-F238E27FC236}">
                <a16:creationId xmlns:a16="http://schemas.microsoft.com/office/drawing/2014/main" id="{6F7891F5-D5B5-A553-511C-B83488D0B44B}"/>
              </a:ext>
            </a:extLst>
          </p:cNvPr>
          <p:cNvPicPr>
            <a:picLocks noChangeAspect="1"/>
          </p:cNvPicPr>
          <p:nvPr/>
        </p:nvPicPr>
        <p:blipFill>
          <a:blip r:embed="rId3"/>
          <a:stretch>
            <a:fillRect/>
          </a:stretch>
        </p:blipFill>
        <p:spPr>
          <a:xfrm>
            <a:off x="5816600" y="1726052"/>
            <a:ext cx="5111274" cy="242391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The project Secure Data Hiding in Images Using Steganography effectively addresses the challenges of secure data transmission by providing an undetectable method for embedding sensitive information in images. Unlike traditional encryption, which can attract attention, steganography ensures covert communication while maintaining image integrity. By implementing robust techniques resistant to compression, resizing, and steganalysis, the system enhances both security and practicality. This solution balances data privacy, efficiency, and robustness, making it a valuable tool for cybersecurity, intelligence, and secure digital communication.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https://github.com/surajjshinde/AICTE-project.git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474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Kshatriya</cp:lastModifiedBy>
  <cp:revision>26</cp:revision>
  <dcterms:created xsi:type="dcterms:W3CDTF">2021-05-26T16:50:10Z</dcterms:created>
  <dcterms:modified xsi:type="dcterms:W3CDTF">2025-02-26T10:00:01Z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