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0"/>
  </p:notesMasterIdLst>
  <p:handoutMasterIdLst>
    <p:handoutMasterId r:id="rId21"/>
  </p:handoutMasterIdLst>
  <p:sldIdLst>
    <p:sldId id="256" r:id="rId5"/>
    <p:sldId id="271" r:id="rId6"/>
    <p:sldId id="279" r:id="rId7"/>
    <p:sldId id="281" r:id="rId8"/>
    <p:sldId id="280" r:id="rId9"/>
    <p:sldId id="257" r:id="rId10"/>
    <p:sldId id="287" r:id="rId11"/>
    <p:sldId id="289" r:id="rId12"/>
    <p:sldId id="288" r:id="rId13"/>
    <p:sldId id="275" r:id="rId14"/>
    <p:sldId id="286" r:id="rId15"/>
    <p:sldId id="284" r:id="rId16"/>
    <p:sldId id="285" r:id="rId17"/>
    <p:sldId id="283" r:id="rId18"/>
    <p:sldId id="28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9"/>
            <p14:sldId id="281"/>
            <p14:sldId id="280"/>
            <p14:sldId id="257"/>
            <p14:sldId id="287"/>
            <p14:sldId id="289"/>
            <p14:sldId id="288"/>
            <p14:sldId id="275"/>
            <p14:sldId id="286"/>
            <p14:sldId id="284"/>
            <p14:sldId id="285"/>
            <p14:sldId id="283"/>
            <p14:sldId id="282"/>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41" autoAdjust="0"/>
  </p:normalViewPr>
  <p:slideViewPr>
    <p:cSldViewPr snapToGrid="0">
      <p:cViewPr varScale="1">
        <p:scale>
          <a:sx n="86" d="100"/>
          <a:sy n="86" d="100"/>
        </p:scale>
        <p:origin x="562" y="6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8/27/2023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8/27/2023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15</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8/27/2023</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8/27/2023</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ithub.com/surajk46/HomeRentalSyste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4531" y="437322"/>
            <a:ext cx="9441192" cy="2133600"/>
          </a:xfrm>
        </p:spPr>
        <p:txBody>
          <a:bodyPr anchor="ctr" anchorCtr="0">
            <a:normAutofit fontScale="90000"/>
          </a:bodyPr>
          <a:lstStyle/>
          <a:p>
            <a:pPr algn="ctr"/>
            <a:r>
              <a:rPr lang="en-US" sz="4800" b="1" dirty="0">
                <a:solidFill>
                  <a:schemeClr val="bg1"/>
                </a:solidFill>
                <a:latin typeface="Times New Roman" panose="02020603050405020304" pitchFamily="18" charset="0"/>
                <a:cs typeface="Times New Roman" panose="02020603050405020304" pitchFamily="18" charset="0"/>
              </a:rPr>
              <a:t>Post Graduation Diploma Project</a:t>
            </a:r>
            <a:br>
              <a:rPr lang="en-US" sz="4800" b="1" dirty="0">
                <a:solidFill>
                  <a:schemeClr val="bg1"/>
                </a:solidFill>
                <a:latin typeface="Times New Roman" panose="02020603050405020304" pitchFamily="18" charset="0"/>
                <a:cs typeface="Times New Roman" panose="02020603050405020304" pitchFamily="18" charset="0"/>
              </a:rPr>
            </a:br>
            <a:r>
              <a:rPr lang="en-US" sz="4800" b="1" dirty="0">
                <a:solidFill>
                  <a:schemeClr val="bg1"/>
                </a:solidFill>
                <a:latin typeface="Times New Roman" panose="02020603050405020304" pitchFamily="18" charset="0"/>
                <a:cs typeface="Times New Roman" panose="02020603050405020304" pitchFamily="18" charset="0"/>
              </a:rPr>
              <a:t>PG-DAC</a:t>
            </a:r>
            <a:br>
              <a:rPr lang="en-US" sz="4800" b="1" dirty="0">
                <a:solidFill>
                  <a:schemeClr val="bg1"/>
                </a:solidFill>
                <a:latin typeface="Times New Roman" panose="02020603050405020304" pitchFamily="18" charset="0"/>
                <a:cs typeface="Times New Roman" panose="02020603050405020304" pitchFamily="18" charset="0"/>
              </a:rPr>
            </a:br>
            <a:r>
              <a:rPr lang="en-US" sz="4800" b="1" dirty="0">
                <a:solidFill>
                  <a:schemeClr val="bg1"/>
                </a:solidFill>
                <a:latin typeface="Times New Roman" panose="02020603050405020304" pitchFamily="18" charset="0"/>
                <a:cs typeface="Times New Roman" panose="02020603050405020304" pitchFamily="18" charset="0"/>
              </a:rPr>
              <a:t>Home Rental System</a:t>
            </a:r>
            <a:endParaRPr lang="en-US" sz="2000" b="1"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4294967295"/>
          </p:nvPr>
        </p:nvSpPr>
        <p:spPr>
          <a:xfrm>
            <a:off x="7275444" y="4287079"/>
            <a:ext cx="4611756" cy="2248320"/>
          </a:xfrm>
        </p:spPr>
        <p:txBody>
          <a:bodyPr>
            <a:noAutofit/>
          </a:bodyPr>
          <a:lstStyle/>
          <a:p>
            <a:pPr marL="0" indent="0" algn="ctr">
              <a:lnSpc>
                <a:spcPct val="100000"/>
              </a:lnSpc>
              <a:spcBef>
                <a:spcPts val="0"/>
              </a:spcBef>
              <a:buNone/>
            </a:pPr>
            <a:r>
              <a:rPr lang="en-US" sz="2000" b="1" dirty="0">
                <a:solidFill>
                  <a:schemeClr val="bg1"/>
                </a:solidFill>
                <a:latin typeface="Times New Roman" panose="02020603050405020304" pitchFamily="18" charset="0"/>
                <a:cs typeface="Times New Roman" panose="02020603050405020304" pitchFamily="18" charset="0"/>
              </a:rPr>
              <a:t>Submitted By</a:t>
            </a:r>
          </a:p>
          <a:p>
            <a:pPr marL="0" indent="0">
              <a:lnSpc>
                <a:spcPct val="100000"/>
              </a:lnSpc>
              <a:spcBef>
                <a:spcPts val="0"/>
              </a:spcBef>
              <a:buNone/>
            </a:pPr>
            <a:r>
              <a:rPr lang="en-US" sz="1800" dirty="0">
                <a:solidFill>
                  <a:schemeClr val="bg1"/>
                </a:solidFill>
                <a:latin typeface="Times New Roman" panose="02020603050405020304" pitchFamily="18" charset="0"/>
                <a:cs typeface="Times New Roman" panose="02020603050405020304" pitchFamily="18" charset="0"/>
              </a:rPr>
              <a:t>Rakesh </a:t>
            </a:r>
            <a:r>
              <a:rPr lang="en-US" sz="1800" dirty="0" err="1">
                <a:solidFill>
                  <a:schemeClr val="bg1"/>
                </a:solidFill>
                <a:latin typeface="Times New Roman" panose="02020603050405020304" pitchFamily="18" charset="0"/>
                <a:cs typeface="Times New Roman" panose="02020603050405020304" pitchFamily="18" charset="0"/>
              </a:rPr>
              <a:t>Bohite</a:t>
            </a:r>
            <a:r>
              <a:rPr lang="en-US" sz="1800" dirty="0">
                <a:solidFill>
                  <a:schemeClr val="bg1"/>
                </a:solidFill>
                <a:latin typeface="Times New Roman" panose="02020603050405020304" pitchFamily="18" charset="0"/>
                <a:cs typeface="Times New Roman" panose="02020603050405020304" pitchFamily="18" charset="0"/>
              </a:rPr>
              <a:t>		(230343020016)</a:t>
            </a:r>
          </a:p>
          <a:p>
            <a:pPr marL="0" indent="0">
              <a:lnSpc>
                <a:spcPct val="100000"/>
              </a:lnSpc>
              <a:spcBef>
                <a:spcPts val="0"/>
              </a:spcBef>
              <a:buNone/>
            </a:pPr>
            <a:r>
              <a:rPr lang="en-US" sz="1800" dirty="0">
                <a:solidFill>
                  <a:schemeClr val="bg1"/>
                </a:solidFill>
                <a:latin typeface="Times New Roman" panose="02020603050405020304" pitchFamily="18" charset="0"/>
                <a:cs typeface="Times New Roman" panose="02020603050405020304" pitchFamily="18" charset="0"/>
              </a:rPr>
              <a:t>Suraj </a:t>
            </a:r>
            <a:r>
              <a:rPr lang="en-US" sz="1800" dirty="0" err="1">
                <a:solidFill>
                  <a:schemeClr val="bg1"/>
                </a:solidFill>
                <a:latin typeface="Times New Roman" panose="02020603050405020304" pitchFamily="18" charset="0"/>
                <a:cs typeface="Times New Roman" panose="02020603050405020304" pitchFamily="18" charset="0"/>
              </a:rPr>
              <a:t>Kushire</a:t>
            </a:r>
            <a:r>
              <a:rPr lang="en-US" sz="1800" dirty="0">
                <a:solidFill>
                  <a:schemeClr val="bg1"/>
                </a:solidFill>
                <a:latin typeface="Times New Roman" panose="02020603050405020304" pitchFamily="18" charset="0"/>
                <a:cs typeface="Times New Roman" panose="02020603050405020304" pitchFamily="18" charset="0"/>
              </a:rPr>
              <a:t>		(230343020050)</a:t>
            </a:r>
          </a:p>
          <a:p>
            <a:pPr marL="0" indent="0">
              <a:lnSpc>
                <a:spcPct val="100000"/>
              </a:lnSpc>
              <a:spcBef>
                <a:spcPts val="0"/>
              </a:spcBef>
              <a:buNone/>
            </a:pPr>
            <a:r>
              <a:rPr lang="en-US" sz="1800" dirty="0">
                <a:solidFill>
                  <a:schemeClr val="bg1"/>
                </a:solidFill>
                <a:latin typeface="Times New Roman" panose="02020603050405020304" pitchFamily="18" charset="0"/>
                <a:cs typeface="Times New Roman" panose="02020603050405020304" pitchFamily="18" charset="0"/>
              </a:rPr>
              <a:t>Shrikant Rane		(230343020077)</a:t>
            </a:r>
          </a:p>
          <a:p>
            <a:pPr marL="0" indent="0">
              <a:lnSpc>
                <a:spcPct val="100000"/>
              </a:lnSpc>
              <a:spcBef>
                <a:spcPts val="0"/>
              </a:spcBef>
              <a:buNone/>
            </a:pPr>
            <a:r>
              <a:rPr lang="en-US" sz="1800" dirty="0">
                <a:solidFill>
                  <a:schemeClr val="bg1"/>
                </a:solidFill>
                <a:latin typeface="Times New Roman" panose="02020603050405020304" pitchFamily="18" charset="0"/>
                <a:cs typeface="Times New Roman" panose="02020603050405020304" pitchFamily="18" charset="0"/>
              </a:rPr>
              <a:t>Shivam Sharma		(230343020089)</a:t>
            </a:r>
          </a:p>
          <a:p>
            <a:pPr marL="0" indent="0">
              <a:lnSpc>
                <a:spcPct val="100000"/>
              </a:lnSpc>
              <a:spcBef>
                <a:spcPts val="0"/>
              </a:spcBef>
              <a:buNone/>
            </a:pPr>
            <a:endParaRPr lang="en-US" sz="1800" dirty="0">
              <a:solidFill>
                <a:schemeClr val="bg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CF8F6EF7-2DDF-B6D1-6CB5-28DC111C5212}"/>
              </a:ext>
            </a:extLst>
          </p:cNvPr>
          <p:cNvSpPr txBox="1"/>
          <p:nvPr/>
        </p:nvSpPr>
        <p:spPr>
          <a:xfrm>
            <a:off x="723227" y="4955552"/>
            <a:ext cx="2372140" cy="707886"/>
          </a:xfrm>
          <a:prstGeom prst="rect">
            <a:avLst/>
          </a:prstGeom>
          <a:noFill/>
        </p:spPr>
        <p:txBody>
          <a:bodyPr wrap="square">
            <a:spAutoFit/>
          </a:bodyPr>
          <a:lstStyle/>
          <a:p>
            <a:pPr algn="ctr">
              <a:lnSpc>
                <a:spcPct val="100000"/>
              </a:lnSpc>
            </a:pPr>
            <a:r>
              <a:rPr lang="en-IN" sz="2000" b="1" strike="noStrike" spc="-1" dirty="0">
                <a:solidFill>
                  <a:schemeClr val="bg1"/>
                </a:solidFill>
                <a:uFill>
                  <a:solidFill>
                    <a:srgbClr val="FFFFFF"/>
                  </a:solidFill>
                </a:uFill>
                <a:latin typeface="Arial" panose="020B0604020202020204"/>
                <a:ea typeface="SimSun" panose="02010600030101010101" pitchFamily="2" charset="-122"/>
              </a:rPr>
              <a:t>Guided By</a:t>
            </a:r>
            <a:endParaRPr lang="en-IN" sz="2000" b="1" strike="noStrike" spc="-1" dirty="0">
              <a:solidFill>
                <a:schemeClr val="bg1"/>
              </a:solidFill>
              <a:uFill>
                <a:solidFill>
                  <a:srgbClr val="FFFFFF"/>
                </a:solidFill>
              </a:uFill>
              <a:latin typeface="Arial" panose="020B0604020202020204"/>
            </a:endParaRPr>
          </a:p>
          <a:p>
            <a:pPr algn="ctr">
              <a:lnSpc>
                <a:spcPct val="100000"/>
              </a:lnSpc>
            </a:pPr>
            <a:r>
              <a:rPr lang="en-IN" sz="2000" b="0" strike="noStrike" spc="-1" dirty="0">
                <a:solidFill>
                  <a:schemeClr val="bg1"/>
                </a:solidFill>
                <a:uFill>
                  <a:solidFill>
                    <a:srgbClr val="FFFFFF"/>
                  </a:solidFill>
                </a:uFill>
                <a:latin typeface="Arial" panose="020B0604020202020204"/>
                <a:ea typeface="SimSun" panose="02010600030101010101" pitchFamily="2" charset="-122"/>
              </a:rPr>
              <a:t>Mrs: Bakul Joshi</a:t>
            </a:r>
            <a:endParaRPr lang="en-IN" sz="2000" b="0" strike="noStrike" spc="-1" dirty="0">
              <a:solidFill>
                <a:schemeClr val="bg1"/>
              </a:solidFill>
              <a:uFill>
                <a:solidFill>
                  <a:srgbClr val="FFFFFF"/>
                </a:solidFill>
              </a:uFill>
              <a:latin typeface="Arial" panose="020B0604020202020204"/>
            </a:endParaRPr>
          </a:p>
        </p:txBody>
      </p:sp>
      <p:pic>
        <p:nvPicPr>
          <p:cNvPr id="10" name="Picture 9">
            <a:extLst>
              <a:ext uri="{FF2B5EF4-FFF2-40B4-BE49-F238E27FC236}">
                <a16:creationId xmlns:a16="http://schemas.microsoft.com/office/drawing/2014/main" id="{D0137DD0-5520-33A5-BBA6-CCB09FFA292F}"/>
              </a:ext>
            </a:extLst>
          </p:cNvPr>
          <p:cNvPicPr/>
          <p:nvPr/>
        </p:nvPicPr>
        <p:blipFill>
          <a:blip r:embed="rId3"/>
          <a:stretch>
            <a:fillRect/>
          </a:stretch>
        </p:blipFill>
        <p:spPr>
          <a:xfrm>
            <a:off x="4124137" y="2971586"/>
            <a:ext cx="3301980" cy="1307691"/>
          </a:xfrm>
          <a:prstGeom prst="rect">
            <a:avLst/>
          </a:prstGeom>
          <a:ln w="9360">
            <a:noFill/>
          </a:ln>
        </p:spPr>
      </p:pic>
    </p:spTree>
    <p:extLst>
      <p:ext uri="{BB962C8B-B14F-4D97-AF65-F5344CB8AC3E}">
        <p14:creationId xmlns:p14="http://schemas.microsoft.com/office/powerpoint/2010/main" val="24718077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936948A-A7D8-3007-2550-6024584D6904}"/>
              </a:ext>
            </a:extLst>
          </p:cNvPr>
          <p:cNvSpPr>
            <a:spLocks noGrp="1"/>
          </p:cNvSpPr>
          <p:nvPr>
            <p:ph type="title"/>
          </p:nvPr>
        </p:nvSpPr>
        <p:spPr>
          <a:xfrm>
            <a:off x="3304163" y="487813"/>
            <a:ext cx="6877119" cy="640080"/>
          </a:xfrm>
        </p:spPr>
        <p:txBody>
          <a:bodyPr/>
          <a:lstStyle/>
          <a:p>
            <a:r>
              <a:rPr lang="en-IN" b="1" dirty="0">
                <a:latin typeface="Times New Roman" panose="02020603050405020304" pitchFamily="18" charset="0"/>
                <a:cs typeface="Times New Roman" panose="02020603050405020304" pitchFamily="18" charset="0"/>
              </a:rPr>
              <a:t>Division of work within team</a:t>
            </a:r>
          </a:p>
        </p:txBody>
      </p:sp>
      <p:sp>
        <p:nvSpPr>
          <p:cNvPr id="3" name="TextBox 2">
            <a:extLst>
              <a:ext uri="{FF2B5EF4-FFF2-40B4-BE49-F238E27FC236}">
                <a16:creationId xmlns:a16="http://schemas.microsoft.com/office/drawing/2014/main" id="{C096329E-35AF-03B1-0169-6895DFF439CF}"/>
              </a:ext>
            </a:extLst>
          </p:cNvPr>
          <p:cNvSpPr txBox="1"/>
          <p:nvPr/>
        </p:nvSpPr>
        <p:spPr>
          <a:xfrm>
            <a:off x="521207" y="1351796"/>
            <a:ext cx="9541565" cy="2585323"/>
          </a:xfrm>
          <a:prstGeom prst="rect">
            <a:avLst/>
          </a:prstGeom>
          <a:noFill/>
        </p:spPr>
        <p:txBody>
          <a:bodyPr wrap="square">
            <a:spAutoFit/>
          </a:bodyPr>
          <a:lstStyle/>
          <a:p>
            <a:r>
              <a:rPr lang="en-IN" sz="1800" dirty="0">
                <a:latin typeface="Times New Roman" panose="02020603050405020304" pitchFamily="18" charset="0"/>
                <a:cs typeface="Times New Roman" panose="02020603050405020304" pitchFamily="18" charset="0"/>
              </a:rPr>
              <a:t>Suraj Kushire :</a:t>
            </a:r>
            <a:r>
              <a:rPr lang="en-IN" sz="1800" dirty="0"/>
              <a:t> Implemented the </a:t>
            </a:r>
            <a:r>
              <a:rPr lang="en-IN" dirty="0">
                <a:latin typeface="Times New Roman" panose="02020603050405020304" pitchFamily="18" charset="0"/>
                <a:cs typeface="Times New Roman" panose="02020603050405020304" pitchFamily="18" charset="0"/>
              </a:rPr>
              <a:t>S</a:t>
            </a:r>
            <a:r>
              <a:rPr lang="en-IN" sz="1800" dirty="0">
                <a:latin typeface="Times New Roman" panose="02020603050405020304" pitchFamily="18" charset="0"/>
                <a:cs typeface="Times New Roman" panose="02020603050405020304" pitchFamily="18" charset="0"/>
              </a:rPr>
              <a:t>howAll properties, Tenants and Payment</a:t>
            </a:r>
            <a:endParaRPr lang="en-IN" sz="1800" spc="-1" dirty="0">
              <a:uFill>
                <a:solidFill>
                  <a:srgbClr val="FFFFFF"/>
                </a:solidFill>
              </a:uFill>
              <a:latin typeface="Times New Roman" panose="02020603050405020304" pitchFamily="18" charset="0"/>
              <a:ea typeface="SimSun" panose="02010600030101010101" pitchFamily="2" charset="-122"/>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Shrikant Rane : Implemented login, logout and add properties</a:t>
            </a:r>
          </a:p>
          <a:p>
            <a:r>
              <a:rPr lang="en-IN" sz="1800" dirty="0">
                <a:latin typeface="Times New Roman" panose="02020603050405020304" pitchFamily="18" charset="0"/>
                <a:cs typeface="Times New Roman" panose="02020603050405020304" pitchFamily="18" charset="0"/>
              </a:rPr>
              <a:t>Shivam Sharma : Implemented on </a:t>
            </a:r>
            <a:r>
              <a:rPr lang="en-IN" sz="1800" dirty="0"/>
              <a:t>Home component for all users</a:t>
            </a:r>
            <a:r>
              <a:rPr lang="en-IN" sz="1800" dirty="0">
                <a:latin typeface="Times New Roman" panose="02020603050405020304" pitchFamily="18" charset="0"/>
                <a:cs typeface="Times New Roman" panose="02020603050405020304" pitchFamily="18" charset="0"/>
              </a:rPr>
              <a:t>.</a:t>
            </a:r>
          </a:p>
          <a:p>
            <a:r>
              <a:rPr lang="en-IN" sz="1800" dirty="0">
                <a:latin typeface="Times New Roman" panose="02020603050405020304" pitchFamily="18" charset="0"/>
                <a:cs typeface="Times New Roman" panose="02020603050405020304" pitchFamily="18" charset="0"/>
              </a:rPr>
              <a:t>Rakesh Bhoite:	Implemented Register pages for all users</a:t>
            </a:r>
          </a:p>
          <a:p>
            <a:pPr marL="0" indent="0">
              <a:buNone/>
            </a:pPr>
            <a:r>
              <a:rPr lang="en-IN" sz="1800" dirty="0">
                <a:latin typeface="Times New Roman" panose="02020603050405020304" pitchFamily="18" charset="0"/>
                <a:cs typeface="Times New Roman" panose="02020603050405020304" pitchFamily="18" charset="0"/>
              </a:rPr>
              <a:t>           </a:t>
            </a:r>
          </a:p>
          <a:p>
            <a:pPr marL="0" indent="0">
              <a:buNone/>
            </a:pPr>
            <a:r>
              <a:rPr lang="en-IN" sz="1800" dirty="0">
                <a:latin typeface="Times New Roman" panose="02020603050405020304" pitchFamily="18" charset="0"/>
                <a:cs typeface="Times New Roman" panose="02020603050405020304" pitchFamily="18" charset="0"/>
              </a:rPr>
              <a:t>        Stages at which Coordination was needed </a:t>
            </a:r>
          </a:p>
          <a:p>
            <a:pPr marL="0" indent="0">
              <a:buNone/>
            </a:pPr>
            <a:r>
              <a:rPr lang="en-IN" sz="1800" dirty="0">
                <a:latin typeface="Times New Roman" panose="02020603050405020304" pitchFamily="18" charset="0"/>
                <a:cs typeface="Times New Roman" panose="02020603050405020304" pitchFamily="18" charset="0"/>
              </a:rPr>
              <a:t>                     Most of the coordination was needed when complete UI needed to be rendered using React,</a:t>
            </a:r>
          </a:p>
          <a:p>
            <a:pPr marL="0" indent="0">
              <a:buNone/>
            </a:pPr>
            <a:r>
              <a:rPr lang="en-IN" sz="1800" dirty="0">
                <a:latin typeface="Times New Roman" panose="02020603050405020304" pitchFamily="18" charset="0"/>
                <a:cs typeface="Times New Roman" panose="02020603050405020304" pitchFamily="18" charset="0"/>
              </a:rPr>
              <a:t>                         Every one worked together for designing the database (Backend)</a:t>
            </a:r>
          </a:p>
        </p:txBody>
      </p:sp>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E3B47-D7C4-4930-4740-AEADDB9CC24A}"/>
              </a:ext>
            </a:extLst>
          </p:cNvPr>
          <p:cNvSpPr>
            <a:spLocks noGrp="1"/>
          </p:cNvSpPr>
          <p:nvPr>
            <p:ph type="title"/>
          </p:nvPr>
        </p:nvSpPr>
        <p:spPr>
          <a:xfrm>
            <a:off x="3516198" y="448056"/>
            <a:ext cx="4845923" cy="640080"/>
          </a:xfrm>
        </p:spPr>
        <p:txBody>
          <a:bodyPr>
            <a:noAutofit/>
          </a:bodyPr>
          <a:lstStyle/>
          <a:p>
            <a:r>
              <a:rPr lang="en-US" sz="3000" b="1" dirty="0">
                <a:latin typeface="Times New Roman" panose="02020603050405020304" pitchFamily="18" charset="0"/>
                <a:cs typeface="Times New Roman" panose="02020603050405020304" pitchFamily="18" charset="0"/>
              </a:rPr>
              <a:t>Use of GitHub in the project</a:t>
            </a:r>
            <a:endParaRPr lang="en-IN" sz="3000" b="1" dirty="0"/>
          </a:p>
        </p:txBody>
      </p:sp>
      <p:sp>
        <p:nvSpPr>
          <p:cNvPr id="3" name="Content Placeholder 2">
            <a:extLst>
              <a:ext uri="{FF2B5EF4-FFF2-40B4-BE49-F238E27FC236}">
                <a16:creationId xmlns:a16="http://schemas.microsoft.com/office/drawing/2014/main" id="{D95CB0C0-1A98-B89C-A8EE-1146CE983CF1}"/>
              </a:ext>
            </a:extLst>
          </p:cNvPr>
          <p:cNvSpPr>
            <a:spLocks noGrp="1"/>
          </p:cNvSpPr>
          <p:nvPr>
            <p:ph sz="quarter" idx="10"/>
          </p:nvPr>
        </p:nvSpPr>
        <p:spPr>
          <a:xfrm>
            <a:off x="539495" y="1435608"/>
            <a:ext cx="10234521" cy="580909"/>
          </a:xfrm>
        </p:spPr>
        <p:txBody>
          <a:bodyPr>
            <a:normAutofit fontScale="85000" lnSpcReduction="20000"/>
          </a:bodyPr>
          <a:lstStyle/>
          <a:p>
            <a:r>
              <a:rPr lang="en-US" sz="2000" b="1" dirty="0">
                <a:solidFill>
                  <a:schemeClr val="tx1"/>
                </a:solidFill>
              </a:rPr>
              <a:t>Git Url:  </a:t>
            </a:r>
            <a:r>
              <a:rPr lang="en-US" sz="2000" b="1" dirty="0">
                <a:solidFill>
                  <a:srgbClr val="0070C0"/>
                </a:solidFill>
                <a:hlinkClick r:id="rId2">
                  <a:extLst>
                    <a:ext uri="{A12FA001-AC4F-418D-AE19-62706E023703}">
                      <ahyp:hlinkClr xmlns:ahyp="http://schemas.microsoft.com/office/drawing/2018/hyperlinkcolor" val="tx"/>
                    </a:ext>
                  </a:extLst>
                </a:hlinkClick>
              </a:rPr>
              <a:t>https://github.com/surajk46/HomeRentalSystem</a:t>
            </a:r>
            <a:endParaRPr lang="en-US" sz="2000" b="1" dirty="0">
              <a:solidFill>
                <a:srgbClr val="0070C0"/>
              </a:solidFill>
            </a:endParaRPr>
          </a:p>
          <a:p>
            <a:endParaRPr lang="en-US" sz="2000" b="1" dirty="0">
              <a:solidFill>
                <a:schemeClr val="tx1"/>
              </a:solidFill>
            </a:endParaRPr>
          </a:p>
        </p:txBody>
      </p:sp>
      <p:pic>
        <p:nvPicPr>
          <p:cNvPr id="6" name="Picture 5">
            <a:extLst>
              <a:ext uri="{FF2B5EF4-FFF2-40B4-BE49-F238E27FC236}">
                <a16:creationId xmlns:a16="http://schemas.microsoft.com/office/drawing/2014/main" id="{AF693AD6-3FF6-6357-9042-8BDD0DD3E050}"/>
              </a:ext>
            </a:extLst>
          </p:cNvPr>
          <p:cNvPicPr>
            <a:picLocks noChangeAspect="1"/>
          </p:cNvPicPr>
          <p:nvPr/>
        </p:nvPicPr>
        <p:blipFill>
          <a:blip r:embed="rId3"/>
          <a:stretch>
            <a:fillRect/>
          </a:stretch>
        </p:blipFill>
        <p:spPr>
          <a:xfrm>
            <a:off x="608810" y="1846555"/>
            <a:ext cx="8251105" cy="5011445"/>
          </a:xfrm>
          <a:prstGeom prst="rect">
            <a:avLst/>
          </a:prstGeom>
        </p:spPr>
      </p:pic>
    </p:spTree>
    <p:extLst>
      <p:ext uri="{BB962C8B-B14F-4D97-AF65-F5344CB8AC3E}">
        <p14:creationId xmlns:p14="http://schemas.microsoft.com/office/powerpoint/2010/main" val="270509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2F56F-7B6D-F8B6-89CF-A36D6BE1A521}"/>
              </a:ext>
            </a:extLst>
          </p:cNvPr>
          <p:cNvSpPr>
            <a:spLocks noGrp="1"/>
          </p:cNvSpPr>
          <p:nvPr>
            <p:ph type="title"/>
          </p:nvPr>
        </p:nvSpPr>
        <p:spPr>
          <a:xfrm>
            <a:off x="3750365" y="448056"/>
            <a:ext cx="4081670" cy="640080"/>
          </a:xfrm>
        </p:spPr>
        <p:txBody>
          <a:bodyPr>
            <a:noAutofit/>
          </a:bodyPr>
          <a:lstStyle/>
          <a:p>
            <a:r>
              <a:rPr lang="en-US" sz="3000" dirty="0">
                <a:solidFill>
                  <a:schemeClr val="tx1"/>
                </a:solidFill>
                <a:latin typeface="Times New Roman" panose="02020603050405020304" pitchFamily="18" charset="0"/>
                <a:cs typeface="Times New Roman" panose="02020603050405020304" pitchFamily="18" charset="0"/>
              </a:rPr>
              <a:t>Future extension if any</a:t>
            </a:r>
            <a:endParaRPr lang="en-IN" sz="3000" dirty="0">
              <a:solidFill>
                <a:schemeClr val="tx1"/>
              </a:solidFill>
            </a:endParaRPr>
          </a:p>
        </p:txBody>
      </p:sp>
      <p:sp>
        <p:nvSpPr>
          <p:cNvPr id="3" name="Content Placeholder 2">
            <a:extLst>
              <a:ext uri="{FF2B5EF4-FFF2-40B4-BE49-F238E27FC236}">
                <a16:creationId xmlns:a16="http://schemas.microsoft.com/office/drawing/2014/main" id="{427410C7-B9FC-2BCD-6E1B-32438671CED9}"/>
              </a:ext>
            </a:extLst>
          </p:cNvPr>
          <p:cNvSpPr>
            <a:spLocks noGrp="1"/>
          </p:cNvSpPr>
          <p:nvPr>
            <p:ph sz="quarter" idx="10"/>
          </p:nvPr>
        </p:nvSpPr>
        <p:spPr>
          <a:xfrm>
            <a:off x="539495" y="1435608"/>
            <a:ext cx="10340539" cy="3977640"/>
          </a:xfrm>
        </p:spPr>
        <p:txBody>
          <a:bodyPr>
            <a:noAutofit/>
          </a:bodyPr>
          <a:lstStyle/>
          <a:p>
            <a:pPr>
              <a:lnSpc>
                <a:spcPct val="100000"/>
              </a:lnSpc>
            </a:pPr>
            <a:r>
              <a:rPr lang="en-US" sz="1800" dirty="0">
                <a:solidFill>
                  <a:schemeClr val="tx1"/>
                </a:solidFill>
                <a:latin typeface="Times New Roman" panose="02020603050405020304" pitchFamily="18" charset="0"/>
                <a:cs typeface="Times New Roman" panose="02020603050405020304" pitchFamily="18" charset="0"/>
              </a:rPr>
              <a:t>Future extensions for the Home Rental project could include:</a:t>
            </a:r>
          </a:p>
          <a:p>
            <a:pPr>
              <a:lnSpc>
                <a:spcPct val="100000"/>
              </a:lnSpc>
            </a:pPr>
            <a:r>
              <a:rPr lang="en-US" sz="1800" b="1" dirty="0">
                <a:solidFill>
                  <a:schemeClr val="tx1"/>
                </a:solidFill>
                <a:latin typeface="Times New Roman" panose="02020603050405020304" pitchFamily="18" charset="0"/>
                <a:cs typeface="Times New Roman" panose="02020603050405020304" pitchFamily="18" charset="0"/>
              </a:rPr>
              <a:t>Mobile App Development:</a:t>
            </a:r>
            <a:r>
              <a:rPr lang="en-US" sz="1800" dirty="0">
                <a:solidFill>
                  <a:schemeClr val="tx1"/>
                </a:solidFill>
                <a:latin typeface="Times New Roman" panose="02020603050405020304" pitchFamily="18" charset="0"/>
                <a:cs typeface="Times New Roman" panose="02020603050405020304" pitchFamily="18" charset="0"/>
              </a:rPr>
              <a:t> Creating mobile apps for Android and iOS to enhance user accessibility and engagement.</a:t>
            </a:r>
          </a:p>
          <a:p>
            <a:pPr>
              <a:lnSpc>
                <a:spcPct val="100000"/>
              </a:lnSpc>
            </a:pPr>
            <a:r>
              <a:rPr lang="en-US" sz="1800" b="1" dirty="0">
                <a:solidFill>
                  <a:schemeClr val="tx1"/>
                </a:solidFill>
                <a:latin typeface="Times New Roman" panose="02020603050405020304" pitchFamily="18" charset="0"/>
                <a:cs typeface="Times New Roman" panose="02020603050405020304" pitchFamily="18" charset="0"/>
              </a:rPr>
              <a:t>Payment Integration:</a:t>
            </a:r>
            <a:r>
              <a:rPr lang="en-US" sz="1800" dirty="0">
                <a:solidFill>
                  <a:schemeClr val="tx1"/>
                </a:solidFill>
                <a:latin typeface="Times New Roman" panose="02020603050405020304" pitchFamily="18" charset="0"/>
                <a:cs typeface="Times New Roman" panose="02020603050405020304" pitchFamily="18" charset="0"/>
              </a:rPr>
              <a:t> Integrating payment gateways for seamless rental transactions and secure online payments.</a:t>
            </a:r>
          </a:p>
          <a:p>
            <a:pPr>
              <a:lnSpc>
                <a:spcPct val="100000"/>
              </a:lnSpc>
            </a:pPr>
            <a:r>
              <a:rPr lang="en-US" sz="1800" b="1" dirty="0">
                <a:solidFill>
                  <a:schemeClr val="tx1"/>
                </a:solidFill>
                <a:latin typeface="Times New Roman" panose="02020603050405020304" pitchFamily="18" charset="0"/>
                <a:cs typeface="Times New Roman" panose="02020603050405020304" pitchFamily="18" charset="0"/>
              </a:rPr>
              <a:t>Advanced Search Filters:</a:t>
            </a:r>
            <a:r>
              <a:rPr lang="en-US" sz="1800" dirty="0">
                <a:solidFill>
                  <a:schemeClr val="tx1"/>
                </a:solidFill>
                <a:latin typeface="Times New Roman" panose="02020603050405020304" pitchFamily="18" charset="0"/>
                <a:cs typeface="Times New Roman" panose="02020603050405020304" pitchFamily="18" charset="0"/>
              </a:rPr>
              <a:t> Implementing advanced search options like filtering by amenities, location, and price range.</a:t>
            </a:r>
          </a:p>
          <a:p>
            <a:pPr>
              <a:lnSpc>
                <a:spcPct val="100000"/>
              </a:lnSpc>
            </a:pPr>
            <a:r>
              <a:rPr lang="en-US" sz="1800" b="1" dirty="0">
                <a:solidFill>
                  <a:schemeClr val="tx1"/>
                </a:solidFill>
                <a:latin typeface="Times New Roman" panose="02020603050405020304" pitchFamily="18" charset="0"/>
                <a:cs typeface="Times New Roman" panose="02020603050405020304" pitchFamily="18" charset="0"/>
              </a:rPr>
              <a:t>Rating and Reviews:</a:t>
            </a:r>
            <a:r>
              <a:rPr lang="en-US" sz="1800" dirty="0">
                <a:solidFill>
                  <a:schemeClr val="tx1"/>
                </a:solidFill>
                <a:latin typeface="Times New Roman" panose="02020603050405020304" pitchFamily="18" charset="0"/>
                <a:cs typeface="Times New Roman" panose="02020603050405020304" pitchFamily="18" charset="0"/>
              </a:rPr>
              <a:t> Adding a rating and review system for properties and tenants to build trust within the community.</a:t>
            </a:r>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4251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A0647-1D27-BD6F-CB41-528456636461}"/>
              </a:ext>
            </a:extLst>
          </p:cNvPr>
          <p:cNvSpPr>
            <a:spLocks noGrp="1"/>
          </p:cNvSpPr>
          <p:nvPr>
            <p:ph type="title"/>
          </p:nvPr>
        </p:nvSpPr>
        <p:spPr>
          <a:xfrm>
            <a:off x="5022575" y="448056"/>
            <a:ext cx="1563756" cy="640080"/>
          </a:xfrm>
        </p:spPr>
        <p:txBody>
          <a:bodyPr>
            <a:normAutofit/>
          </a:bodyPr>
          <a:lstStyle/>
          <a:p>
            <a:r>
              <a:rPr lang="en-US" sz="3000" b="1" dirty="0">
                <a:latin typeface="Times New Roman" panose="02020603050405020304" pitchFamily="18" charset="0"/>
                <a:cs typeface="Times New Roman" panose="02020603050405020304" pitchFamily="18" charset="0"/>
              </a:rPr>
              <a:t>Benefits</a:t>
            </a:r>
            <a:endParaRPr lang="en-IN" sz="3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FE76019-17E8-BDF2-39B9-BA5436309FCA}"/>
              </a:ext>
            </a:extLst>
          </p:cNvPr>
          <p:cNvSpPr>
            <a:spLocks noGrp="1"/>
          </p:cNvSpPr>
          <p:nvPr>
            <p:ph sz="quarter" idx="10"/>
          </p:nvPr>
        </p:nvSpPr>
        <p:spPr>
          <a:xfrm>
            <a:off x="654061" y="1378225"/>
            <a:ext cx="10883878" cy="5031719"/>
          </a:xfrm>
        </p:spPr>
        <p:txBody>
          <a:bodyPr>
            <a:noAutofit/>
          </a:bodyPr>
          <a:lstStyle/>
          <a:p>
            <a:pPr algn="just">
              <a:lnSpc>
                <a:spcPct val="100000"/>
              </a:lnSpc>
            </a:pPr>
            <a:r>
              <a:rPr lang="en-US" sz="1800" b="1" dirty="0">
                <a:solidFill>
                  <a:schemeClr val="tx1"/>
                </a:solidFill>
                <a:latin typeface="Times New Roman" panose="02020603050405020304" pitchFamily="18" charset="0"/>
                <a:cs typeface="Times New Roman" panose="02020603050405020304" pitchFamily="18" charset="0"/>
              </a:rPr>
              <a:t>Convenience for Tenants and Owners: </a:t>
            </a:r>
            <a:r>
              <a:rPr lang="en-US" sz="1800" dirty="0">
                <a:solidFill>
                  <a:schemeClr val="tx1"/>
                </a:solidFill>
                <a:latin typeface="Times New Roman" panose="02020603050405020304" pitchFamily="18" charset="0"/>
                <a:cs typeface="Times New Roman" panose="02020603050405020304" pitchFamily="18" charset="0"/>
              </a:rPr>
              <a:t>The platform streamlines the property search and rental process, making it convenient for tenants to find suitable homes and for property owners to connect with potential tenants without intermediaries.</a:t>
            </a:r>
          </a:p>
          <a:p>
            <a:pPr algn="just">
              <a:lnSpc>
                <a:spcPct val="100000"/>
              </a:lnSpc>
            </a:pPr>
            <a:r>
              <a:rPr lang="en-US" sz="1800" b="1" dirty="0">
                <a:solidFill>
                  <a:schemeClr val="tx1"/>
                </a:solidFill>
                <a:latin typeface="Times New Roman" panose="02020603050405020304" pitchFamily="18" charset="0"/>
                <a:cs typeface="Times New Roman" panose="02020603050405020304" pitchFamily="18" charset="0"/>
              </a:rPr>
              <a:t>Transparency: </a:t>
            </a:r>
            <a:r>
              <a:rPr lang="en-US" sz="1800" dirty="0">
                <a:solidFill>
                  <a:schemeClr val="tx1"/>
                </a:solidFill>
                <a:latin typeface="Times New Roman" panose="02020603050405020304" pitchFamily="18" charset="0"/>
                <a:cs typeface="Times New Roman" panose="02020603050405020304" pitchFamily="18" charset="0"/>
              </a:rPr>
              <a:t>By providing detailed property information, images, and direct communication, the platform fosters transparency between tenants and property owners, enhancing trust and reducing misunderstandings.</a:t>
            </a:r>
          </a:p>
          <a:p>
            <a:pPr algn="just">
              <a:lnSpc>
                <a:spcPct val="100000"/>
              </a:lnSpc>
            </a:pPr>
            <a:r>
              <a:rPr lang="en-US" sz="1800" b="1" dirty="0">
                <a:solidFill>
                  <a:schemeClr val="tx1"/>
                </a:solidFill>
                <a:latin typeface="Times New Roman" panose="02020603050405020304" pitchFamily="18" charset="0"/>
                <a:cs typeface="Times New Roman" panose="02020603050405020304" pitchFamily="18" charset="0"/>
              </a:rPr>
              <a:t>Time and Cost Savings: </a:t>
            </a:r>
            <a:r>
              <a:rPr lang="en-US" sz="1800" dirty="0">
                <a:solidFill>
                  <a:schemeClr val="tx1"/>
                </a:solidFill>
                <a:latin typeface="Times New Roman" panose="02020603050405020304" pitchFamily="18" charset="0"/>
                <a:cs typeface="Times New Roman" panose="02020603050405020304" pitchFamily="18" charset="0"/>
              </a:rPr>
              <a:t>Tenants can efficiently search and compare properties online, saving time and effort. Property owners can reach a broader audience without traditional advertising costs.</a:t>
            </a:r>
          </a:p>
          <a:p>
            <a:pPr algn="just">
              <a:lnSpc>
                <a:spcPct val="100000"/>
              </a:lnSpc>
            </a:pPr>
            <a:r>
              <a:rPr lang="en-US" sz="1800" b="1" dirty="0">
                <a:solidFill>
                  <a:schemeClr val="tx1"/>
                </a:solidFill>
                <a:latin typeface="Times New Roman" panose="02020603050405020304" pitchFamily="18" charset="0"/>
                <a:cs typeface="Times New Roman" panose="02020603050405020304" pitchFamily="18" charset="0"/>
              </a:rPr>
              <a:t>Direct Communication: </a:t>
            </a:r>
            <a:r>
              <a:rPr lang="en-US" sz="1800" dirty="0">
                <a:solidFill>
                  <a:schemeClr val="tx1"/>
                </a:solidFill>
                <a:latin typeface="Times New Roman" panose="02020603050405020304" pitchFamily="18" charset="0"/>
                <a:cs typeface="Times New Roman" panose="02020603050405020304" pitchFamily="18" charset="0"/>
              </a:rPr>
              <a:t>Enabling direct communication between tenants and property owners fosters personalized interactions, allowing both parties to clarify terms and negotiate effectively.</a:t>
            </a:r>
          </a:p>
          <a:p>
            <a:pPr algn="just">
              <a:lnSpc>
                <a:spcPct val="100000"/>
              </a:lnSpc>
            </a:pPr>
            <a:r>
              <a:rPr lang="en-US" sz="1800" b="1" dirty="0">
                <a:solidFill>
                  <a:schemeClr val="tx1"/>
                </a:solidFill>
                <a:latin typeface="Times New Roman" panose="02020603050405020304" pitchFamily="18" charset="0"/>
                <a:cs typeface="Times New Roman" panose="02020603050405020304" pitchFamily="18" charset="0"/>
              </a:rPr>
              <a:t>Enhanced User Experience:</a:t>
            </a:r>
            <a:r>
              <a:rPr lang="en-US" sz="1800" dirty="0">
                <a:solidFill>
                  <a:schemeClr val="tx1"/>
                </a:solidFill>
                <a:latin typeface="Times New Roman" panose="02020603050405020304" pitchFamily="18" charset="0"/>
                <a:cs typeface="Times New Roman" panose="02020603050405020304" pitchFamily="18" charset="0"/>
              </a:rPr>
              <a:t> A user-friendly interface, advanced search options to an enhanced user experience.</a:t>
            </a:r>
          </a:p>
          <a:p>
            <a:pPr algn="just">
              <a:lnSpc>
                <a:spcPct val="100000"/>
              </a:lnSpc>
            </a:pPr>
            <a:r>
              <a:rPr lang="en-US" sz="1800" b="1" dirty="0">
                <a:solidFill>
                  <a:schemeClr val="tx1"/>
                </a:solidFill>
                <a:latin typeface="Times New Roman" panose="02020603050405020304" pitchFamily="18" charset="0"/>
                <a:cs typeface="Times New Roman" panose="02020603050405020304" pitchFamily="18" charset="0"/>
              </a:rPr>
              <a:t>Efficient Management: </a:t>
            </a:r>
            <a:r>
              <a:rPr lang="en-US" sz="1800" dirty="0">
                <a:solidFill>
                  <a:schemeClr val="tx1"/>
                </a:solidFill>
                <a:latin typeface="Times New Roman" panose="02020603050405020304" pitchFamily="18" charset="0"/>
                <a:cs typeface="Times New Roman" panose="02020603050405020304" pitchFamily="18" charset="0"/>
              </a:rPr>
              <a:t>The administrator module allows efficient management, and moderation of properties and user accounts.</a:t>
            </a:r>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721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06C78-D63A-9E4F-6C85-24D8ABAE5638}"/>
              </a:ext>
            </a:extLst>
          </p:cNvPr>
          <p:cNvSpPr>
            <a:spLocks noGrp="1"/>
          </p:cNvSpPr>
          <p:nvPr>
            <p:ph type="title"/>
          </p:nvPr>
        </p:nvSpPr>
        <p:spPr>
          <a:xfrm>
            <a:off x="4823792" y="448056"/>
            <a:ext cx="2279374" cy="640080"/>
          </a:xfrm>
        </p:spPr>
        <p:txBody>
          <a:bodyPr>
            <a:normAutofit/>
          </a:bodyPr>
          <a:lstStyle/>
          <a:p>
            <a:r>
              <a:rPr lang="en-IN" sz="3000" b="1" dirty="0">
                <a:latin typeface="Times New Roman" panose="02020603050405020304" pitchFamily="18" charset="0"/>
                <a:cs typeface="Times New Roman" panose="02020603050405020304" pitchFamily="18" charset="0"/>
              </a:rPr>
              <a:t>Conclusion </a:t>
            </a:r>
          </a:p>
        </p:txBody>
      </p:sp>
      <p:sp>
        <p:nvSpPr>
          <p:cNvPr id="3" name="Content Placeholder 2">
            <a:extLst>
              <a:ext uri="{FF2B5EF4-FFF2-40B4-BE49-F238E27FC236}">
                <a16:creationId xmlns:a16="http://schemas.microsoft.com/office/drawing/2014/main" id="{1F9B8E67-AFE3-1FBE-8A30-EE0C36B33103}"/>
              </a:ext>
            </a:extLst>
          </p:cNvPr>
          <p:cNvSpPr>
            <a:spLocks noGrp="1"/>
          </p:cNvSpPr>
          <p:nvPr>
            <p:ph sz="quarter" idx="10"/>
          </p:nvPr>
        </p:nvSpPr>
        <p:spPr>
          <a:xfrm flipH="1" flipV="1">
            <a:off x="493777" y="1389889"/>
            <a:ext cx="45719" cy="45719"/>
          </a:xfrm>
        </p:spPr>
        <p:txBody>
          <a:bodyPr>
            <a:normAutofit fontScale="25000" lnSpcReduction="20000"/>
          </a:bodyPr>
          <a:lstStyle/>
          <a:p>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0329F36-8598-50E0-C544-513428938C46}"/>
              </a:ext>
            </a:extLst>
          </p:cNvPr>
          <p:cNvSpPr txBox="1"/>
          <p:nvPr/>
        </p:nvSpPr>
        <p:spPr>
          <a:xfrm>
            <a:off x="734831" y="1308655"/>
            <a:ext cx="10245257" cy="2308324"/>
          </a:xfrm>
          <a:prstGeom prst="rect">
            <a:avLst/>
          </a:prstGeom>
          <a:noFill/>
        </p:spPr>
        <p:txBody>
          <a:bodyPr wrap="square">
            <a:spAutoFit/>
          </a:bodyPr>
          <a:lstStyle/>
          <a:p>
            <a:pPr algn="just"/>
            <a:r>
              <a:rPr lang="en-IN" b="1" dirty="0">
                <a:latin typeface="Times New Roman" panose="02020603050405020304" pitchFamily="18" charset="0"/>
                <a:cs typeface="Times New Roman" panose="02020603050405020304" pitchFamily="18" charset="0"/>
              </a:rPr>
              <a:t>Challenges we faced : </a:t>
            </a:r>
            <a:r>
              <a:rPr lang="en-IN" dirty="0">
                <a:latin typeface="Times New Roman" panose="02020603050405020304" pitchFamily="18" charset="0"/>
                <a:cs typeface="Times New Roman" panose="02020603050405020304" pitchFamily="18" charset="0"/>
              </a:rPr>
              <a:t>There were many challenges that we faced like finding a write path to start with, exploring the learned technologies beyond the horizon of our course Etc.</a:t>
            </a:r>
          </a:p>
          <a:p>
            <a:pPr marL="0" indent="0" algn="just">
              <a:buNone/>
            </a:pPr>
            <a:endParaRPr lang="en-IN"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Things Learnt : </a:t>
            </a:r>
            <a:r>
              <a:rPr lang="en-IN" dirty="0">
                <a:latin typeface="Times New Roman" panose="02020603050405020304" pitchFamily="18" charset="0"/>
                <a:cs typeface="Times New Roman" panose="02020603050405020304" pitchFamily="18" charset="0"/>
              </a:rPr>
              <a:t>We have learnt to efficiently distribute the task within the team. We have learnt to combine all the dynamic stack of technologies together to create a fully functional software.</a:t>
            </a:r>
          </a:p>
          <a:p>
            <a:pPr marL="0" indent="0" algn="just">
              <a:buNone/>
            </a:pPr>
            <a:endParaRPr lang="en-IN"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Overall Experience : </a:t>
            </a:r>
            <a:r>
              <a:rPr lang="en-IN" dirty="0">
                <a:latin typeface="Times New Roman" panose="02020603050405020304" pitchFamily="18" charset="0"/>
                <a:cs typeface="Times New Roman" panose="02020603050405020304" pitchFamily="18" charset="0"/>
              </a:rPr>
              <a:t>Overall experience was very practical oriented and highly knowledgeable. </a:t>
            </a: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5116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2FBE84-0215-4877-7D5B-AF09D8C0E122}"/>
              </a:ext>
            </a:extLst>
          </p:cNvPr>
          <p:cNvSpPr>
            <a:spLocks noGrp="1"/>
          </p:cNvSpPr>
          <p:nvPr>
            <p:ph type="title"/>
          </p:nvPr>
        </p:nvSpPr>
        <p:spPr>
          <a:xfrm>
            <a:off x="4647073" y="1045861"/>
            <a:ext cx="2897853" cy="640080"/>
          </a:xfrm>
        </p:spPr>
        <p:txBody>
          <a:bodyPr>
            <a:noAutofit/>
          </a:bodyPr>
          <a:lstStyle/>
          <a:p>
            <a:r>
              <a:rPr lang="en-US" sz="4000" b="1" dirty="0">
                <a:latin typeface="Times New Roman" panose="02020603050405020304" pitchFamily="18" charset="0"/>
                <a:cs typeface="Times New Roman" panose="02020603050405020304" pitchFamily="18" charset="0"/>
              </a:rPr>
              <a:t>Thank You</a:t>
            </a:r>
            <a:endParaRPr lang="en-IN"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58790"/>
            <a:ext cx="1638897" cy="640080"/>
          </a:xfrm>
        </p:spPr>
        <p:txBody>
          <a:bodyPr>
            <a:noAutofit/>
          </a:bodyPr>
          <a:lstStyle/>
          <a:p>
            <a:r>
              <a:rPr lang="en-US" sz="3000" b="1" dirty="0">
                <a:latin typeface="Times New Roman" panose="02020603050405020304" pitchFamily="18" charset="0"/>
                <a:cs typeface="Times New Roman" panose="02020603050405020304" pitchFamily="18" charset="0"/>
              </a:rPr>
              <a:t>Agenda</a:t>
            </a:r>
          </a:p>
        </p:txBody>
      </p:sp>
      <p:sp>
        <p:nvSpPr>
          <p:cNvPr id="38" name="Content Placeholder 17"/>
          <p:cNvSpPr txBox="1">
            <a:spLocks/>
          </p:cNvSpPr>
          <p:nvPr/>
        </p:nvSpPr>
        <p:spPr>
          <a:xfrm>
            <a:off x="521207" y="1255556"/>
            <a:ext cx="5336254" cy="4933209"/>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216000">
              <a:lnSpc>
                <a:spcPct val="100000"/>
              </a:lnSpc>
              <a:spcBef>
                <a:spcPts val="0"/>
              </a:spcBef>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 Introduction​</a:t>
            </a:r>
          </a:p>
          <a:p>
            <a:pPr marL="216000">
              <a:lnSpc>
                <a:spcPct val="100000"/>
              </a:lnSpc>
              <a:spcBef>
                <a:spcPts val="0"/>
              </a:spcBef>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 Architecture</a:t>
            </a:r>
          </a:p>
          <a:p>
            <a:pPr marL="216000">
              <a:lnSpc>
                <a:spcPct val="100000"/>
              </a:lnSpc>
              <a:spcBef>
                <a:spcPts val="0"/>
              </a:spcBef>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 Technology platform used for project</a:t>
            </a:r>
          </a:p>
          <a:p>
            <a:pPr marL="216000">
              <a:lnSpc>
                <a:spcPct val="100000"/>
              </a:lnSpc>
              <a:spcBef>
                <a:spcPts val="0"/>
              </a:spcBef>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 User roles and responsibilities</a:t>
            </a:r>
          </a:p>
          <a:p>
            <a:pPr marL="216000">
              <a:lnSpc>
                <a:spcPct val="100000"/>
              </a:lnSpc>
              <a:spcBef>
                <a:spcPts val="0"/>
              </a:spcBef>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 Division of work within team</a:t>
            </a:r>
          </a:p>
          <a:p>
            <a:pPr marL="216000">
              <a:lnSpc>
                <a:spcPct val="100000"/>
              </a:lnSpc>
              <a:spcBef>
                <a:spcPts val="0"/>
              </a:spcBef>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 Details of contribution of each team members</a:t>
            </a:r>
          </a:p>
          <a:p>
            <a:pPr marL="216000">
              <a:lnSpc>
                <a:spcPct val="100000"/>
              </a:lnSpc>
              <a:spcBef>
                <a:spcPts val="0"/>
              </a:spcBef>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 Use of GitHub in the project</a:t>
            </a:r>
          </a:p>
          <a:p>
            <a:pPr marL="216000">
              <a:lnSpc>
                <a:spcPct val="100000"/>
              </a:lnSpc>
              <a:spcBef>
                <a:spcPts val="0"/>
              </a:spcBef>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 Future extension if any</a:t>
            </a:r>
          </a:p>
          <a:p>
            <a:pPr marL="216000">
              <a:lnSpc>
                <a:spcPct val="100000"/>
              </a:lnSpc>
              <a:spcBef>
                <a:spcPts val="0"/>
              </a:spcBef>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 Benefits</a:t>
            </a:r>
          </a:p>
          <a:p>
            <a:pPr marL="216000">
              <a:lnSpc>
                <a:spcPct val="100000"/>
              </a:lnSpc>
              <a:spcBef>
                <a:spcPts val="0"/>
              </a:spcBef>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 Conclusion</a:t>
            </a: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7A7B739-B7E9-1449-8CB1-C8A62A312414}"/>
              </a:ext>
            </a:extLst>
          </p:cNvPr>
          <p:cNvSpPr>
            <a:spLocks noGrp="1"/>
          </p:cNvSpPr>
          <p:nvPr>
            <p:ph type="title"/>
          </p:nvPr>
        </p:nvSpPr>
        <p:spPr>
          <a:xfrm>
            <a:off x="4399722" y="448056"/>
            <a:ext cx="2451652" cy="640080"/>
          </a:xfrm>
        </p:spPr>
        <p:txBody>
          <a:bodyPr>
            <a:normAutofit/>
          </a:bodyPr>
          <a:lstStyle/>
          <a:p>
            <a:r>
              <a:rPr lang="en-US" sz="3000" b="1" dirty="0">
                <a:latin typeface="Times New Roman" panose="02020603050405020304" pitchFamily="18" charset="0"/>
                <a:cs typeface="Times New Roman" panose="02020603050405020304" pitchFamily="18" charset="0"/>
              </a:rPr>
              <a:t>Introduction</a:t>
            </a:r>
            <a:endParaRPr lang="en-IN" sz="30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71115F7-F0FF-5A35-BF96-E01890EAC9A1}"/>
              </a:ext>
            </a:extLst>
          </p:cNvPr>
          <p:cNvSpPr txBox="1"/>
          <p:nvPr/>
        </p:nvSpPr>
        <p:spPr>
          <a:xfrm>
            <a:off x="781878" y="1453132"/>
            <a:ext cx="10800522" cy="4247317"/>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Purpose of project</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main purpose of the Home Rental project is to provide a user-friendly online platform that connects property owners with potential tenants. This platform aims to simplify the process of renting properties, increase transparency between tenants and property owners, and eliminate the need for intermediaries like brokers.</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Need</a:t>
            </a:r>
          </a:p>
          <a:p>
            <a:pPr algn="just"/>
            <a:r>
              <a:rPr lang="en-US" sz="1800" kern="50" dirty="0">
                <a:effectLst/>
                <a:latin typeface="Times New Roman" panose="02020603050405020304" pitchFamily="18" charset="0"/>
                <a:ea typeface="SimSun" panose="02010600030101010101" pitchFamily="2" charset="-122"/>
                <a:cs typeface="Times New Roman" panose="02020603050405020304" pitchFamily="18" charset="0"/>
              </a:rPr>
              <a:t>When someone is relocating to a new location he/she faces issues for accommodation &amp; living. As well as Property owners don’t have any specific platform to advertise their properties. There is no transparency between tenants &amp; property owner</a:t>
            </a:r>
            <a:endParaRPr lang="en-US" sz="1800" b="1" kern="50" dirty="0">
              <a:effectLst/>
              <a:latin typeface="Times New Roman" panose="02020603050405020304" pitchFamily="18" charset="0"/>
              <a:ea typeface="SimSun" panose="02010600030101010101" pitchFamily="2" charset="-122"/>
              <a:cs typeface="Times New Roman" panose="02020603050405020304" pitchFamily="18" charset="0"/>
            </a:endParaRPr>
          </a:p>
          <a:p>
            <a:endParaRPr lang="en-US" b="1" kern="50" dirty="0">
              <a:latin typeface="Times New Roman" panose="02020603050405020304" pitchFamily="18" charset="0"/>
              <a:ea typeface="SimSun" panose="02010600030101010101" pitchFamily="2" charset="-122"/>
              <a:cs typeface="Times New Roman" panose="02020603050405020304" pitchFamily="18" charset="0"/>
            </a:endParaRPr>
          </a:p>
          <a:p>
            <a:r>
              <a:rPr lang="en-US" b="1" kern="50" dirty="0">
                <a:latin typeface="Times New Roman" panose="02020603050405020304" pitchFamily="18" charset="0"/>
                <a:ea typeface="SimSun" panose="02010600030101010101" pitchFamily="2" charset="-122"/>
                <a:cs typeface="Times New Roman" panose="02020603050405020304" pitchFamily="18" charset="0"/>
              </a:rPr>
              <a:t>Beneficiaries of Project</a:t>
            </a:r>
          </a:p>
          <a:p>
            <a:pPr algn="just"/>
            <a:r>
              <a:rPr lang="en-US" kern="50" dirty="0">
                <a:latin typeface="Times New Roman" panose="02020603050405020304" pitchFamily="18" charset="0"/>
                <a:ea typeface="SimSun" panose="02010600030101010101" pitchFamily="2" charset="-122"/>
                <a:cs typeface="Times New Roman" panose="02020603050405020304" pitchFamily="18" charset="0"/>
              </a:rPr>
              <a:t>The Home Rental project benefits tenants by providing an efficient platform to find, compare, and rent properties. Property owners gain direct access to potential tenants, streamlining the rental process. The platform enhances transparency, making property transactions easier for both parties.</a:t>
            </a:r>
          </a:p>
          <a:p>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628B01-428F-AFDA-577C-259E1EBE284D}"/>
              </a:ext>
            </a:extLst>
          </p:cNvPr>
          <p:cNvSpPr>
            <a:spLocks noGrp="1"/>
          </p:cNvSpPr>
          <p:nvPr>
            <p:ph type="title"/>
          </p:nvPr>
        </p:nvSpPr>
        <p:spPr>
          <a:xfrm>
            <a:off x="4098305" y="495446"/>
            <a:ext cx="3687717" cy="640080"/>
          </a:xfrm>
        </p:spPr>
        <p:txBody>
          <a:bodyPr>
            <a:normAutofit/>
          </a:bodyPr>
          <a:lstStyle/>
          <a:p>
            <a:r>
              <a:rPr lang="en-US" sz="3000" b="1" dirty="0">
                <a:latin typeface="Times New Roman" panose="02020603050405020304" pitchFamily="18" charset="0"/>
                <a:cs typeface="Times New Roman" panose="02020603050405020304" pitchFamily="18" charset="0"/>
              </a:rPr>
              <a:t>Project Architecture</a:t>
            </a:r>
            <a:endParaRPr lang="en-IN" sz="3000" b="1" dirty="0">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D6FA2348-8150-FFCE-5A5A-F29025B3CE31}"/>
              </a:ext>
            </a:extLst>
          </p:cNvPr>
          <p:cNvSpPr>
            <a:spLocks noGrp="1"/>
          </p:cNvSpPr>
          <p:nvPr>
            <p:ph sz="quarter" idx="10"/>
          </p:nvPr>
        </p:nvSpPr>
        <p:spPr>
          <a:xfrm>
            <a:off x="539496" y="1435608"/>
            <a:ext cx="3065095" cy="1360601"/>
          </a:xfrm>
        </p:spPr>
        <p:txBody>
          <a:bodyPr/>
          <a:lstStyle/>
          <a:p>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B5F89F69-587E-A936-5E9A-B8D480C6D009}"/>
              </a:ext>
            </a:extLst>
          </p:cNvPr>
          <p:cNvSpPr/>
          <p:nvPr/>
        </p:nvSpPr>
        <p:spPr>
          <a:xfrm>
            <a:off x="591644" y="3057942"/>
            <a:ext cx="2495057" cy="12003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latin typeface="Times New Roman" panose="02020603050405020304" pitchFamily="18" charset="0"/>
                <a:cs typeface="Times New Roman" panose="02020603050405020304" pitchFamily="18" charset="0"/>
              </a:rPr>
              <a:t>    Front end Layer</a:t>
            </a:r>
          </a:p>
        </p:txBody>
      </p:sp>
      <p:sp>
        <p:nvSpPr>
          <p:cNvPr id="10" name="Rectangle: Rounded Corners 9">
            <a:extLst>
              <a:ext uri="{FF2B5EF4-FFF2-40B4-BE49-F238E27FC236}">
                <a16:creationId xmlns:a16="http://schemas.microsoft.com/office/drawing/2014/main" id="{A91998E7-AB08-1471-9793-90FA804A2220}"/>
              </a:ext>
            </a:extLst>
          </p:cNvPr>
          <p:cNvSpPr/>
          <p:nvPr/>
        </p:nvSpPr>
        <p:spPr>
          <a:xfrm>
            <a:off x="4694636" y="3613666"/>
            <a:ext cx="2495057" cy="1200329"/>
          </a:xfrm>
          <a:prstGeom prst="round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latin typeface="Times New Roman" panose="02020603050405020304" pitchFamily="18" charset="0"/>
                <a:cs typeface="Times New Roman" panose="02020603050405020304" pitchFamily="18" charset="0"/>
              </a:rPr>
              <a:t>      Server Layer</a:t>
            </a:r>
          </a:p>
        </p:txBody>
      </p:sp>
      <p:sp>
        <p:nvSpPr>
          <p:cNvPr id="11" name="Flowchart: Magnetic Disk 10">
            <a:extLst>
              <a:ext uri="{FF2B5EF4-FFF2-40B4-BE49-F238E27FC236}">
                <a16:creationId xmlns:a16="http://schemas.microsoft.com/office/drawing/2014/main" id="{05D7617E-3C89-222B-239E-5E2382A38589}"/>
              </a:ext>
            </a:extLst>
          </p:cNvPr>
          <p:cNvSpPr/>
          <p:nvPr/>
        </p:nvSpPr>
        <p:spPr>
          <a:xfrm>
            <a:off x="8875059" y="3912861"/>
            <a:ext cx="2495057" cy="1322547"/>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latin typeface="Times New Roman" panose="02020603050405020304" pitchFamily="18" charset="0"/>
                <a:cs typeface="Times New Roman" panose="02020603050405020304" pitchFamily="18" charset="0"/>
              </a:rPr>
              <a:t>     Database Layer</a:t>
            </a:r>
          </a:p>
        </p:txBody>
      </p:sp>
      <p:cxnSp>
        <p:nvCxnSpPr>
          <p:cNvPr id="12" name="Connector: Elbow 11">
            <a:extLst>
              <a:ext uri="{FF2B5EF4-FFF2-40B4-BE49-F238E27FC236}">
                <a16:creationId xmlns:a16="http://schemas.microsoft.com/office/drawing/2014/main" id="{A2E1B12F-0D10-670A-29E8-38586AB995EA}"/>
              </a:ext>
            </a:extLst>
          </p:cNvPr>
          <p:cNvCxnSpPr>
            <a:cxnSpLocks/>
            <a:stCxn id="9" idx="3"/>
            <a:endCxn id="10" idx="1"/>
          </p:cNvCxnSpPr>
          <p:nvPr/>
        </p:nvCxnSpPr>
        <p:spPr>
          <a:xfrm>
            <a:off x="3086701" y="3658107"/>
            <a:ext cx="1607935" cy="555724"/>
          </a:xfrm>
          <a:prstGeom prst="bentConnector3">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4" name="Connector: Elbow 13">
            <a:extLst>
              <a:ext uri="{FF2B5EF4-FFF2-40B4-BE49-F238E27FC236}">
                <a16:creationId xmlns:a16="http://schemas.microsoft.com/office/drawing/2014/main" id="{59506E37-3715-F0B2-AC0E-14EF5817D11F}"/>
              </a:ext>
            </a:extLst>
          </p:cNvPr>
          <p:cNvCxnSpPr>
            <a:cxnSpLocks/>
            <a:stCxn id="10" idx="3"/>
          </p:cNvCxnSpPr>
          <p:nvPr/>
        </p:nvCxnSpPr>
        <p:spPr>
          <a:xfrm>
            <a:off x="7189693" y="4213831"/>
            <a:ext cx="1685366" cy="360304"/>
          </a:xfrm>
          <a:prstGeom prst="bent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sp>
        <p:nvSpPr>
          <p:cNvPr id="17" name="TextBox 16">
            <a:extLst>
              <a:ext uri="{FF2B5EF4-FFF2-40B4-BE49-F238E27FC236}">
                <a16:creationId xmlns:a16="http://schemas.microsoft.com/office/drawing/2014/main" id="{28DDAA2E-3875-6348-F2ED-2896855CAA3E}"/>
              </a:ext>
            </a:extLst>
          </p:cNvPr>
          <p:cNvSpPr txBox="1"/>
          <p:nvPr/>
        </p:nvSpPr>
        <p:spPr>
          <a:xfrm>
            <a:off x="4187954" y="1435608"/>
            <a:ext cx="3001739" cy="1477328"/>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Used for </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Server side validation </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Response handling </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Business Logic </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Database operations</a:t>
            </a:r>
          </a:p>
        </p:txBody>
      </p:sp>
      <p:sp>
        <p:nvSpPr>
          <p:cNvPr id="19" name="TextBox 18">
            <a:extLst>
              <a:ext uri="{FF2B5EF4-FFF2-40B4-BE49-F238E27FC236}">
                <a16:creationId xmlns:a16="http://schemas.microsoft.com/office/drawing/2014/main" id="{AA344332-9FEB-50DE-BF70-2086A51FB5F3}"/>
              </a:ext>
            </a:extLst>
          </p:cNvPr>
          <p:cNvSpPr txBox="1"/>
          <p:nvPr/>
        </p:nvSpPr>
        <p:spPr>
          <a:xfrm>
            <a:off x="556591" y="1574107"/>
            <a:ext cx="3154018" cy="1200329"/>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Used for </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User interfacing </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Basic data validation</a:t>
            </a:r>
          </a:p>
          <a:p>
            <a:endParaRPr lang="en-IN"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DA77EBB1-ED9B-8825-2662-5DAF640470B9}"/>
              </a:ext>
            </a:extLst>
          </p:cNvPr>
          <p:cNvSpPr txBox="1"/>
          <p:nvPr/>
        </p:nvSpPr>
        <p:spPr>
          <a:xfrm>
            <a:off x="8196875" y="1297108"/>
            <a:ext cx="3173241" cy="1754326"/>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Used for </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Permanent data storage</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Database level validation</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Database access using stored procedures</a:t>
            </a:r>
          </a:p>
          <a:p>
            <a:endParaRPr lang="en-IN"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25DAA11A-FA87-852F-DA04-69D7FD7D5567}"/>
              </a:ext>
            </a:extLst>
          </p:cNvPr>
          <p:cNvSpPr txBox="1"/>
          <p:nvPr/>
        </p:nvSpPr>
        <p:spPr>
          <a:xfrm>
            <a:off x="690139" y="4574134"/>
            <a:ext cx="2347975" cy="1754326"/>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Technologies used </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HTML, CSS</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JavaScript, jQuery</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ReactJS</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JSON</a:t>
            </a:r>
          </a:p>
          <a:p>
            <a:endParaRPr lang="en-IN"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17242511-6D2B-43E7-D84D-7980E7ECB25F}"/>
              </a:ext>
            </a:extLst>
          </p:cNvPr>
          <p:cNvSpPr txBox="1"/>
          <p:nvPr/>
        </p:nvSpPr>
        <p:spPr>
          <a:xfrm>
            <a:off x="4187954" y="4988195"/>
            <a:ext cx="2481610" cy="1200329"/>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Technologies used </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SpringBoot</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Hibernate</a:t>
            </a:r>
          </a:p>
          <a:p>
            <a:endParaRPr lang="en-IN" dirty="0">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EF2F4287-38BE-EB1D-2EE7-11FAD3306697}"/>
              </a:ext>
            </a:extLst>
          </p:cNvPr>
          <p:cNvSpPr txBox="1"/>
          <p:nvPr/>
        </p:nvSpPr>
        <p:spPr>
          <a:xfrm>
            <a:off x="8435929" y="5413365"/>
            <a:ext cx="2123980" cy="923330"/>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Technologies used </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MySQL</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99267BF-DF87-294F-25D6-B613B58096A0}"/>
              </a:ext>
            </a:extLst>
          </p:cNvPr>
          <p:cNvSpPr>
            <a:spLocks noGrp="1"/>
          </p:cNvSpPr>
          <p:nvPr>
            <p:ph type="title"/>
          </p:nvPr>
        </p:nvSpPr>
        <p:spPr>
          <a:xfrm>
            <a:off x="3955773" y="434804"/>
            <a:ext cx="4512365" cy="640080"/>
          </a:xfrm>
        </p:spPr>
        <p:txBody>
          <a:bodyPr>
            <a:noAutofit/>
          </a:bodyPr>
          <a:lstStyle/>
          <a:p>
            <a:r>
              <a:rPr lang="en-US" sz="3000" b="1" dirty="0">
                <a:latin typeface="Times New Roman" panose="02020603050405020304" pitchFamily="18" charset="0"/>
                <a:cs typeface="Times New Roman" panose="02020603050405020304" pitchFamily="18" charset="0"/>
              </a:rPr>
              <a:t>Technology platform used </a:t>
            </a:r>
            <a:endParaRPr lang="en-IN" sz="30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EF48EA78-7141-976D-E72E-539135C852E0}"/>
              </a:ext>
            </a:extLst>
          </p:cNvPr>
          <p:cNvSpPr txBox="1"/>
          <p:nvPr/>
        </p:nvSpPr>
        <p:spPr>
          <a:xfrm>
            <a:off x="662609" y="1308655"/>
            <a:ext cx="10111408" cy="2862322"/>
          </a:xfrm>
          <a:prstGeom prst="rect">
            <a:avLst/>
          </a:prstGeom>
          <a:noFill/>
        </p:spPr>
        <p:txBody>
          <a:bodyPr wrap="square">
            <a:spAutoFit/>
          </a:bodyPr>
          <a:lstStyle/>
          <a:p>
            <a:pPr algn="just"/>
            <a:r>
              <a:rPr lang="en-IN" b="1" dirty="0">
                <a:latin typeface="Times New Roman" panose="02020603050405020304" pitchFamily="18" charset="0"/>
                <a:cs typeface="Times New Roman" panose="02020603050405020304" pitchFamily="18" charset="0"/>
              </a:rPr>
              <a:t>Technologies used :</a:t>
            </a:r>
          </a:p>
          <a:p>
            <a:pPr marL="285750" indent="-285750" algn="just">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HTML, CSS, JavaScript, jQuery, ReactJS, JSON, SpringBoot, Hibernate, MySQL</a:t>
            </a:r>
          </a:p>
          <a:p>
            <a:pPr algn="just"/>
            <a:endParaRPr lang="en-IN"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Reason :</a:t>
            </a:r>
          </a:p>
          <a:p>
            <a:pPr marL="285750" indent="-285750" algn="just">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HTML CSS and JavaScript are used for frontend part for static web pages.</a:t>
            </a:r>
          </a:p>
          <a:p>
            <a:pPr marL="285750" indent="-285750" algn="just">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React JS is used for rendering the dynamic web pages and to create a single page application where only particular part of web page is rendered without altering complete web page. </a:t>
            </a:r>
          </a:p>
          <a:p>
            <a:pPr marL="285750" indent="-285750" algn="just">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SpringBoot is used for server side processing wherein in connection with database is established from server and required data is manipulated and sent to client side.</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683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C2763E3-B313-62B5-3374-EB1A9268CEB1}"/>
              </a:ext>
            </a:extLst>
          </p:cNvPr>
          <p:cNvSpPr>
            <a:spLocks noGrp="1"/>
          </p:cNvSpPr>
          <p:nvPr>
            <p:ph type="title"/>
          </p:nvPr>
        </p:nvSpPr>
        <p:spPr>
          <a:xfrm>
            <a:off x="3352800" y="461308"/>
            <a:ext cx="5247861" cy="640080"/>
          </a:xfrm>
        </p:spPr>
        <p:txBody>
          <a:bodyPr>
            <a:normAutofit/>
          </a:bodyPr>
          <a:lstStyle/>
          <a:p>
            <a:r>
              <a:rPr lang="en-IN" sz="3000" b="1" dirty="0">
                <a:latin typeface="Times New Roman" panose="02020603050405020304" pitchFamily="18" charset="0"/>
                <a:cs typeface="Times New Roman" panose="02020603050405020304" pitchFamily="18" charset="0"/>
              </a:rPr>
              <a:t>User roles and responsibilities</a:t>
            </a:r>
          </a:p>
        </p:txBody>
      </p:sp>
      <p:sp>
        <p:nvSpPr>
          <p:cNvPr id="7" name="TextBox 6">
            <a:extLst>
              <a:ext uri="{FF2B5EF4-FFF2-40B4-BE49-F238E27FC236}">
                <a16:creationId xmlns:a16="http://schemas.microsoft.com/office/drawing/2014/main" id="{5BC33C27-6E5A-D08F-3D31-C2FE51DA43F9}"/>
              </a:ext>
            </a:extLst>
          </p:cNvPr>
          <p:cNvSpPr txBox="1"/>
          <p:nvPr/>
        </p:nvSpPr>
        <p:spPr>
          <a:xfrm>
            <a:off x="649357" y="1502688"/>
            <a:ext cx="10906539" cy="4524315"/>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User Roles :</a:t>
            </a:r>
          </a:p>
          <a:p>
            <a:r>
              <a:rPr lang="en-IN" dirty="0">
                <a:latin typeface="Times New Roman" panose="02020603050405020304" pitchFamily="18" charset="0"/>
                <a:cs typeface="Times New Roman" panose="02020603050405020304" pitchFamily="18" charset="0"/>
              </a:rPr>
              <a:t>            There are three most important roles assigned to users. Like Admin, Tenant, and Owner for Home Rental System.</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Admin    : </a:t>
            </a:r>
            <a:r>
              <a:rPr lang="en-US" sz="1800" kern="50" dirty="0">
                <a:effectLst/>
                <a:latin typeface="Times New Roman" panose="02020603050405020304" pitchFamily="18" charset="0"/>
                <a:ea typeface="SimSun" panose="02010600030101010101" pitchFamily="2" charset="-122"/>
                <a:cs typeface="Times New Roman" panose="02020603050405020304" pitchFamily="18" charset="0"/>
              </a:rPr>
              <a:t>Manage Tenants, Owners and properties</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Tenant	: </a:t>
            </a:r>
            <a:r>
              <a:rPr lang="en-US" dirty="0">
                <a:latin typeface="Times New Roman" panose="02020603050405020304" pitchFamily="18" charset="0"/>
                <a:cs typeface="Times New Roman" panose="02020603050405020304" pitchFamily="18" charset="0"/>
              </a:rPr>
              <a:t>Tenants are individuals or families looking for rental properties to live in</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Owner 	: </a:t>
            </a:r>
            <a:r>
              <a:rPr lang="en-US" dirty="0">
                <a:latin typeface="Times New Roman" panose="02020603050405020304" pitchFamily="18" charset="0"/>
                <a:cs typeface="Times New Roman" panose="02020603050405020304" pitchFamily="18" charset="0"/>
              </a:rPr>
              <a:t>Home owners are individuals who own properties and want to rent them out to potential tenants.</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User Case According to roles :</a:t>
            </a:r>
          </a:p>
          <a:p>
            <a:r>
              <a:rPr lang="en-IN" dirty="0">
                <a:latin typeface="Times New Roman" panose="02020603050405020304" pitchFamily="18" charset="0"/>
                <a:cs typeface="Times New Roman" panose="02020603050405020304" pitchFamily="18" charset="0"/>
              </a:rPr>
              <a:t>	Admin   : Manage users, properties and transactions.</a:t>
            </a:r>
          </a:p>
          <a:p>
            <a:r>
              <a:rPr lang="en-IN" dirty="0">
                <a:latin typeface="Times New Roman" panose="02020603050405020304" pitchFamily="18" charset="0"/>
                <a:cs typeface="Times New Roman" panose="02020603050405020304" pitchFamily="18" charset="0"/>
              </a:rPr>
              <a:t>	Tenant   : View the properties and request for owner info.</a:t>
            </a:r>
          </a:p>
          <a:p>
            <a:r>
              <a:rPr lang="en-IN" dirty="0">
                <a:latin typeface="Times New Roman" panose="02020603050405020304" pitchFamily="18" charset="0"/>
                <a:cs typeface="Times New Roman" panose="02020603050405020304" pitchFamily="18" charset="0"/>
              </a:rPr>
              <a:t>	Owner   : Can upload the property after sign In.</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193DB-C703-0983-6576-45AF28B4284E}"/>
              </a:ext>
            </a:extLst>
          </p:cNvPr>
          <p:cNvSpPr>
            <a:spLocks noGrp="1"/>
          </p:cNvSpPr>
          <p:nvPr>
            <p:ph type="title"/>
          </p:nvPr>
        </p:nvSpPr>
        <p:spPr>
          <a:xfrm>
            <a:off x="3152364" y="434804"/>
            <a:ext cx="5543022" cy="640080"/>
          </a:xfrm>
        </p:spPr>
        <p:txBody>
          <a:bodyPr>
            <a:normAutofit fontScale="90000"/>
          </a:bodyPr>
          <a:lstStyle/>
          <a:p>
            <a:pPr algn="ctr"/>
            <a:r>
              <a:rPr lang="en-US" sz="3000" b="1" dirty="0">
                <a:latin typeface="Times New Roman" panose="02020603050405020304" pitchFamily="18" charset="0"/>
                <a:cs typeface="Times New Roman" panose="02020603050405020304" pitchFamily="18" charset="0"/>
              </a:rPr>
              <a:t>Use case Diagram- Admin Module</a:t>
            </a:r>
            <a:endParaRPr lang="en-IN" sz="3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AF7D2B3-3175-4A65-D6A4-19548C96C995}"/>
              </a:ext>
            </a:extLst>
          </p:cNvPr>
          <p:cNvSpPr>
            <a:spLocks noGrp="1"/>
          </p:cNvSpPr>
          <p:nvPr>
            <p:ph sz="quarter" idx="10"/>
          </p:nvPr>
        </p:nvSpPr>
        <p:spPr>
          <a:xfrm>
            <a:off x="539496" y="1435608"/>
            <a:ext cx="45719" cy="114896"/>
          </a:xfrm>
        </p:spPr>
        <p:txBody>
          <a:bodyPr>
            <a:normAutofit fontScale="25000" lnSpcReduction="20000"/>
          </a:bodyPr>
          <a:lstStyle/>
          <a:p>
            <a:r>
              <a:rPr lang="en-US" dirty="0"/>
              <a:t> </a:t>
            </a:r>
            <a:endParaRPr lang="en-IN" dirty="0"/>
          </a:p>
        </p:txBody>
      </p:sp>
      <p:pic>
        <p:nvPicPr>
          <p:cNvPr id="5" name="Picture 4">
            <a:extLst>
              <a:ext uri="{FF2B5EF4-FFF2-40B4-BE49-F238E27FC236}">
                <a16:creationId xmlns:a16="http://schemas.microsoft.com/office/drawing/2014/main" id="{752F0DE7-1D36-142D-0DEE-0C7EBBF53EC3}"/>
              </a:ext>
            </a:extLst>
          </p:cNvPr>
          <p:cNvPicPr>
            <a:picLocks noChangeAspect="1"/>
          </p:cNvPicPr>
          <p:nvPr/>
        </p:nvPicPr>
        <p:blipFill>
          <a:blip r:embed="rId2"/>
          <a:stretch>
            <a:fillRect/>
          </a:stretch>
        </p:blipFill>
        <p:spPr>
          <a:xfrm>
            <a:off x="3152364" y="1286919"/>
            <a:ext cx="5887272" cy="5306165"/>
          </a:xfrm>
          <a:prstGeom prst="rect">
            <a:avLst/>
          </a:prstGeom>
        </p:spPr>
      </p:pic>
    </p:spTree>
    <p:extLst>
      <p:ext uri="{BB962C8B-B14F-4D97-AF65-F5344CB8AC3E}">
        <p14:creationId xmlns:p14="http://schemas.microsoft.com/office/powerpoint/2010/main" val="1108475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19081-A1B8-6306-214E-7717EFFF46B2}"/>
              </a:ext>
            </a:extLst>
          </p:cNvPr>
          <p:cNvSpPr>
            <a:spLocks noGrp="1"/>
          </p:cNvSpPr>
          <p:nvPr>
            <p:ph type="title"/>
          </p:nvPr>
        </p:nvSpPr>
        <p:spPr>
          <a:xfrm>
            <a:off x="3297996" y="474560"/>
            <a:ext cx="5368925" cy="640080"/>
          </a:xfrm>
        </p:spPr>
        <p:txBody>
          <a:bodyPr>
            <a:normAutofit fontScale="90000"/>
          </a:bodyPr>
          <a:lstStyle/>
          <a:p>
            <a:pPr algn="ctr"/>
            <a:r>
              <a:rPr lang="en-US" sz="3000" b="1" dirty="0">
                <a:latin typeface="Times New Roman" panose="02020603050405020304" pitchFamily="18" charset="0"/>
                <a:cs typeface="Times New Roman" panose="02020603050405020304" pitchFamily="18" charset="0"/>
              </a:rPr>
              <a:t>Use case Diagram- Owner Module</a:t>
            </a:r>
            <a:endParaRPr lang="en-IN" sz="30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97EEBE2E-6A8C-CB3A-4CFB-6D8A2C0F7AFE}"/>
              </a:ext>
            </a:extLst>
          </p:cNvPr>
          <p:cNvPicPr>
            <a:picLocks noGrp="1" noChangeAspect="1"/>
          </p:cNvPicPr>
          <p:nvPr>
            <p:ph sz="quarter" idx="10"/>
          </p:nvPr>
        </p:nvPicPr>
        <p:blipFill>
          <a:blip r:embed="rId2"/>
          <a:stretch>
            <a:fillRect/>
          </a:stretch>
        </p:blipFill>
        <p:spPr>
          <a:xfrm>
            <a:off x="2940188" y="1259394"/>
            <a:ext cx="6311624" cy="5300432"/>
          </a:xfrm>
        </p:spPr>
      </p:pic>
    </p:spTree>
    <p:extLst>
      <p:ext uri="{BB962C8B-B14F-4D97-AF65-F5344CB8AC3E}">
        <p14:creationId xmlns:p14="http://schemas.microsoft.com/office/powerpoint/2010/main" val="1360794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A4541-7253-B06F-7DD9-9031A26EFA78}"/>
              </a:ext>
            </a:extLst>
          </p:cNvPr>
          <p:cNvSpPr>
            <a:spLocks noGrp="1"/>
          </p:cNvSpPr>
          <p:nvPr>
            <p:ph type="title"/>
          </p:nvPr>
        </p:nvSpPr>
        <p:spPr>
          <a:xfrm>
            <a:off x="3357636" y="582424"/>
            <a:ext cx="5870713" cy="640080"/>
          </a:xfrm>
        </p:spPr>
        <p:txBody>
          <a:bodyPr>
            <a:normAutofit/>
          </a:bodyPr>
          <a:lstStyle/>
          <a:p>
            <a:r>
              <a:rPr lang="en-US" sz="3000" b="1" dirty="0">
                <a:latin typeface="Times New Roman" panose="02020603050405020304" pitchFamily="18" charset="0"/>
                <a:cs typeface="Times New Roman" panose="02020603050405020304" pitchFamily="18" charset="0"/>
              </a:rPr>
              <a:t>Use case Diagram- Tenant Module</a:t>
            </a:r>
            <a:endParaRPr lang="en-IN" sz="3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5FF7D5F-69E7-A9E8-826C-F027E5937FAA}"/>
              </a:ext>
            </a:extLst>
          </p:cNvPr>
          <p:cNvSpPr>
            <a:spLocks noGrp="1"/>
          </p:cNvSpPr>
          <p:nvPr>
            <p:ph sz="quarter" idx="10"/>
          </p:nvPr>
        </p:nvSpPr>
        <p:spPr>
          <a:xfrm>
            <a:off x="539496" y="1435608"/>
            <a:ext cx="282139" cy="45719"/>
          </a:xfrm>
        </p:spPr>
        <p:txBody>
          <a:bodyPr>
            <a:normAutofit fontScale="25000" lnSpcReduction="20000"/>
          </a:bodyPr>
          <a:lstStyle/>
          <a:p>
            <a:r>
              <a:rPr lang="en-US" dirty="0"/>
              <a:t> </a:t>
            </a:r>
            <a:endParaRPr lang="en-IN" dirty="0"/>
          </a:p>
        </p:txBody>
      </p:sp>
      <p:pic>
        <p:nvPicPr>
          <p:cNvPr id="6" name="Picture 5">
            <a:extLst>
              <a:ext uri="{FF2B5EF4-FFF2-40B4-BE49-F238E27FC236}">
                <a16:creationId xmlns:a16="http://schemas.microsoft.com/office/drawing/2014/main" id="{ADF3828A-F308-F7BD-AA88-67B5BE89F17F}"/>
              </a:ext>
            </a:extLst>
          </p:cNvPr>
          <p:cNvPicPr>
            <a:picLocks noChangeAspect="1"/>
          </p:cNvPicPr>
          <p:nvPr/>
        </p:nvPicPr>
        <p:blipFill>
          <a:blip r:embed="rId2"/>
          <a:stretch>
            <a:fillRect/>
          </a:stretch>
        </p:blipFill>
        <p:spPr>
          <a:xfrm>
            <a:off x="3465442" y="1309969"/>
            <a:ext cx="5655103" cy="5317444"/>
          </a:xfrm>
          <a:prstGeom prst="rect">
            <a:avLst/>
          </a:prstGeom>
        </p:spPr>
      </p:pic>
    </p:spTree>
    <p:extLst>
      <p:ext uri="{BB962C8B-B14F-4D97-AF65-F5344CB8AC3E}">
        <p14:creationId xmlns:p14="http://schemas.microsoft.com/office/powerpoint/2010/main" val="2510469739"/>
      </p:ext>
    </p:extLst>
  </p:cSld>
  <p:clrMapOvr>
    <a:masterClrMapping/>
  </p:clrMapOvr>
</p:sld>
</file>

<file path=ppt/theme/theme1.xml><?xml version="1.0" encoding="utf-8"?>
<a:theme xmlns:a="http://schemas.openxmlformats.org/drawingml/2006/main" name="Cust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 v2" id="{08D89365-2E4C-432D-9349-8DF9B80AEEA1}" vid="{010FF314-90DF-4A21-BD0D-ADCBA34234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A3EE4EA-81C0-48D0-BEBD-A2EFD6B38B4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563EE24-83AF-4B4D-B45B-11D1ECD4364A}">
  <ds:schemaRefs>
    <ds:schemaRef ds:uri="http://schemas.microsoft.com/sharepoint/v3/contenttype/forms"/>
  </ds:schemaRefs>
</ds:datastoreItem>
</file>

<file path=customXml/itemProps3.xml><?xml version="1.0" encoding="utf-8"?>
<ds:datastoreItem xmlns:ds="http://schemas.openxmlformats.org/officeDocument/2006/customXml" ds:itemID="{B2FC9C26-AD58-4393-99DE-F67958CF6A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{5FA0A641-353B-4491-8F7C-59C124A673F5}tf10001108_win32</Template>
  <TotalTime>534</TotalTime>
  <Words>964</Words>
  <Application>Microsoft Office PowerPoint</Application>
  <PresentationFormat>Widescreen</PresentationFormat>
  <Paragraphs>116</Paragraphs>
  <Slides>15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Segoe UI</vt:lpstr>
      <vt:lpstr>Segoe UI Light</vt:lpstr>
      <vt:lpstr>Times New Roman</vt:lpstr>
      <vt:lpstr>Wingdings</vt:lpstr>
      <vt:lpstr>Custom</vt:lpstr>
      <vt:lpstr>Post Graduation Diploma Project PG-DAC Home Rental System</vt:lpstr>
      <vt:lpstr>Agenda</vt:lpstr>
      <vt:lpstr>Introduction</vt:lpstr>
      <vt:lpstr>Project Architecture</vt:lpstr>
      <vt:lpstr>Technology platform used </vt:lpstr>
      <vt:lpstr>User roles and responsibilities</vt:lpstr>
      <vt:lpstr>Use case Diagram- Admin Module</vt:lpstr>
      <vt:lpstr>Use case Diagram- Owner Module</vt:lpstr>
      <vt:lpstr>Use case Diagram- Tenant Module</vt:lpstr>
      <vt:lpstr>Division of work within team</vt:lpstr>
      <vt:lpstr>Use of GitHub in the project</vt:lpstr>
      <vt:lpstr>Future extension if any</vt:lpstr>
      <vt:lpstr>Benefits</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Rental System</dc:title>
  <dc:creator>shivam sharma</dc:creator>
  <cp:keywords/>
  <cp:lastModifiedBy>SURAJ</cp:lastModifiedBy>
  <cp:revision>37</cp:revision>
  <dcterms:created xsi:type="dcterms:W3CDTF">2023-08-24T19:32:22Z</dcterms:created>
  <dcterms:modified xsi:type="dcterms:W3CDTF">2023-08-27T05:59:42Z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