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25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move the slide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7B252F2-9243-4FE3-B6D7-3E757092219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FF70232-011C-4792-9650-B57DD89D0117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D26C394-0EF6-4817-AE82-47D191B4A68C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906D8E8-4975-4A7D-BA38-199542B0C6EA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80910FA-32EF-4362-9936-99F0F5AA5399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4737417-C457-4A32-8D5B-E9FE889373E1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C16834B-BE4D-4517-B01C-BCB72C6E9B23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7B17A30-5F71-4286-BC19-7791B9837E8B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7B17A30-5F71-4286-BC19-7791B9837E8B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603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7B17A30-5F71-4286-BC19-7791B9837E8B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295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A04A1B-7A40-4A2D-8139-46EB9359EDDE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223DD35-57F4-465D-9D6E-A854FDB4BEE2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5BCAA4C-F2F7-425C-8DC1-43EBEE1C7F39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0B83186-3FDA-437C-BF72-9C3044C2D5DD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HAW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0823AB-5976-46BA-B755-DC416A632F25}" type="slidenum">
              <a:rPr lang="de-DE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2"/>
          <p:cNvPicPr/>
          <p:nvPr/>
        </p:nvPicPr>
        <p:blipFill>
          <a:blip r:embed="rId4"/>
          <a:stretch/>
        </p:blipFill>
        <p:spPr>
          <a:xfrm>
            <a:off x="244440" y="225720"/>
            <a:ext cx="1974240" cy="421200"/>
          </a:xfrm>
          <a:prstGeom prst="rect">
            <a:avLst/>
          </a:prstGeom>
          <a:ln w="0">
            <a:noFill/>
          </a:ln>
        </p:spPr>
      </p:pic>
      <p:sp>
        <p:nvSpPr>
          <p:cNvPr id="6" name="Textfeld 14" hidden="1"/>
          <p:cNvSpPr/>
          <p:nvPr/>
        </p:nvSpPr>
        <p:spPr>
          <a:xfrm>
            <a:off x="263520" y="6477120"/>
            <a:ext cx="1166220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AG Ressourceneffiziente Mikroelektronik und Cognitive Edge Computing  I  Hochschule Bielefeld  I  Seite </a:t>
            </a:r>
            <a:fld id="{BB13ABF6-DEA7-4488-A769-6C184193DEF0}" type="slidenum">
              <a:rPr lang="de-DE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12"/>
          <p:cNvPicPr/>
          <p:nvPr/>
        </p:nvPicPr>
        <p:blipFill>
          <a:blip r:embed="rId5"/>
          <a:stretch/>
        </p:blipFill>
        <p:spPr>
          <a:xfrm>
            <a:off x="10918440" y="204840"/>
            <a:ext cx="1152360" cy="825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2"/>
          <p:cNvPicPr/>
          <p:nvPr/>
        </p:nvPicPr>
        <p:blipFill>
          <a:blip r:embed="rId3"/>
          <a:stretch/>
        </p:blipFill>
        <p:spPr>
          <a:xfrm>
            <a:off x="244440" y="225720"/>
            <a:ext cx="1974240" cy="421200"/>
          </a:xfrm>
          <a:prstGeom prst="rect">
            <a:avLst/>
          </a:prstGeom>
          <a:ln w="0">
            <a:noFill/>
          </a:ln>
        </p:spPr>
      </p:pic>
      <p:sp>
        <p:nvSpPr>
          <p:cNvPr id="8" name="Textfeld 14" hidden="1"/>
          <p:cNvSpPr/>
          <p:nvPr/>
        </p:nvSpPr>
        <p:spPr>
          <a:xfrm>
            <a:off x="263520" y="6477120"/>
            <a:ext cx="1166220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AG Ressourceneffiziente Mikroelektronik und Cognitive Edge Computing  I  Hochschule Bielefeld  I  Seite </a:t>
            </a:r>
            <a:fld id="{17D37F41-E5B3-468B-83C6-F68F37C334FE}" type="slidenum">
              <a:rPr lang="de-DE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Grafik 12"/>
          <p:cNvPicPr/>
          <p:nvPr/>
        </p:nvPicPr>
        <p:blipFill>
          <a:blip r:embed="rId4"/>
          <a:stretch/>
        </p:blipFill>
        <p:spPr>
          <a:xfrm>
            <a:off x="10918440" y="204840"/>
            <a:ext cx="1152360" cy="82512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2"/>
          <p:cNvPicPr/>
          <p:nvPr/>
        </p:nvPicPr>
        <p:blipFill>
          <a:blip r:embed="rId3"/>
          <a:stretch/>
        </p:blipFill>
        <p:spPr>
          <a:xfrm>
            <a:off x="244440" y="225720"/>
            <a:ext cx="1974240" cy="421200"/>
          </a:xfrm>
          <a:prstGeom prst="rect">
            <a:avLst/>
          </a:prstGeom>
          <a:ln w="0">
            <a:noFill/>
          </a:ln>
        </p:spPr>
      </p:pic>
      <p:sp>
        <p:nvSpPr>
          <p:cNvPr id="15" name="Textfeld 14" hidden="1"/>
          <p:cNvSpPr/>
          <p:nvPr/>
        </p:nvSpPr>
        <p:spPr>
          <a:xfrm>
            <a:off x="263520" y="6477120"/>
            <a:ext cx="1166220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de-DE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AG Ressourceneffiziente Mikroelektronik und Cognitive Edge Computing  I  Hochschule Bielefeld  I  Seite </a:t>
            </a:r>
            <a:fld id="{BD24363E-5B8E-4536-B100-F724D0C38560}" type="slidenum">
              <a:rPr lang="de-DE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Grafik 12"/>
          <p:cNvPicPr/>
          <p:nvPr/>
        </p:nvPicPr>
        <p:blipFill>
          <a:blip r:embed="rId4"/>
          <a:stretch/>
        </p:blipFill>
        <p:spPr>
          <a:xfrm>
            <a:off x="10918440" y="204840"/>
            <a:ext cx="1152360" cy="82512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dplatzhalter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8" b="30258"/>
          <a:stretch/>
        </p:blipFill>
        <p:spPr>
          <a:xfrm>
            <a:off x="263520" y="1305000"/>
            <a:ext cx="10690560" cy="316584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880" y="4765320"/>
            <a:ext cx="103766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400" b="1" strike="noStrike" spc="29" dirty="0">
                <a:solidFill>
                  <a:schemeClr val="dk1"/>
                </a:solidFill>
                <a:latin typeface="Times New Roman"/>
                <a:ea typeface="DejaVu Sans"/>
              </a:rPr>
              <a:t>AI-POWERED LANDSLIDE REGION MAPPING USING SEMANTIC SEGMENTATION</a:t>
            </a:r>
            <a:endParaRPr lang="en-US" sz="2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731880" y="5737680"/>
            <a:ext cx="9753840" cy="32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94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strike="noStrike" spc="9">
                <a:solidFill>
                  <a:srgbClr val="000000"/>
                </a:solidFill>
                <a:latin typeface="Times New Roman"/>
                <a:ea typeface="DejaVu Sans"/>
              </a:rPr>
              <a:t>Suraj Karki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feld 7"/>
          <p:cNvSpPr/>
          <p:nvPr/>
        </p:nvSpPr>
        <p:spPr>
          <a:xfrm>
            <a:off x="731880" y="5991840"/>
            <a:ext cx="2253600" cy="3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pPr defTabSz="914400">
              <a:lnSpc>
                <a:spcPct val="94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25.08.2025</a:t>
            </a: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feld 2"/>
          <p:cNvSpPr/>
          <p:nvPr/>
        </p:nvSpPr>
        <p:spPr>
          <a:xfrm>
            <a:off x="659880" y="6315480"/>
            <a:ext cx="6093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Dr.-Ing. Constanze Schwan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Grafik 2" descr="Ein Bild, das Symbol, Grafiken, Clipart, Logo enthält.&#10;&#10;KI-generierte Inhalte können fehlerhaft sein.">
            <a:extLst>
              <a:ext uri="{FF2B5EF4-FFF2-40B4-BE49-F238E27FC236}">
                <a16:creationId xmlns:a16="http://schemas.microsoft.com/office/drawing/2014/main" id="{CB8D0A8E-B741-B3D6-8203-F004B9E3F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850" y="1294114"/>
            <a:ext cx="763286" cy="763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9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Titel 7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results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Inhaltsplatzhalter 7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10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Titel 8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discussion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Inhaltsplatzhalter 8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feld 11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Titel 9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conclusion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Inhaltsplatzhalter 9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feld 12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8" name="Grafik 57"/>
          <p:cNvPicPr/>
          <p:nvPr/>
        </p:nvPicPr>
        <p:blipFill>
          <a:blip r:embed="rId3"/>
          <a:stretch/>
        </p:blipFill>
        <p:spPr>
          <a:xfrm>
            <a:off x="1846800" y="1117800"/>
            <a:ext cx="8055000" cy="453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13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" name="Grafik 59"/>
          <p:cNvPicPr/>
          <p:nvPr/>
        </p:nvPicPr>
        <p:blipFill>
          <a:blip r:embed="rId3"/>
          <a:stretch/>
        </p:blipFill>
        <p:spPr>
          <a:xfrm>
            <a:off x="4084560" y="1062000"/>
            <a:ext cx="3971520" cy="473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1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itel 2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 dirty="0" err="1">
                <a:solidFill>
                  <a:schemeClr val="dk1"/>
                </a:solidFill>
                <a:latin typeface="HSBI Lausanne 300"/>
                <a:ea typeface="DejaVu Sans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Inhaltsplatzhalter 1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i="0" dirty="0">
                <a:solidFill>
                  <a:srgbClr val="172B4D"/>
                </a:solidFill>
                <a:effectLst/>
                <a:latin typeface="HSBI Lausanne 300"/>
              </a:rPr>
              <a:t>Landslides are one of the most common and dangerous natural disasters globally</a:t>
            </a:r>
            <a:endParaRPr lang="en-US" i="0" spc="-1" dirty="0">
              <a:solidFill>
                <a:srgbClr val="000000"/>
              </a:solidFill>
              <a:effectLst/>
              <a:latin typeface="HSBI Lausanne 300"/>
            </a:endParaRPr>
          </a:p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i="0" dirty="0">
                <a:solidFill>
                  <a:srgbClr val="172B4D"/>
                </a:solidFill>
                <a:effectLst/>
                <a:latin typeface="HSBI Lausanne 300"/>
              </a:rPr>
              <a:t>It causes significant damage to infrastructure, agriculture, and human life</a:t>
            </a:r>
          </a:p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dirty="0">
                <a:latin typeface="HSBI Lausanne 300"/>
              </a:rPr>
              <a:t>According to the UNDRR, over 4,000 people die each year globally due to landslides </a:t>
            </a:r>
            <a:r>
              <a:rPr lang="en-US" baseline="30000" dirty="0">
                <a:latin typeface="HSBI Lausanne 300"/>
              </a:rPr>
              <a:t>1</a:t>
            </a:r>
          </a:p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strike="noStrike" spc="-1" dirty="0">
                <a:solidFill>
                  <a:srgbClr val="000000"/>
                </a:solidFill>
                <a:latin typeface="HSBI Lausanne 300"/>
              </a:rPr>
              <a:t>Rapid post-disaster mapping is vital for guiding rescue efforts and risk assessment</a:t>
            </a:r>
          </a:p>
          <a:p>
            <a:pPr defTabSz="914400">
              <a:lnSpc>
                <a:spcPct val="150000"/>
              </a:lnSpc>
            </a:pP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  <a:p>
            <a:pPr defTabSz="914400">
              <a:lnSpc>
                <a:spcPct val="150000"/>
              </a:lnSpc>
            </a:pP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  <a:p>
            <a:pPr defTabSz="914400">
              <a:lnSpc>
                <a:spcPct val="150000"/>
              </a:lnSpc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222E8DA-FD92-D07B-68CE-7619EB2F65BE}"/>
              </a:ext>
            </a:extLst>
          </p:cNvPr>
          <p:cNvCxnSpPr/>
          <p:nvPr/>
        </p:nvCxnSpPr>
        <p:spPr>
          <a:xfrm>
            <a:off x="-337457" y="277585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74FF0F1-6807-09C8-8339-E4C9E04A4AC9}"/>
              </a:ext>
            </a:extLst>
          </p:cNvPr>
          <p:cNvCxnSpPr>
            <a:cxnSpLocks/>
          </p:cNvCxnSpPr>
          <p:nvPr/>
        </p:nvCxnSpPr>
        <p:spPr>
          <a:xfrm>
            <a:off x="761999" y="5725890"/>
            <a:ext cx="36031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23D1CD0-FA0B-021B-FF2D-6EA4EF3B9591}"/>
              </a:ext>
            </a:extLst>
          </p:cNvPr>
          <p:cNvSpPr txBox="1"/>
          <p:nvPr/>
        </p:nvSpPr>
        <p:spPr>
          <a:xfrm>
            <a:off x="664026" y="5759796"/>
            <a:ext cx="9252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HSBI Lausanne 300"/>
              </a:rPr>
              <a:t>1. UNDRR, </a:t>
            </a:r>
            <a:r>
              <a:rPr lang="en-US" sz="1300" i="1" dirty="0">
                <a:latin typeface="HSBI Lausanne 300"/>
              </a:rPr>
              <a:t>Human Cost of Disasters: An Overview of the Last 20 Years (2000–2019)</a:t>
            </a:r>
            <a:r>
              <a:rPr lang="en-US" sz="1300" dirty="0">
                <a:latin typeface="HSBI Lausanne 300"/>
              </a:rPr>
              <a:t>, United Nations Office for Disaster Risk Reduction, 2020. [Online]. Available: https://www.undrr.org/publication/human-cost-disasters-overview-last-20-years-2000-2019</a:t>
            </a:r>
            <a:endParaRPr lang="de-DE" sz="1300" dirty="0">
              <a:latin typeface="HSBI Lausanne 30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AEBE3BB-61EF-5913-F1F3-4E962B8FB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175" y="3459771"/>
            <a:ext cx="3988625" cy="2255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1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itel 2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cap="all" spc="15" dirty="0">
                <a:solidFill>
                  <a:schemeClr val="dk1"/>
                </a:solidFill>
                <a:latin typeface="HSBI Lausanne 300"/>
              </a:rPr>
              <a:t>Problem </a:t>
            </a:r>
            <a:r>
              <a:rPr lang="de-DE" sz="3000" cap="all" spc="15" dirty="0" err="1">
                <a:solidFill>
                  <a:schemeClr val="dk1"/>
                </a:solidFill>
                <a:latin typeface="HSBI Lausanne 300"/>
              </a:rPr>
              <a:t>statement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Inhaltsplatzhalter 1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dirty="0">
                <a:latin typeface="HSBI Lausanne 300"/>
              </a:rPr>
              <a:t>Manual mapping of landslide areas in post landslide assessment is slow, inconsistent, and risky.</a:t>
            </a:r>
          </a:p>
          <a:p>
            <a:pPr marL="228600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dirty="0">
                <a:latin typeface="HSBI Lausanne 300"/>
              </a:rPr>
              <a:t>Precise, up-to-date landslide masks are needed for:</a:t>
            </a:r>
          </a:p>
          <a:p>
            <a:pPr marL="685800" lvl="1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dirty="0">
                <a:latin typeface="HSBI Lausanne 300"/>
              </a:rPr>
              <a:t>Damage assessment</a:t>
            </a:r>
          </a:p>
          <a:p>
            <a:pPr marL="685800" lvl="1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dirty="0">
                <a:latin typeface="HSBI Lausanne 300"/>
              </a:rPr>
              <a:t>Recovery planning</a:t>
            </a:r>
          </a:p>
          <a:p>
            <a:pPr marL="685800" lvl="1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dirty="0">
                <a:latin typeface="HSBI Lausanne 300"/>
              </a:rPr>
              <a:t>Updating geohazards maps</a:t>
            </a:r>
          </a:p>
          <a:p>
            <a:pPr marL="228600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dirty="0">
                <a:latin typeface="HSBI Lausanne 300"/>
              </a:rPr>
              <a:t>A system is required to automatically generate post-landslide maps</a:t>
            </a: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  <a:p>
            <a:pPr defTabSz="914400">
              <a:lnSpc>
                <a:spcPct val="150000"/>
              </a:lnSpc>
            </a:pP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  <a:p>
            <a:pPr defTabSz="914400">
              <a:lnSpc>
                <a:spcPct val="150000"/>
              </a:lnSpc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222E8DA-FD92-D07B-68CE-7619EB2F65BE}"/>
              </a:ext>
            </a:extLst>
          </p:cNvPr>
          <p:cNvCxnSpPr/>
          <p:nvPr/>
        </p:nvCxnSpPr>
        <p:spPr>
          <a:xfrm>
            <a:off x="-337457" y="277585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1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1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itel 2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 dirty="0" err="1">
                <a:solidFill>
                  <a:schemeClr val="dk1"/>
                </a:solidFill>
                <a:latin typeface="HSBI Lausanne 300"/>
              </a:rPr>
              <a:t>objective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Inhaltsplatzhalter 1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b="0" i="0" dirty="0">
                <a:solidFill>
                  <a:srgbClr val="172B4D"/>
                </a:solidFill>
                <a:effectLst/>
                <a:latin typeface="HSBI Lausanne 300"/>
              </a:rPr>
              <a:t>To develop a deep learning model for precise landslide mapping</a:t>
            </a:r>
          </a:p>
          <a:p>
            <a:pPr marL="228600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b="0" i="0" dirty="0">
                <a:solidFill>
                  <a:srgbClr val="172B4D"/>
                </a:solidFill>
                <a:effectLst/>
                <a:latin typeface="HSBI Lausanne 300"/>
              </a:rPr>
              <a:t>To obtain high performance in segmenting landslide regions from satellite and UAV imagery</a:t>
            </a:r>
          </a:p>
          <a:p>
            <a:pPr marL="228600" indent="-2286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en-US" b="0" i="0" dirty="0">
                <a:solidFill>
                  <a:srgbClr val="172B4D"/>
                </a:solidFill>
                <a:effectLst/>
                <a:latin typeface="HSBI Lausanne 300"/>
              </a:rPr>
              <a:t>To enable real-time monitoring and support disaster management efforts</a:t>
            </a:r>
          </a:p>
          <a:p>
            <a:pPr defTabSz="914400">
              <a:lnSpc>
                <a:spcPct val="150000"/>
              </a:lnSpc>
            </a:pP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  <a:p>
            <a:pPr defTabSz="914400">
              <a:lnSpc>
                <a:spcPct val="150000"/>
              </a:lnSpc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HSBI Lausanne 30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222E8DA-FD92-D07B-68CE-7619EB2F65BE}"/>
              </a:ext>
            </a:extLst>
          </p:cNvPr>
          <p:cNvCxnSpPr/>
          <p:nvPr/>
        </p:nvCxnSpPr>
        <p:spPr>
          <a:xfrm>
            <a:off x="-337457" y="277585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74FF0F1-6807-09C8-8339-E4C9E04A4AC9}"/>
              </a:ext>
            </a:extLst>
          </p:cNvPr>
          <p:cNvCxnSpPr>
            <a:cxnSpLocks/>
          </p:cNvCxnSpPr>
          <p:nvPr/>
        </p:nvCxnSpPr>
        <p:spPr>
          <a:xfrm>
            <a:off x="761999" y="5725890"/>
            <a:ext cx="36031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23D1CD0-FA0B-021B-FF2D-6EA4EF3B9591}"/>
              </a:ext>
            </a:extLst>
          </p:cNvPr>
          <p:cNvSpPr txBox="1"/>
          <p:nvPr/>
        </p:nvSpPr>
        <p:spPr>
          <a:xfrm>
            <a:off x="664026" y="5759796"/>
            <a:ext cx="9252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HSBI Lausanne 300"/>
              </a:rPr>
              <a:t>Figure Source: Zhao et al. (2023), </a:t>
            </a:r>
            <a:r>
              <a:rPr lang="en-US" sz="1300" i="1" dirty="0">
                <a:latin typeface="HSBI Lausanne 300"/>
              </a:rPr>
              <a:t>A global dataset of landslide inventories compiled from satellite imagery</a:t>
            </a:r>
            <a:r>
              <a:rPr lang="en-US" sz="1300" dirty="0">
                <a:latin typeface="HSBI Lausanne 300"/>
              </a:rPr>
              <a:t>. Scientific Data. https://doi.org/10.1038/s41597-023-02847-z</a:t>
            </a:r>
            <a:endParaRPr lang="de-DE" sz="1300" dirty="0">
              <a:latin typeface="HSBI Lausanne 30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EB6886-6182-7076-AA9B-5703103BE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077" y="3091413"/>
            <a:ext cx="4794754" cy="24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itel 1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State of the art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Inhaltsplatzhalter 2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4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Titel 3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Data acquisition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Inhaltsplatzhalter 3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5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Titel 4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Data structure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Inhaltsplatzhalter 4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6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Titel 5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ML models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Inhaltsplatzhalter 5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8"/>
          <p:cNvSpPr/>
          <p:nvPr/>
        </p:nvSpPr>
        <p:spPr>
          <a:xfrm>
            <a:off x="659880" y="6315480"/>
            <a:ext cx="60933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AI-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Powered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Landslide</a:t>
            </a:r>
            <a:r>
              <a:rPr lang="de-DE" sz="900" spc="-1" dirty="0">
                <a:solidFill>
                  <a:schemeClr val="dk1"/>
                </a:solidFill>
                <a:latin typeface="Times New Roman"/>
                <a:ea typeface="DejaVu Sans"/>
              </a:rPr>
              <a:t> Region 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Mapping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using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r>
              <a:rPr lang="de-DE" sz="900" b="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Semantic</a:t>
            </a:r>
            <a:r>
              <a:rPr lang="de-DE" sz="9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 Segmentation | Hochschule Bielefeld | 25.08.2025 | Page 2</a:t>
            </a:r>
            <a:endParaRPr lang="en-US" sz="9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Titel 6"/>
          <p:cNvSpPr/>
          <p:nvPr/>
        </p:nvSpPr>
        <p:spPr>
          <a:xfrm>
            <a:off x="983160" y="1252800"/>
            <a:ext cx="99716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de-DE" sz="3000" b="0" strike="noStrike" cap="all" spc="15">
                <a:solidFill>
                  <a:schemeClr val="dk1"/>
                </a:solidFill>
                <a:latin typeface="HSBI Lausanne 300"/>
                <a:ea typeface="DejaVu Sans"/>
              </a:rPr>
              <a:t>fine-tuning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Inhaltsplatzhalter 6"/>
          <p:cNvSpPr/>
          <p:nvPr/>
        </p:nvSpPr>
        <p:spPr>
          <a:xfrm>
            <a:off x="983160" y="1844640"/>
            <a:ext cx="9971640" cy="442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50000"/>
              </a:lnSpc>
              <a:buSzPct val="110911"/>
              <a:buBlip>
                <a:blip r:embed="rId3"/>
              </a:buBlip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12">
                <a:solidFill>
                  <a:schemeClr val="dk1"/>
                </a:solidFill>
                <a:latin typeface="HSBI Lausanne 300"/>
                <a:ea typeface="DejaVu Sans"/>
              </a:rPr>
              <a:t>Sub-points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:p15="http://schemas.microsoft.com/office/powerpoint/2012/main"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78232D"/>
      </a:accent1>
      <a:accent2>
        <a:srgbClr val="C8A591"/>
      </a:accent2>
      <a:accent3>
        <a:srgbClr val="D7D2C3"/>
      </a:accent3>
      <a:accent4>
        <a:srgbClr val="9BAF87"/>
      </a:accent4>
      <a:accent5>
        <a:srgbClr val="C8C8C8"/>
      </a:accent5>
      <a:accent6>
        <a:srgbClr val="6EAFC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78232D"/>
      </a:accent1>
      <a:accent2>
        <a:srgbClr val="C8A591"/>
      </a:accent2>
      <a:accent3>
        <a:srgbClr val="D7D2C3"/>
      </a:accent3>
      <a:accent4>
        <a:srgbClr val="9BAF87"/>
      </a:accent4>
      <a:accent5>
        <a:srgbClr val="C8C8C8"/>
      </a:accent5>
      <a:accent6>
        <a:srgbClr val="6EAFC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78232D"/>
      </a:accent1>
      <a:accent2>
        <a:srgbClr val="C8A591"/>
      </a:accent2>
      <a:accent3>
        <a:srgbClr val="D7D2C3"/>
      </a:accent3>
      <a:accent4>
        <a:srgbClr val="9BAF87"/>
      </a:accent4>
      <a:accent5>
        <a:srgbClr val="C8C8C8"/>
      </a:accent5>
      <a:accent6>
        <a:srgbClr val="6EAFC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Breitbild</PresentationFormat>
  <Paragraphs>96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HSBI Lausanne 300</vt:lpstr>
      <vt:lpstr>Symbol</vt:lpstr>
      <vt:lpstr>Times New Roman</vt:lpstr>
      <vt:lpstr>Wingdings</vt:lpstr>
      <vt:lpstr>Office Theme</vt:lpstr>
      <vt:lpstr>Office Theme</vt:lpstr>
      <vt:lpstr>Office Theme</vt:lpstr>
      <vt:lpstr>AI-POWERED LANDSLIDE REGION MAPPING USING SEMANTIC SEGMENTATION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Bielefeld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 in zwei Zeilen</dc:title>
  <dc:subject/>
  <dc:creator>Qazi Arbab Ahmed</dc:creator>
  <dc:description/>
  <cp:lastModifiedBy>Karki, Suraj</cp:lastModifiedBy>
  <cp:revision>654</cp:revision>
  <dcterms:created xsi:type="dcterms:W3CDTF">2022-09-29T08:30:07Z</dcterms:created>
  <dcterms:modified xsi:type="dcterms:W3CDTF">2025-08-04T18:40:22Z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1</vt:r8>
  </property>
  <property fmtid="{D5CDD505-2E9C-101B-9397-08002B2CF9AE}" pid="3" name="Notes">
    <vt:r8>7</vt:r8>
  </property>
  <property fmtid="{D5CDD505-2E9C-101B-9397-08002B2CF9AE}" pid="4" name="PresentationFormat">
    <vt:lpwstr>Widescreen</vt:lpwstr>
  </property>
  <property fmtid="{D5CDD505-2E9C-101B-9397-08002B2CF9AE}" pid="5" name="Slides">
    <vt:r8>7</vt:r8>
  </property>
</Properties>
</file>