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italic.fntdata"/><Relationship Id="rId10" Type="http://schemas.openxmlformats.org/officeDocument/2006/relationships/slide" Target="slides/slide5.xml"/><Relationship Id="rId32" Type="http://schemas.openxmlformats.org/officeDocument/2006/relationships/font" Target="fonts/Raleway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133e2ba1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133e2ba1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133e2ba1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133e2ba1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b133e2ba1e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b133e2ba1e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0d84af5c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b0d84af5c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b133e2ba1e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b133e2ba1e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b133e2ba1e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b133e2ba1e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b133e2ba1e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b133e2ba1e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b0d84af5c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b0d84af5c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b0d84af5c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b0d84af5c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b0d84af5c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b0d84af5c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b0d84af5c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b0d84af5c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b0d84af5c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b0d84af5c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b0d84af5c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b0d84af5c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b133e2ba1e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b133e2ba1e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b133e2ba1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b133e2ba1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0d84af5c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0d84af5c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0d84af5c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0d84af5c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133e2ba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b133e2ba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133e2ba1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b133e2ba1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133e2ba1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133e2ba1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google.com/document/d/1_M_vqih27XFJ1GoVGRaZaR0uXpOO53pXhtb2P0yvcrA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Report:</a:t>
            </a:r>
            <a:br>
              <a:rPr lang="en"/>
            </a:br>
            <a:r>
              <a:rPr lang="en"/>
              <a:t>Task Set - 2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Suraj Karthic • 19-01-2024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406425" y="706850"/>
            <a:ext cx="8296800" cy="35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700" u="sng"/>
              <a:t>Key Components of a Network Load Balancer:</a:t>
            </a:r>
            <a:endParaRPr sz="1700"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/>
              <a:t>Listeners:</a:t>
            </a:r>
            <a:endParaRPr sz="1700"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700"/>
              <a:t>NLB uses listeners to check for incoming connection requests from clients. Listeners are configured with specific protocols and ports, serving as the entry point for traffic.</a:t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/>
              <a:t>Target Groups:</a:t>
            </a:r>
            <a:r>
              <a:rPr lang="en" sz="1700"/>
              <a:t> </a:t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700"/>
              <a:t>These groups route incoming requests to registered targets, which can be EC2 instances or IP addresses. You can also configure target groups to support various protocols like TCP, UDP, TCP_UDP, and TLS, providing flexibility.</a:t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/>
        </p:nvSpPr>
        <p:spPr>
          <a:xfrm>
            <a:off x="1082825" y="3128196"/>
            <a:ext cx="14739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451175" y="1773750"/>
            <a:ext cx="1684500" cy="1596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451175" y="2240875"/>
            <a:ext cx="14739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   </a:t>
            </a:r>
            <a:r>
              <a:rPr b="1" lang="en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</a:t>
            </a:r>
            <a:r>
              <a:rPr b="1" lang="en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LB</a:t>
            </a:r>
            <a:endParaRPr b="1" sz="4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125" y="0"/>
            <a:ext cx="643487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406425" y="706850"/>
            <a:ext cx="8296800" cy="35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/>
              <a:t>Gateway Load Balancer Endpoints:</a:t>
            </a:r>
            <a:endParaRPr sz="1700"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GWLB uses Gateway Load Balancer endpoints to securely exchange traffic across Virtual Private Cloud (VPC) boundaries. </a:t>
            </a:r>
            <a:endParaRPr sz="17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These endpoints facilitate private connectivity between virtual appliances in the service provider VPC and application servers in the service consumer VPC.</a:t>
            </a:r>
            <a:endParaRPr sz="17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Deploying the GWLB in the same VPC as the virtual appliances allows you to register the virtual appliances with a target group for the GWLB.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idx="2" type="body"/>
          </p:nvPr>
        </p:nvSpPr>
        <p:spPr>
          <a:xfrm>
            <a:off x="4999650" y="1022700"/>
            <a:ext cx="3648000" cy="35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500" u="sng">
                <a:latin typeface="Raleway"/>
                <a:ea typeface="Raleway"/>
                <a:cs typeface="Raleway"/>
                <a:sym typeface="Raleway"/>
              </a:rPr>
              <a:t>L</a:t>
            </a:r>
            <a:r>
              <a:rPr b="1" lang="en" sz="1500" u="sng">
                <a:latin typeface="Raleway"/>
                <a:ea typeface="Raleway"/>
                <a:cs typeface="Raleway"/>
                <a:sym typeface="Raleway"/>
              </a:rPr>
              <a:t>isteners:</a:t>
            </a:r>
            <a:endParaRPr b="1" sz="1500" u="sng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What it is: A listener is like a doorway through which traffic enters your environment. It listens for requests on a specific port and protocol.</a:t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Purpose: It forwards incoming traffic to the appropriate target group based on rules you configure.</a:t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Example: If you want to handle HTTP traffic, you would set up a listener on port 80 for the HTTP protocol.</a:t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8" name="Google Shape;168;p25"/>
          <p:cNvSpPr txBox="1"/>
          <p:nvPr>
            <p:ph idx="1" type="subTitle"/>
          </p:nvPr>
        </p:nvSpPr>
        <p:spPr>
          <a:xfrm>
            <a:off x="190300" y="375972"/>
            <a:ext cx="4045200" cy="43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5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Target Groups</a:t>
            </a:r>
            <a:endParaRPr b="1" sz="1500" u="sng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What it is: A target group is like a collection or group of targets, where each target typically represents an instance of your application (e.g., an EC2 instance).</a:t>
            </a:r>
            <a:endParaRPr b="1" sz="15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Purpose: It's used to route incoming traffic to multiple instances based on rules you define.</a:t>
            </a:r>
            <a:endParaRPr b="1" sz="15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Example: If you have three instances of your web application, you can create a target group containing these three instances.</a:t>
            </a:r>
            <a:endParaRPr b="1" sz="15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625" y="280988"/>
            <a:ext cx="6848475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7"/>
          <p:cNvPicPr preferRelativeResize="0"/>
          <p:nvPr/>
        </p:nvPicPr>
        <p:blipFill rotWithShape="1">
          <a:blip r:embed="rId3">
            <a:alphaModFix/>
          </a:blip>
          <a:srcRect b="1629" l="0" r="0" t="-1630"/>
          <a:stretch/>
        </p:blipFill>
        <p:spPr>
          <a:xfrm>
            <a:off x="1280375" y="137375"/>
            <a:ext cx="6819900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700" y="1129975"/>
            <a:ext cx="68389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 How to Find Top Running Processes by Memory and CPU Usage?</a:t>
            </a:r>
            <a:endParaRPr sz="5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295575" y="724200"/>
            <a:ext cx="4045200" cy="1318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 and Tools</a:t>
            </a:r>
            <a:endParaRPr/>
          </a:p>
        </p:txBody>
      </p:sp>
      <p:sp>
        <p:nvSpPr>
          <p:cNvPr id="199" name="Google Shape;199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 u="sng"/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500"/>
              <a:t>Top</a:t>
            </a:r>
            <a:endParaRPr b="1" sz="2500"/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500"/>
              <a:t>Mpstat</a:t>
            </a:r>
            <a:endParaRPr b="1" sz="2500"/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500"/>
              <a:t>Sar</a:t>
            </a:r>
            <a:endParaRPr b="1" sz="2500"/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500"/>
              <a:t>Vmstat</a:t>
            </a:r>
            <a:endParaRPr b="1" sz="2500"/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45720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500"/>
          </a:p>
        </p:txBody>
      </p:sp>
      <p:sp>
        <p:nvSpPr>
          <p:cNvPr id="200" name="Google Shape;200;p31"/>
          <p:cNvSpPr txBox="1"/>
          <p:nvPr>
            <p:ph type="title"/>
          </p:nvPr>
        </p:nvSpPr>
        <p:spPr>
          <a:xfrm>
            <a:off x="295575" y="2681325"/>
            <a:ext cx="4045200" cy="1318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Utilization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Task List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/>
              <a:t>1. Types of </a:t>
            </a:r>
            <a:r>
              <a:rPr b="1" lang="en" sz="1600"/>
              <a:t>load balancers</a:t>
            </a:r>
            <a:r>
              <a:rPr b="1" lang="en" sz="1600"/>
              <a:t> and its differences.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2. Connect with public ec2 with ALB and NLB.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Linux: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/>
              <a:t>1. How to Find Top Running Processes by Memory and CPU Usage.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/>
              <a:t>2. How to Reset or Change the Root Password in Linux.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/>
              <a:t>3. How to share the files betweeen two systems in same networks and different networks?</a:t>
            </a:r>
            <a:endParaRPr b="1"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Free</a:t>
            </a:r>
            <a:endParaRPr b="1" sz="2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500"/>
              <a:t>Du</a:t>
            </a:r>
            <a:endParaRPr b="1" sz="25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500"/>
              <a:t>df</a:t>
            </a:r>
            <a:endParaRPr b="1" sz="2500"/>
          </a:p>
        </p:txBody>
      </p:sp>
      <p:sp>
        <p:nvSpPr>
          <p:cNvPr id="206" name="Google Shape;206;p32"/>
          <p:cNvSpPr txBox="1"/>
          <p:nvPr>
            <p:ph type="title"/>
          </p:nvPr>
        </p:nvSpPr>
        <p:spPr>
          <a:xfrm>
            <a:off x="295575" y="724200"/>
            <a:ext cx="4045200" cy="1318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 and Tools</a:t>
            </a:r>
            <a:endParaRPr/>
          </a:p>
        </p:txBody>
      </p:sp>
      <p:sp>
        <p:nvSpPr>
          <p:cNvPr id="207" name="Google Shape;207;p32"/>
          <p:cNvSpPr txBox="1"/>
          <p:nvPr>
            <p:ph type="title"/>
          </p:nvPr>
        </p:nvSpPr>
        <p:spPr>
          <a:xfrm>
            <a:off x="295575" y="2906925"/>
            <a:ext cx="4045200" cy="1318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and Disk Utilization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700">
                <a:latin typeface="Lato"/>
                <a:ea typeface="Lato"/>
                <a:cs typeface="Lato"/>
                <a:sym typeface="Lato"/>
              </a:rPr>
              <a:t>How to Reset or Change the Root Password in Linux.</a:t>
            </a:r>
            <a:endParaRPr b="0" sz="5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406425" y="721900"/>
            <a:ext cx="8296800" cy="36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Steps:</a:t>
            </a:r>
            <a:endParaRPr sz="15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Step 1:</a:t>
            </a:r>
            <a:r>
              <a:rPr lang="en" sz="1500"/>
              <a:t> </a:t>
            </a:r>
            <a:r>
              <a:rPr lang="en" sz="1500"/>
              <a:t>Reboot your Linux system.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Step 2:</a:t>
            </a:r>
            <a:r>
              <a:rPr lang="en" sz="1500"/>
              <a:t> When the GRUB menu appears (the boot loader menu), select the kernel you want to boot.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Step 3:</a:t>
            </a:r>
            <a:r>
              <a:rPr lang="en" sz="1500"/>
              <a:t> Once the system has booted into single-user mode, Use the ‘passwd’ command to change the root password.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Step 4:</a:t>
            </a:r>
            <a:r>
              <a:rPr lang="en" sz="1500"/>
              <a:t> You will be prompted to enter the new password and confirm it.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Step 5:</a:t>
            </a:r>
            <a:r>
              <a:rPr lang="en" sz="1500"/>
              <a:t> After changing the root password, you can reboot the system.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Step 6 :</a:t>
            </a:r>
            <a:r>
              <a:rPr lang="en" sz="1500"/>
              <a:t> Once the system has rebooted, log in as the root user with the new password.</a:t>
            </a:r>
            <a:endParaRPr sz="1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How to share the files between two systems in same networks 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      	     and in different networks?</a:t>
            </a:r>
            <a:endParaRPr sz="5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425" y="859250"/>
            <a:ext cx="7461425" cy="12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425" y="2709100"/>
            <a:ext cx="7461425" cy="1351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423600" y="1069875"/>
            <a:ext cx="8296800" cy="6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/>
              <a:t>Documentation Link:</a:t>
            </a:r>
            <a:endParaRPr sz="30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/>
          </a:p>
        </p:txBody>
      </p:sp>
      <p:sp>
        <p:nvSpPr>
          <p:cNvPr id="234" name="Google Shape;234;p37"/>
          <p:cNvSpPr txBox="1"/>
          <p:nvPr/>
        </p:nvSpPr>
        <p:spPr>
          <a:xfrm>
            <a:off x="526375" y="2240875"/>
            <a:ext cx="74295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https://docs.google.com/document/d/1_M_vqih27XFJ1GoVGRaZaR0uXpOO53pXhtb2P0yvcrA/edit?usp=sharing</a:t>
            </a:r>
            <a:endParaRPr b="1" sz="2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Story of Load Balancer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0525"/>
            <a:ext cx="8839200" cy="31281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1849850" y="481275"/>
            <a:ext cx="52038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 Elastic </a:t>
            </a:r>
            <a:r>
              <a:rPr b="1" lang="en" sz="3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Load Balancer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Load Balancers in AWS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00" name="Google Shape;100;p18"/>
          <p:cNvSpPr/>
          <p:nvPr/>
        </p:nvSpPr>
        <p:spPr>
          <a:xfrm>
            <a:off x="142958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4294967295" type="body"/>
          </p:nvPr>
        </p:nvSpPr>
        <p:spPr>
          <a:xfrm>
            <a:off x="15061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1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02" name="Google Shape;102;p18"/>
          <p:cNvGrpSpPr/>
          <p:nvPr/>
        </p:nvGrpSpPr>
        <p:grpSpPr>
          <a:xfrm>
            <a:off x="2006995" y="1610215"/>
            <a:ext cx="198900" cy="593656"/>
            <a:chOff x="777447" y="1610215"/>
            <a:chExt cx="198900" cy="593656"/>
          </a:xfrm>
        </p:grpSpPr>
        <p:cxnSp>
          <p:nvCxnSpPr>
            <p:cNvPr id="103" name="Google Shape;103;p1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4" name="Google Shape;104;p1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8"/>
          <p:cNvSpPr txBox="1"/>
          <p:nvPr>
            <p:ph idx="4294967295" type="body"/>
          </p:nvPr>
        </p:nvSpPr>
        <p:spPr>
          <a:xfrm>
            <a:off x="985050" y="571242"/>
            <a:ext cx="2242800" cy="9063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50">
                <a:latin typeface="Raleway"/>
                <a:ea typeface="Raleway"/>
                <a:cs typeface="Raleway"/>
                <a:sym typeface="Raleway"/>
              </a:rPr>
              <a:t>Classic</a:t>
            </a:r>
            <a:r>
              <a:rPr b="1" lang="en" sz="215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2150">
                <a:latin typeface="Raleway"/>
                <a:ea typeface="Raleway"/>
                <a:cs typeface="Raleway"/>
                <a:sym typeface="Raleway"/>
              </a:rPr>
              <a:t>Load </a:t>
            </a:r>
            <a:r>
              <a:rPr b="1" lang="en" sz="2150">
                <a:latin typeface="Raleway"/>
                <a:ea typeface="Raleway"/>
                <a:cs typeface="Raleway"/>
                <a:sym typeface="Raleway"/>
              </a:rPr>
              <a:t>B</a:t>
            </a:r>
            <a:r>
              <a:rPr b="1" lang="en" sz="2150">
                <a:latin typeface="Raleway"/>
                <a:ea typeface="Raleway"/>
                <a:cs typeface="Raleway"/>
                <a:sym typeface="Raleway"/>
              </a:rPr>
              <a:t>alancers</a:t>
            </a:r>
            <a:endParaRPr b="1" sz="215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descr="Background pointer shape in timeline graphic" id="106" name="Google Shape;106;p18"/>
          <p:cNvSpPr/>
          <p:nvPr/>
        </p:nvSpPr>
        <p:spPr>
          <a:xfrm>
            <a:off x="2883529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>
            <p:ph idx="4294967295" type="body"/>
          </p:nvPr>
        </p:nvSpPr>
        <p:spPr>
          <a:xfrm>
            <a:off x="3386554" y="22896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2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08" name="Google Shape;108;p18"/>
          <p:cNvGrpSpPr/>
          <p:nvPr/>
        </p:nvGrpSpPr>
        <p:grpSpPr>
          <a:xfrm>
            <a:off x="3632107" y="2938958"/>
            <a:ext cx="198900" cy="593656"/>
            <a:chOff x="2223534" y="2938958"/>
            <a:chExt cx="198900" cy="593656"/>
          </a:xfrm>
        </p:grpSpPr>
        <p:cxnSp>
          <p:nvCxnSpPr>
            <p:cNvPr id="109" name="Google Shape;109;p18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0" name="Google Shape;110;p18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8"/>
          <p:cNvSpPr txBox="1"/>
          <p:nvPr>
            <p:ph idx="4294967295" type="body"/>
          </p:nvPr>
        </p:nvSpPr>
        <p:spPr>
          <a:xfrm>
            <a:off x="2537737" y="3665950"/>
            <a:ext cx="2242800" cy="9063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50">
                <a:latin typeface="Raleway"/>
                <a:ea typeface="Raleway"/>
                <a:cs typeface="Raleway"/>
                <a:sym typeface="Raleway"/>
              </a:rPr>
              <a:t>   A</a:t>
            </a:r>
            <a:r>
              <a:rPr b="1" lang="en" sz="2150">
                <a:latin typeface="Raleway"/>
                <a:ea typeface="Raleway"/>
                <a:cs typeface="Raleway"/>
                <a:sym typeface="Raleway"/>
              </a:rPr>
              <a:t>pplication </a:t>
            </a:r>
            <a:r>
              <a:rPr b="1" lang="en" sz="2150">
                <a:latin typeface="Raleway"/>
                <a:ea typeface="Raleway"/>
                <a:cs typeface="Raleway"/>
                <a:sym typeface="Raleway"/>
              </a:rPr>
              <a:t>Load Balancer</a:t>
            </a:r>
            <a:endParaRPr b="1" sz="215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descr="Background pointer shape in timeline graphic" id="112" name="Google Shape;112;p18"/>
          <p:cNvSpPr/>
          <p:nvPr/>
        </p:nvSpPr>
        <p:spPr>
          <a:xfrm>
            <a:off x="4566818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idx="4294967295" type="body"/>
          </p:nvPr>
        </p:nvSpPr>
        <p:spPr>
          <a:xfrm>
            <a:off x="4934624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3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14" name="Google Shape;114;p18"/>
          <p:cNvGrpSpPr/>
          <p:nvPr/>
        </p:nvGrpSpPr>
        <p:grpSpPr>
          <a:xfrm>
            <a:off x="7040870" y="2938958"/>
            <a:ext cx="198900" cy="593656"/>
            <a:chOff x="5958946" y="2938958"/>
            <a:chExt cx="198900" cy="593656"/>
          </a:xfrm>
        </p:grpSpPr>
        <p:cxnSp>
          <p:nvCxnSpPr>
            <p:cNvPr id="115" name="Google Shape;115;p18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6" name="Google Shape;116;p18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8"/>
          <p:cNvSpPr txBox="1"/>
          <p:nvPr>
            <p:ph idx="4294967295" type="body"/>
          </p:nvPr>
        </p:nvSpPr>
        <p:spPr>
          <a:xfrm>
            <a:off x="6154277" y="3664625"/>
            <a:ext cx="2242800" cy="9063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150">
                <a:latin typeface="Raleway"/>
                <a:ea typeface="Raleway"/>
                <a:cs typeface="Raleway"/>
                <a:sym typeface="Raleway"/>
              </a:rPr>
              <a:t>      Gateway </a:t>
            </a:r>
            <a:r>
              <a:rPr b="1" lang="en" sz="2150">
                <a:latin typeface="Raleway"/>
                <a:ea typeface="Raleway"/>
                <a:cs typeface="Raleway"/>
                <a:sym typeface="Raleway"/>
              </a:rPr>
              <a:t>Load Balancer</a:t>
            </a:r>
            <a:endParaRPr sz="215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descr="Background pointer shape in timeline graphic" id="118" name="Google Shape;118;p18"/>
          <p:cNvSpPr/>
          <p:nvPr/>
        </p:nvSpPr>
        <p:spPr>
          <a:xfrm>
            <a:off x="62501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idx="4294967295" type="body"/>
          </p:nvPr>
        </p:nvSpPr>
        <p:spPr>
          <a:xfrm>
            <a:off x="661793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4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20" name="Google Shape;120;p18"/>
          <p:cNvGrpSpPr/>
          <p:nvPr/>
        </p:nvGrpSpPr>
        <p:grpSpPr>
          <a:xfrm>
            <a:off x="5683932" y="1610215"/>
            <a:ext cx="198900" cy="593656"/>
            <a:chOff x="3918084" y="1610215"/>
            <a:chExt cx="198900" cy="593656"/>
          </a:xfrm>
        </p:grpSpPr>
        <p:cxnSp>
          <p:nvCxnSpPr>
            <p:cNvPr id="121" name="Google Shape;121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2" name="Google Shape;122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8"/>
          <p:cNvSpPr txBox="1"/>
          <p:nvPr>
            <p:ph idx="4294967295" type="body"/>
          </p:nvPr>
        </p:nvSpPr>
        <p:spPr>
          <a:xfrm>
            <a:off x="4934629" y="571242"/>
            <a:ext cx="2242800" cy="9063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150">
                <a:latin typeface="Raleway"/>
                <a:ea typeface="Raleway"/>
                <a:cs typeface="Raleway"/>
                <a:sym typeface="Raleway"/>
              </a:rPr>
              <a:t>      Network   </a:t>
            </a:r>
            <a:r>
              <a:rPr b="1" lang="en" sz="2150">
                <a:latin typeface="Raleway"/>
                <a:ea typeface="Raleway"/>
                <a:cs typeface="Raleway"/>
                <a:sym typeface="Raleway"/>
              </a:rPr>
              <a:t>Load Balancer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7050" y="0"/>
            <a:ext cx="62569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1082825" y="3128196"/>
            <a:ext cx="14739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451175" y="1773750"/>
            <a:ext cx="1684500" cy="1596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451175" y="2240875"/>
            <a:ext cx="14739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   </a:t>
            </a:r>
            <a:r>
              <a:rPr b="1" lang="en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ALB</a:t>
            </a:r>
            <a:endParaRPr b="1" sz="4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406425" y="706850"/>
            <a:ext cx="8296800" cy="35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/>
              <a:t>Key Components of a Application Load Balancer:</a:t>
            </a:r>
            <a:endParaRPr sz="1700"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/>
              <a:t>Listeners:</a:t>
            </a:r>
            <a:endParaRPr sz="1700"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ALB uses listeners to check for connection requests from clients. These listeners are configured with specific protocols and ports and are at the forefront of routing decisions.</a:t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/>
              <a:t>Rules:</a:t>
            </a:r>
            <a:endParaRPr sz="1700"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Listener rules define how the load balancer routes requests to its registered targets. Each rule consists of a priority, one or more actions, and conditions. Rules allow for sophisticated traffic management based on various factors.</a:t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/>
              <a:t>Target Groups:</a:t>
            </a:r>
            <a:endParaRPr sz="1700"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These groups route requests to registered targets, such as EC2 instances, using specified protocols and port numbers. A target can be registered with multiple target groups, and health checks can be configured per target group</a:t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/>
        </p:nvSpPr>
        <p:spPr>
          <a:xfrm>
            <a:off x="1082825" y="3128196"/>
            <a:ext cx="14739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451175" y="1773750"/>
            <a:ext cx="1684500" cy="1596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451175" y="2240875"/>
            <a:ext cx="14739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   </a:t>
            </a:r>
            <a:r>
              <a:rPr b="1" lang="en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b="1" lang="en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LB</a:t>
            </a:r>
            <a:endParaRPr b="1" sz="4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3400" y="0"/>
            <a:ext cx="59406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