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5" roundtripDataSignature="AMtx7mivZh50lpOQRLfhSOMEFh6LWxFz6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customschemas.google.com/relationships/presentationmetadata" Target="metadata"/><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6" name="Shape 26"/>
        <p:cNvGrpSpPr/>
        <p:nvPr/>
      </p:nvGrpSpPr>
      <p:grpSpPr>
        <a:xfrm>
          <a:off x="0" y="0"/>
          <a:ext cx="0" cy="0"/>
          <a:chOff x="0" y="0"/>
          <a:chExt cx="0" cy="0"/>
        </a:xfrm>
      </p:grpSpPr>
      <p:grpSp>
        <p:nvGrpSpPr>
          <p:cNvPr id="27" name="Google Shape;27;p12"/>
          <p:cNvGrpSpPr/>
          <p:nvPr/>
        </p:nvGrpSpPr>
        <p:grpSpPr>
          <a:xfrm>
            <a:off x="0" y="-8467"/>
            <a:ext cx="12192000" cy="6866467"/>
            <a:chOff x="0" y="-8467"/>
            <a:chExt cx="12192000" cy="6866467"/>
          </a:xfrm>
        </p:grpSpPr>
        <p:cxnSp>
          <p:nvCxnSpPr>
            <p:cNvPr id="28" name="Google Shape;28;p12"/>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29" name="Google Shape;29;p12"/>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30" name="Google Shape;30;p12"/>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31" name="Google Shape;31;p12"/>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2" name="Google Shape;32;p12"/>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12"/>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34" name="Google Shape;34;p12"/>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35" name="Google Shape;35;p12"/>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6" name="Google Shape;36;p12"/>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12"/>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 name="Google Shape;38;p12"/>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2"/>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40" name="Google Shape;40;p1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4" name="Shape 94"/>
        <p:cNvGrpSpPr/>
        <p:nvPr/>
      </p:nvGrpSpPr>
      <p:grpSpPr>
        <a:xfrm>
          <a:off x="0" y="0"/>
          <a:ext cx="0" cy="0"/>
          <a:chOff x="0" y="0"/>
          <a:chExt cx="0" cy="0"/>
        </a:xfrm>
      </p:grpSpPr>
      <p:sp>
        <p:nvSpPr>
          <p:cNvPr id="95" name="Google Shape;95;p21"/>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1"/>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97" name="Google Shape;97;p2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00" name="Shape 100"/>
        <p:cNvGrpSpPr/>
        <p:nvPr/>
      </p:nvGrpSpPr>
      <p:grpSpPr>
        <a:xfrm>
          <a:off x="0" y="0"/>
          <a:ext cx="0" cy="0"/>
          <a:chOff x="0" y="0"/>
          <a:chExt cx="0" cy="0"/>
        </a:xfrm>
      </p:grpSpPr>
      <p:sp>
        <p:nvSpPr>
          <p:cNvPr id="101" name="Google Shape;101;p22"/>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2"/>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7F7F7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03" name="Google Shape;103;p22"/>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4" name="Google Shape;104;p2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2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107" name="Google Shape;107;p22"/>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IN" sz="8000" u="none" cap="none" strike="noStrike">
                <a:solidFill>
                  <a:srgbClr val="BFE471"/>
                </a:solidFill>
                <a:latin typeface="Arial"/>
                <a:ea typeface="Arial"/>
                <a:cs typeface="Arial"/>
                <a:sym typeface="Arial"/>
              </a:rPr>
              <a:t>“</a:t>
            </a:r>
            <a:endParaRPr/>
          </a:p>
        </p:txBody>
      </p:sp>
      <p:sp>
        <p:nvSpPr>
          <p:cNvPr id="108" name="Google Shape;108;p22"/>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IN" sz="8000" u="none" cap="none" strike="noStrike">
                <a:solidFill>
                  <a:srgbClr val="BFE471"/>
                </a:solidFill>
                <a:latin typeface="Arial"/>
                <a:ea typeface="Arial"/>
                <a:cs typeface="Arial"/>
                <a:sym typeface="Arial"/>
              </a:rPr>
              <a:t>”</a:t>
            </a:r>
            <a:endParaRPr b="0" i="0" sz="1800" u="none" cap="none" strike="noStrike">
              <a:solidFill>
                <a:srgbClr val="BFE47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9" name="Shape 109"/>
        <p:cNvGrpSpPr/>
        <p:nvPr/>
      </p:nvGrpSpPr>
      <p:grpSpPr>
        <a:xfrm>
          <a:off x="0" y="0"/>
          <a:ext cx="0" cy="0"/>
          <a:chOff x="0" y="0"/>
          <a:chExt cx="0" cy="0"/>
        </a:xfrm>
      </p:grpSpPr>
      <p:sp>
        <p:nvSpPr>
          <p:cNvPr id="110" name="Google Shape;110;p23"/>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23"/>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2" name="Google Shape;112;p2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2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5" name="Shape 115"/>
        <p:cNvGrpSpPr/>
        <p:nvPr/>
      </p:nvGrpSpPr>
      <p:grpSpPr>
        <a:xfrm>
          <a:off x="0" y="0"/>
          <a:ext cx="0" cy="0"/>
          <a:chOff x="0" y="0"/>
          <a:chExt cx="0" cy="0"/>
        </a:xfrm>
      </p:grpSpPr>
      <p:sp>
        <p:nvSpPr>
          <p:cNvPr id="116" name="Google Shape;116;p24"/>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4"/>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rgbClr val="3F3F3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8" name="Google Shape;118;p24"/>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9" name="Google Shape;119;p2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2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2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122" name="Google Shape;122;p24"/>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IN" sz="8000" u="none" cap="none" strike="noStrike">
                <a:solidFill>
                  <a:srgbClr val="BFE471"/>
                </a:solidFill>
                <a:latin typeface="Arial"/>
                <a:ea typeface="Arial"/>
                <a:cs typeface="Arial"/>
                <a:sym typeface="Arial"/>
              </a:rPr>
              <a:t>“</a:t>
            </a:r>
            <a:endParaRPr/>
          </a:p>
        </p:txBody>
      </p:sp>
      <p:sp>
        <p:nvSpPr>
          <p:cNvPr id="123" name="Google Shape;123;p24"/>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IN" sz="8000" u="none" cap="none" strike="noStrike">
                <a:solidFill>
                  <a:srgbClr val="BFE47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4" name="Shape 124"/>
        <p:cNvGrpSpPr/>
        <p:nvPr/>
      </p:nvGrpSpPr>
      <p:grpSpPr>
        <a:xfrm>
          <a:off x="0" y="0"/>
          <a:ext cx="0" cy="0"/>
          <a:chOff x="0" y="0"/>
          <a:chExt cx="0" cy="0"/>
        </a:xfrm>
      </p:grpSpPr>
      <p:sp>
        <p:nvSpPr>
          <p:cNvPr id="125" name="Google Shape;125;p25"/>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25"/>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7" name="Google Shape;127;p25"/>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28" name="Google Shape;128;p2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2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2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1" name="Shape 131"/>
        <p:cNvGrpSpPr/>
        <p:nvPr/>
      </p:nvGrpSpPr>
      <p:grpSpPr>
        <a:xfrm>
          <a:off x="0" y="0"/>
          <a:ext cx="0" cy="0"/>
          <a:chOff x="0" y="0"/>
          <a:chExt cx="0" cy="0"/>
        </a:xfrm>
      </p:grpSpPr>
      <p:sp>
        <p:nvSpPr>
          <p:cNvPr id="132" name="Google Shape;132;p2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26"/>
          <p:cNvSpPr txBox="1"/>
          <p:nvPr>
            <p:ph idx="1" type="body"/>
          </p:nvPr>
        </p:nvSpPr>
        <p:spPr>
          <a:xfrm rot="5400000">
            <a:off x="3035282"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4" name="Google Shape;134;p2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2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2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7" name="Shape 137"/>
        <p:cNvGrpSpPr/>
        <p:nvPr/>
      </p:nvGrpSpPr>
      <p:grpSpPr>
        <a:xfrm>
          <a:off x="0" y="0"/>
          <a:ext cx="0" cy="0"/>
          <a:chOff x="0" y="0"/>
          <a:chExt cx="0" cy="0"/>
        </a:xfrm>
      </p:grpSpPr>
      <p:sp>
        <p:nvSpPr>
          <p:cNvPr id="138" name="Google Shape;138;p27"/>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27"/>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40" name="Google Shape;140;p2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2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2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3" name="Shape 43"/>
        <p:cNvGrpSpPr/>
        <p:nvPr/>
      </p:nvGrpSpPr>
      <p:grpSpPr>
        <a:xfrm>
          <a:off x="0" y="0"/>
          <a:ext cx="0" cy="0"/>
          <a:chOff x="0" y="0"/>
          <a:chExt cx="0" cy="0"/>
        </a:xfrm>
      </p:grpSpPr>
      <p:sp>
        <p:nvSpPr>
          <p:cNvPr id="44" name="Google Shape;44;p1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6" name="Google Shape;46;p1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9" name="Shape 49"/>
        <p:cNvGrpSpPr/>
        <p:nvPr/>
      </p:nvGrpSpPr>
      <p:grpSpPr>
        <a:xfrm>
          <a:off x="0" y="0"/>
          <a:ext cx="0" cy="0"/>
          <a:chOff x="0" y="0"/>
          <a:chExt cx="0" cy="0"/>
        </a:xfrm>
      </p:grpSpPr>
      <p:sp>
        <p:nvSpPr>
          <p:cNvPr id="50" name="Google Shape;50;p14"/>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4"/>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52" name="Google Shape;52;p1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5" name="Shape 55"/>
        <p:cNvGrpSpPr/>
        <p:nvPr/>
      </p:nvGrpSpPr>
      <p:grpSpPr>
        <a:xfrm>
          <a:off x="0" y="0"/>
          <a:ext cx="0" cy="0"/>
          <a:chOff x="0" y="0"/>
          <a:chExt cx="0" cy="0"/>
        </a:xfrm>
      </p:grpSpPr>
      <p:sp>
        <p:nvSpPr>
          <p:cNvPr id="56" name="Google Shape;56;p1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5"/>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8" name="Google Shape;58;p15"/>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9" name="Google Shape;59;p1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2" name="Shape 62"/>
        <p:cNvGrpSpPr/>
        <p:nvPr/>
      </p:nvGrpSpPr>
      <p:grpSpPr>
        <a:xfrm>
          <a:off x="0" y="0"/>
          <a:ext cx="0" cy="0"/>
          <a:chOff x="0" y="0"/>
          <a:chExt cx="0" cy="0"/>
        </a:xfrm>
      </p:grpSpPr>
      <p:sp>
        <p:nvSpPr>
          <p:cNvPr id="63" name="Google Shape;63;p1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6"/>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5" name="Google Shape;65;p16"/>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6" name="Google Shape;66;p16"/>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7" name="Google Shape;67;p16"/>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8" name="Google Shape;68;p1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1" name="Shape 71"/>
        <p:cNvGrpSpPr/>
        <p:nvPr/>
      </p:nvGrpSpPr>
      <p:grpSpPr>
        <a:xfrm>
          <a:off x="0" y="0"/>
          <a:ext cx="0" cy="0"/>
          <a:chOff x="0" y="0"/>
          <a:chExt cx="0" cy="0"/>
        </a:xfrm>
      </p:grpSpPr>
      <p:sp>
        <p:nvSpPr>
          <p:cNvPr id="72" name="Google Shape;72;p1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6" name="Shape 76"/>
        <p:cNvGrpSpPr/>
        <p:nvPr/>
      </p:nvGrpSpPr>
      <p:grpSpPr>
        <a:xfrm>
          <a:off x="0" y="0"/>
          <a:ext cx="0" cy="0"/>
          <a:chOff x="0" y="0"/>
          <a:chExt cx="0" cy="0"/>
        </a:xfrm>
      </p:grpSpPr>
      <p:sp>
        <p:nvSpPr>
          <p:cNvPr id="77" name="Google Shape;77;p1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0" name="Shape 80"/>
        <p:cNvGrpSpPr/>
        <p:nvPr/>
      </p:nvGrpSpPr>
      <p:grpSpPr>
        <a:xfrm>
          <a:off x="0" y="0"/>
          <a:ext cx="0" cy="0"/>
          <a:chOff x="0" y="0"/>
          <a:chExt cx="0" cy="0"/>
        </a:xfrm>
      </p:grpSpPr>
      <p:sp>
        <p:nvSpPr>
          <p:cNvPr id="81" name="Google Shape;81;p19"/>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9"/>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83" name="Google Shape;83;p19"/>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84" name="Google Shape;84;p1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7" name="Shape 87"/>
        <p:cNvGrpSpPr/>
        <p:nvPr/>
      </p:nvGrpSpPr>
      <p:grpSpPr>
        <a:xfrm>
          <a:off x="0" y="0"/>
          <a:ext cx="0" cy="0"/>
          <a:chOff x="0" y="0"/>
          <a:chExt cx="0" cy="0"/>
        </a:xfrm>
      </p:grpSpPr>
      <p:sp>
        <p:nvSpPr>
          <p:cNvPr id="88" name="Google Shape;88;p20"/>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0"/>
          <p:cNvSpPr/>
          <p:nvPr>
            <p:ph idx="2" type="pic"/>
          </p:nvPr>
        </p:nvSpPr>
        <p:spPr>
          <a:xfrm>
            <a:off x="677334" y="609600"/>
            <a:ext cx="8596668" cy="3845718"/>
          </a:xfrm>
          <a:prstGeom prst="rect">
            <a:avLst/>
          </a:prstGeom>
          <a:noFill/>
          <a:ln>
            <a:noFill/>
          </a:ln>
        </p:spPr>
        <p:txBody>
          <a:bodyPr anchorCtr="0" anchor="t" bIns="45700" lIns="91425" spcFirstLastPara="1" rIns="91425" wrap="square" tIns="45700">
            <a:normAutofit/>
          </a:bodyPr>
          <a:lstStyle>
            <a:lvl1pPr lvl="0" marR="0" rtl="0" algn="ctr">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1pPr>
            <a:lvl2pPr lvl="1"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2pPr>
            <a:lvl3pPr lvl="2"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3pPr>
            <a:lvl4pPr lvl="3"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4pPr>
            <a:lvl5pPr lvl="4"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5pPr>
            <a:lvl6pPr lvl="5"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6pPr>
            <a:lvl7pPr lvl="6"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7pPr>
            <a:lvl8pPr lvl="7"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8pPr>
            <a:lvl9pPr lvl="8"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9pPr>
          </a:lstStyle>
          <a:p/>
        </p:txBody>
      </p:sp>
      <p:sp>
        <p:nvSpPr>
          <p:cNvPr id="90" name="Google Shape;90;p20"/>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1" name="Google Shape;91;p2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11"/>
          <p:cNvGrpSpPr/>
          <p:nvPr/>
        </p:nvGrpSpPr>
        <p:grpSpPr>
          <a:xfrm>
            <a:off x="0" y="-8467"/>
            <a:ext cx="12192000" cy="6866467"/>
            <a:chOff x="0" y="-8467"/>
            <a:chExt cx="12192000" cy="6866467"/>
          </a:xfrm>
        </p:grpSpPr>
        <p:cxnSp>
          <p:nvCxnSpPr>
            <p:cNvPr id="11" name="Google Shape;11;p11"/>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12" name="Google Shape;12;p11"/>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13" name="Google Shape;13;p1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4" name="Google Shape;14;p11"/>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5" name="Google Shape;15;p11"/>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1"/>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7" name="Google Shape;17;p11"/>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8" name="Google Shape;18;p11"/>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9" name="Google Shape;19;p11"/>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1"/>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1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2" name="Google Shape;22;p11"/>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23" name="Google Shape;23;p1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4" name="Google Shape;24;p1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5" name="Google Shape;25;p1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accent1"/>
              </a:buClr>
              <a:buSzPts val="5400"/>
              <a:buFont typeface="Rockwell"/>
              <a:buNone/>
            </a:pPr>
            <a:r>
              <a:rPr b="1" i="0" lang="en-IN" u="sng">
                <a:latin typeface="Rockwell"/>
                <a:ea typeface="Rockwell"/>
                <a:cs typeface="Rockwell"/>
                <a:sym typeface="Rockwell"/>
              </a:rPr>
              <a:t>Automatically assign tickets in CRM tools</a:t>
            </a:r>
            <a:endParaRPr b="1" u="sng">
              <a:latin typeface="Rockwell"/>
              <a:ea typeface="Rockwell"/>
              <a:cs typeface="Rockwell"/>
              <a:sym typeface="Rockwell"/>
            </a:endParaRPr>
          </a:p>
        </p:txBody>
      </p:sp>
      <p:sp>
        <p:nvSpPr>
          <p:cNvPr id="148" name="Google Shape;148;p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By: Sashi Mishra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0"/>
          <p:cNvSpPr txBox="1"/>
          <p:nvPr>
            <p:ph type="title"/>
          </p:nvPr>
        </p:nvSpPr>
        <p:spPr>
          <a:xfrm>
            <a:off x="905934" y="2552700"/>
            <a:ext cx="8596668" cy="132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accent1"/>
              </a:buClr>
              <a:buSzPts val="3600"/>
              <a:buFont typeface="Trebuchet MS"/>
              <a:buNone/>
            </a:pPr>
            <a:r>
              <a:rPr b="1" lang="en-IN"/>
              <a:t>Thank you</a:t>
            </a:r>
            <a:endParaRPr/>
          </a:p>
        </p:txBody>
      </p:sp>
      <p:sp>
        <p:nvSpPr>
          <p:cNvPr id="210" name="Google Shape;210;p1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By: Sashi Mishra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
          <p:cNvSpPr txBox="1"/>
          <p:nvPr>
            <p:ph type="title"/>
          </p:nvPr>
        </p:nvSpPr>
        <p:spPr>
          <a:xfrm>
            <a:off x="677334" y="609600"/>
            <a:ext cx="8596668" cy="79057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Rockwell"/>
              <a:buNone/>
            </a:pPr>
            <a:r>
              <a:rPr b="1" lang="en-IN" u="sng">
                <a:latin typeface="Rockwell"/>
                <a:ea typeface="Rockwell"/>
                <a:cs typeface="Rockwell"/>
                <a:sym typeface="Rockwell"/>
              </a:rPr>
              <a:t>Problem Statement </a:t>
            </a:r>
            <a:endParaRPr/>
          </a:p>
        </p:txBody>
      </p:sp>
      <p:sp>
        <p:nvSpPr>
          <p:cNvPr id="154" name="Google Shape;154;p2"/>
          <p:cNvSpPr txBox="1"/>
          <p:nvPr>
            <p:ph idx="1" type="body"/>
          </p:nvPr>
        </p:nvSpPr>
        <p:spPr>
          <a:xfrm>
            <a:off x="677334" y="1504951"/>
            <a:ext cx="8596668" cy="453641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40"/>
              <a:buChar char="►"/>
            </a:pPr>
            <a:r>
              <a:rPr lang="en-IN">
                <a:solidFill>
                  <a:schemeClr val="dk1"/>
                </a:solidFill>
                <a:latin typeface="Calibri"/>
                <a:ea typeface="Calibri"/>
                <a:cs typeface="Calibri"/>
                <a:sym typeface="Calibri"/>
              </a:rPr>
              <a:t>When an issue or support ticket drops into the IT helpdesk, first it needs to be processed and assigned a category. These tickets are then routed to the right  group / agent for resolution, according to the department that would be a perfect fit for the label of that ticket. </a:t>
            </a:r>
            <a:endParaRPr/>
          </a:p>
          <a:p>
            <a:pPr indent="-251459" lvl="0" marL="342900" rtl="0" algn="l">
              <a:spcBef>
                <a:spcPts val="1000"/>
              </a:spcBef>
              <a:spcAft>
                <a:spcPts val="0"/>
              </a:spcAft>
              <a:buSzPts val="1440"/>
              <a:buNone/>
            </a:pPr>
            <a:r>
              <a:t/>
            </a:r>
            <a:endParaRPr>
              <a:solidFill>
                <a:schemeClr val="dk1"/>
              </a:solidFill>
              <a:latin typeface="Calibri"/>
              <a:ea typeface="Calibri"/>
              <a:cs typeface="Calibri"/>
              <a:sym typeface="Calibri"/>
            </a:endParaRPr>
          </a:p>
          <a:p>
            <a:pPr indent="-342900" lvl="0" marL="342900" rtl="0" algn="l">
              <a:spcBef>
                <a:spcPts val="1000"/>
              </a:spcBef>
              <a:spcAft>
                <a:spcPts val="0"/>
              </a:spcAft>
              <a:buSzPts val="1440"/>
              <a:buChar char="►"/>
            </a:pPr>
            <a:r>
              <a:rPr lang="en-IN">
                <a:solidFill>
                  <a:schemeClr val="dk1"/>
                </a:solidFill>
                <a:latin typeface="Calibri"/>
                <a:ea typeface="Calibri"/>
                <a:cs typeface="Calibri"/>
                <a:sym typeface="Calibri"/>
              </a:rPr>
              <a:t>Assigning the incidents to the appropriate person or unit in the support team has critical importance to provide improved user satisfaction while ensuring better allocation of support resources. The assignment of incidents to appropriate IT groups is still a manual process in many of the IT organizations.</a:t>
            </a:r>
            <a:endParaRPr/>
          </a:p>
          <a:p>
            <a:pPr indent="-251459" lvl="0" marL="342900" rtl="0" algn="l">
              <a:spcBef>
                <a:spcPts val="1000"/>
              </a:spcBef>
              <a:spcAft>
                <a:spcPts val="0"/>
              </a:spcAft>
              <a:buSzPts val="1440"/>
              <a:buNone/>
            </a:pPr>
            <a:r>
              <a:t/>
            </a:r>
            <a:endParaRPr b="0" i="0">
              <a:solidFill>
                <a:schemeClr val="dk1"/>
              </a:solidFill>
              <a:latin typeface="Calibri"/>
              <a:ea typeface="Calibri"/>
              <a:cs typeface="Calibri"/>
              <a:sym typeface="Calibri"/>
            </a:endParaRPr>
          </a:p>
          <a:p>
            <a:pPr indent="-342900" lvl="0" marL="342900" rtl="0" algn="l">
              <a:spcBef>
                <a:spcPts val="1000"/>
              </a:spcBef>
              <a:spcAft>
                <a:spcPts val="0"/>
              </a:spcAft>
              <a:buSzPts val="1440"/>
              <a:buChar char="►"/>
            </a:pPr>
            <a:r>
              <a:rPr lang="en-IN">
                <a:solidFill>
                  <a:schemeClr val="dk1"/>
                </a:solidFill>
                <a:latin typeface="Calibri"/>
                <a:ea typeface="Calibri"/>
                <a:cs typeface="Calibri"/>
                <a:sym typeface="Calibri"/>
              </a:rPr>
              <a:t>T</a:t>
            </a:r>
            <a:r>
              <a:rPr b="0" i="0" lang="en-IN">
                <a:solidFill>
                  <a:schemeClr val="dk1"/>
                </a:solidFill>
                <a:latin typeface="Calibri"/>
                <a:ea typeface="Calibri"/>
                <a:cs typeface="Calibri"/>
                <a:sym typeface="Calibri"/>
              </a:rPr>
              <a:t>o automate this process so that the model detects that this query belongs to the particular section and automatically assign tickets to respective teams.</a:t>
            </a:r>
            <a:endParaRPr>
              <a:solidFill>
                <a:schemeClr val="dk1"/>
              </a:solidFill>
              <a:latin typeface="Calibri"/>
              <a:ea typeface="Calibri"/>
              <a:cs typeface="Calibri"/>
              <a:sym typeface="Calibri"/>
            </a:endParaRPr>
          </a:p>
        </p:txBody>
      </p:sp>
      <p:sp>
        <p:nvSpPr>
          <p:cNvPr id="155" name="Google Shape;155;p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By: Sashi Mishra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b="1" lang="en-IN" u="sng"/>
              <a:t>Types of Users</a:t>
            </a:r>
            <a:endParaRPr/>
          </a:p>
        </p:txBody>
      </p:sp>
      <p:sp>
        <p:nvSpPr>
          <p:cNvPr id="161" name="Google Shape;161;p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IN">
                <a:latin typeface="Calibri"/>
                <a:ea typeface="Calibri"/>
                <a:cs typeface="Calibri"/>
                <a:sym typeface="Calibri"/>
              </a:rPr>
              <a:t>Potential Student</a:t>
            </a:r>
            <a:endParaRPr/>
          </a:p>
          <a:p>
            <a:pPr indent="-342900" lvl="0" marL="342900" rtl="0" algn="l">
              <a:spcBef>
                <a:spcPts val="1000"/>
              </a:spcBef>
              <a:spcAft>
                <a:spcPts val="0"/>
              </a:spcAft>
              <a:buSzPts val="1440"/>
              <a:buChar char="►"/>
            </a:pPr>
            <a:r>
              <a:rPr lang="en-IN">
                <a:latin typeface="Calibri"/>
                <a:ea typeface="Calibri"/>
                <a:cs typeface="Calibri"/>
                <a:sym typeface="Calibri"/>
              </a:rPr>
              <a:t>Newly Registered Student</a:t>
            </a:r>
            <a:endParaRPr/>
          </a:p>
          <a:p>
            <a:pPr indent="-342900" lvl="0" marL="342900" rtl="0" algn="l">
              <a:spcBef>
                <a:spcPts val="1000"/>
              </a:spcBef>
              <a:spcAft>
                <a:spcPts val="0"/>
              </a:spcAft>
              <a:buSzPts val="1440"/>
              <a:buChar char="►"/>
            </a:pPr>
            <a:r>
              <a:rPr lang="en-IN">
                <a:latin typeface="Calibri"/>
                <a:ea typeface="Calibri"/>
                <a:cs typeface="Calibri"/>
                <a:sym typeface="Calibri"/>
              </a:rPr>
              <a:t>Registered Student</a:t>
            </a:r>
            <a:endParaRPr/>
          </a:p>
          <a:p>
            <a:pPr indent="-251459" lvl="0" marL="342900" rtl="0" algn="l">
              <a:spcBef>
                <a:spcPts val="1000"/>
              </a:spcBef>
              <a:spcAft>
                <a:spcPts val="0"/>
              </a:spcAft>
              <a:buSzPts val="1440"/>
              <a:buNone/>
            </a:pPr>
            <a:r>
              <a:t/>
            </a:r>
            <a:endParaRPr/>
          </a:p>
        </p:txBody>
      </p:sp>
      <p:sp>
        <p:nvSpPr>
          <p:cNvPr id="162" name="Google Shape;162;p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By: Sashi Mishra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b="1" lang="en-IN" u="sng"/>
              <a:t>Queries based on Method </a:t>
            </a:r>
            <a:endParaRPr/>
          </a:p>
        </p:txBody>
      </p:sp>
      <p:sp>
        <p:nvSpPr>
          <p:cNvPr id="168" name="Google Shape;168;p4"/>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IN">
                <a:solidFill>
                  <a:schemeClr val="dk1"/>
                </a:solidFill>
                <a:latin typeface="Calibri"/>
                <a:ea typeface="Calibri"/>
                <a:cs typeface="Calibri"/>
                <a:sym typeface="Calibri"/>
              </a:rPr>
              <a:t>Call </a:t>
            </a:r>
            <a:endParaRPr/>
          </a:p>
          <a:p>
            <a:pPr indent="-342900" lvl="0" marL="342900" rtl="0" algn="l">
              <a:spcBef>
                <a:spcPts val="1000"/>
              </a:spcBef>
              <a:spcAft>
                <a:spcPts val="0"/>
              </a:spcAft>
              <a:buSzPts val="1440"/>
              <a:buChar char="►"/>
            </a:pPr>
            <a:r>
              <a:rPr lang="en-IN">
                <a:solidFill>
                  <a:schemeClr val="dk1"/>
                </a:solidFill>
                <a:latin typeface="Calibri"/>
                <a:ea typeface="Calibri"/>
                <a:cs typeface="Calibri"/>
                <a:sym typeface="Calibri"/>
              </a:rPr>
              <a:t>Chat / Skype</a:t>
            </a:r>
            <a:endParaRPr/>
          </a:p>
          <a:p>
            <a:pPr indent="-342900" lvl="0" marL="342900" rtl="0" algn="l">
              <a:spcBef>
                <a:spcPts val="1000"/>
              </a:spcBef>
              <a:spcAft>
                <a:spcPts val="0"/>
              </a:spcAft>
              <a:buSzPts val="1440"/>
              <a:buChar char="►"/>
            </a:pPr>
            <a:r>
              <a:rPr lang="en-IN">
                <a:solidFill>
                  <a:schemeClr val="dk1"/>
                </a:solidFill>
                <a:latin typeface="Calibri"/>
                <a:ea typeface="Calibri"/>
                <a:cs typeface="Calibri"/>
                <a:sym typeface="Calibri"/>
              </a:rPr>
              <a:t>Email / Message</a:t>
            </a:r>
            <a:endParaRPr/>
          </a:p>
        </p:txBody>
      </p:sp>
      <p:sp>
        <p:nvSpPr>
          <p:cNvPr id="169" name="Google Shape;169;p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By: Sashi Mishra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b="1" lang="en-IN" u="sng"/>
              <a:t>Types of Courses</a:t>
            </a:r>
            <a:endParaRPr/>
          </a:p>
        </p:txBody>
      </p:sp>
      <p:sp>
        <p:nvSpPr>
          <p:cNvPr id="175" name="Google Shape;175;p5"/>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IN">
                <a:solidFill>
                  <a:schemeClr val="dk1"/>
                </a:solidFill>
                <a:latin typeface="Calibri"/>
                <a:ea typeface="Calibri"/>
                <a:cs typeface="Calibri"/>
                <a:sym typeface="Calibri"/>
              </a:rPr>
              <a:t>Business Analytics (BA)</a:t>
            </a:r>
            <a:endParaRPr/>
          </a:p>
          <a:p>
            <a:pPr indent="-342900" lvl="0" marL="342900" rtl="0" algn="l">
              <a:spcBef>
                <a:spcPts val="1000"/>
              </a:spcBef>
              <a:spcAft>
                <a:spcPts val="0"/>
              </a:spcAft>
              <a:buSzPts val="1440"/>
              <a:buChar char="►"/>
            </a:pPr>
            <a:r>
              <a:rPr lang="en-IN">
                <a:solidFill>
                  <a:schemeClr val="dk1"/>
                </a:solidFill>
                <a:latin typeface="Calibri"/>
                <a:ea typeface="Calibri"/>
                <a:cs typeface="Calibri"/>
                <a:sym typeface="Calibri"/>
              </a:rPr>
              <a:t>Machine Learning (ML)</a:t>
            </a:r>
            <a:endParaRPr/>
          </a:p>
          <a:p>
            <a:pPr indent="-342900" lvl="0" marL="342900" rtl="0" algn="l">
              <a:spcBef>
                <a:spcPts val="1000"/>
              </a:spcBef>
              <a:spcAft>
                <a:spcPts val="0"/>
              </a:spcAft>
              <a:buSzPts val="1440"/>
              <a:buChar char="►"/>
            </a:pPr>
            <a:r>
              <a:rPr lang="en-IN">
                <a:solidFill>
                  <a:schemeClr val="dk1"/>
                </a:solidFill>
                <a:latin typeface="Calibri"/>
                <a:ea typeface="Calibri"/>
                <a:cs typeface="Calibri"/>
                <a:sym typeface="Calibri"/>
              </a:rPr>
              <a:t>Deep Learning (DL)</a:t>
            </a:r>
            <a:endParaRPr/>
          </a:p>
        </p:txBody>
      </p:sp>
      <p:sp>
        <p:nvSpPr>
          <p:cNvPr id="176" name="Google Shape;176;p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By: Sashi Mishra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6"/>
          <p:cNvSpPr txBox="1"/>
          <p:nvPr>
            <p:ph type="title"/>
          </p:nvPr>
        </p:nvSpPr>
        <p:spPr>
          <a:xfrm>
            <a:off x="677334" y="609600"/>
            <a:ext cx="8596668" cy="8001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b="1" lang="en-IN" u="sng"/>
              <a:t>Types of Queries based on Courses</a:t>
            </a:r>
            <a:endParaRPr/>
          </a:p>
        </p:txBody>
      </p:sp>
      <p:sp>
        <p:nvSpPr>
          <p:cNvPr id="182" name="Google Shape;182;p6"/>
          <p:cNvSpPr txBox="1"/>
          <p:nvPr>
            <p:ph idx="1" type="body"/>
          </p:nvPr>
        </p:nvSpPr>
        <p:spPr>
          <a:xfrm>
            <a:off x="677334" y="1638300"/>
            <a:ext cx="10676466" cy="4257676"/>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IN" u="sng">
                <a:solidFill>
                  <a:schemeClr val="dk1"/>
                </a:solidFill>
                <a:latin typeface="Calibri"/>
                <a:ea typeface="Calibri"/>
                <a:cs typeface="Calibri"/>
                <a:sym typeface="Calibri"/>
              </a:rPr>
              <a:t>Non Technical Queries :</a:t>
            </a:r>
            <a:endParaRPr/>
          </a:p>
          <a:p>
            <a:pPr indent="-342900" lvl="0" marL="342900" rtl="0" algn="l">
              <a:spcBef>
                <a:spcPts val="1000"/>
              </a:spcBef>
              <a:spcAft>
                <a:spcPts val="0"/>
              </a:spcAft>
              <a:buSzPts val="1440"/>
              <a:buFont typeface="Noto Sans Symbols"/>
              <a:buChar char="❖"/>
            </a:pPr>
            <a:r>
              <a:rPr lang="en-IN">
                <a:solidFill>
                  <a:schemeClr val="dk1"/>
                </a:solidFill>
                <a:latin typeface="Calibri"/>
                <a:ea typeface="Calibri"/>
                <a:cs typeface="Calibri"/>
                <a:sym typeface="Calibri"/>
              </a:rPr>
              <a:t>General Queries </a:t>
            </a:r>
            <a:endParaRPr/>
          </a:p>
          <a:p>
            <a:pPr indent="-342900" lvl="0" marL="342900" rtl="0" algn="l">
              <a:spcBef>
                <a:spcPts val="1000"/>
              </a:spcBef>
              <a:spcAft>
                <a:spcPts val="0"/>
              </a:spcAft>
              <a:buSzPts val="1440"/>
              <a:buFont typeface="Noto Sans Symbols"/>
              <a:buChar char="❖"/>
            </a:pPr>
            <a:r>
              <a:rPr lang="en-IN">
                <a:solidFill>
                  <a:schemeClr val="dk1"/>
                </a:solidFill>
                <a:latin typeface="Calibri"/>
                <a:ea typeface="Calibri"/>
                <a:cs typeface="Calibri"/>
                <a:sym typeface="Calibri"/>
              </a:rPr>
              <a:t>Fees of course, Syllabus of course etc.</a:t>
            </a:r>
            <a:endParaRPr/>
          </a:p>
          <a:p>
            <a:pPr indent="-342900" lvl="0" marL="342900" rtl="0" algn="l">
              <a:spcBef>
                <a:spcPts val="1000"/>
              </a:spcBef>
              <a:spcAft>
                <a:spcPts val="0"/>
              </a:spcAft>
              <a:buSzPts val="1440"/>
              <a:buFont typeface="Noto Sans Symbols"/>
              <a:buChar char="❖"/>
            </a:pPr>
            <a:r>
              <a:rPr lang="en-IN">
                <a:solidFill>
                  <a:schemeClr val="dk1"/>
                </a:solidFill>
                <a:latin typeface="Calibri"/>
                <a:ea typeface="Calibri"/>
                <a:cs typeface="Calibri"/>
                <a:sym typeface="Calibri"/>
              </a:rPr>
              <a:t>Queries related to inblog, dashboard, canvas, career guidance, resume building etc.</a:t>
            </a:r>
            <a:endParaRPr/>
          </a:p>
          <a:p>
            <a:pPr indent="-251459" lvl="0" marL="342900" rtl="0" algn="l">
              <a:spcBef>
                <a:spcPts val="1000"/>
              </a:spcBef>
              <a:spcAft>
                <a:spcPts val="0"/>
              </a:spcAft>
              <a:buSzPts val="1440"/>
              <a:buNone/>
            </a:pPr>
            <a:r>
              <a:t/>
            </a:r>
            <a:endParaRPr>
              <a:solidFill>
                <a:schemeClr val="dk1"/>
              </a:solidFill>
              <a:latin typeface="Calibri"/>
              <a:ea typeface="Calibri"/>
              <a:cs typeface="Calibri"/>
              <a:sym typeface="Calibri"/>
            </a:endParaRPr>
          </a:p>
          <a:p>
            <a:pPr indent="-342900" lvl="0" marL="342900" rtl="0" algn="l">
              <a:spcBef>
                <a:spcPts val="1000"/>
              </a:spcBef>
              <a:spcAft>
                <a:spcPts val="0"/>
              </a:spcAft>
              <a:buSzPts val="1440"/>
              <a:buChar char="►"/>
            </a:pPr>
            <a:r>
              <a:rPr lang="en-IN" u="sng">
                <a:solidFill>
                  <a:schemeClr val="dk1"/>
                </a:solidFill>
                <a:latin typeface="Calibri"/>
                <a:ea typeface="Calibri"/>
                <a:cs typeface="Calibri"/>
                <a:sym typeface="Calibri"/>
              </a:rPr>
              <a:t>Technical Queries:</a:t>
            </a:r>
            <a:endParaRPr/>
          </a:p>
          <a:p>
            <a:pPr indent="-342900" lvl="0" marL="342900" rtl="0" algn="l">
              <a:spcBef>
                <a:spcPts val="1000"/>
              </a:spcBef>
              <a:spcAft>
                <a:spcPts val="0"/>
              </a:spcAft>
              <a:buSzPts val="1440"/>
              <a:buFont typeface="Noto Sans Symbols"/>
              <a:buChar char="❖"/>
            </a:pPr>
            <a:r>
              <a:rPr lang="en-IN">
                <a:solidFill>
                  <a:schemeClr val="dk1"/>
                </a:solidFill>
                <a:latin typeface="Calibri"/>
                <a:ea typeface="Calibri"/>
                <a:cs typeface="Calibri"/>
                <a:sym typeface="Calibri"/>
              </a:rPr>
              <a:t>Login issues</a:t>
            </a:r>
            <a:endParaRPr/>
          </a:p>
          <a:p>
            <a:pPr indent="-342900" lvl="0" marL="342900" rtl="0" algn="l">
              <a:spcBef>
                <a:spcPts val="1000"/>
              </a:spcBef>
              <a:spcAft>
                <a:spcPts val="0"/>
              </a:spcAft>
              <a:buSzPts val="1440"/>
              <a:buFont typeface="Noto Sans Symbols"/>
              <a:buChar char="❖"/>
            </a:pPr>
            <a:r>
              <a:rPr lang="en-IN">
                <a:solidFill>
                  <a:schemeClr val="dk1"/>
                </a:solidFill>
                <a:latin typeface="Calibri"/>
                <a:ea typeface="Calibri"/>
                <a:cs typeface="Calibri"/>
                <a:sym typeface="Calibri"/>
              </a:rPr>
              <a:t>Installation issues</a:t>
            </a:r>
            <a:endParaRPr/>
          </a:p>
          <a:p>
            <a:pPr indent="-342900" lvl="0" marL="342900" rtl="0" algn="l">
              <a:spcBef>
                <a:spcPts val="1000"/>
              </a:spcBef>
              <a:spcAft>
                <a:spcPts val="0"/>
              </a:spcAft>
              <a:buSzPts val="1440"/>
              <a:buFont typeface="Noto Sans Symbols"/>
              <a:buChar char="❖"/>
            </a:pPr>
            <a:r>
              <a:rPr lang="en-IN">
                <a:solidFill>
                  <a:schemeClr val="dk1"/>
                </a:solidFill>
                <a:latin typeface="Calibri"/>
                <a:ea typeface="Calibri"/>
                <a:cs typeface="Calibri"/>
                <a:sym typeface="Calibri"/>
              </a:rPr>
              <a:t>Other technical issues</a:t>
            </a:r>
            <a:endParaRPr/>
          </a:p>
          <a:p>
            <a:pPr indent="-251459" lvl="0" marL="342900" rtl="0" algn="l">
              <a:spcBef>
                <a:spcPts val="1000"/>
              </a:spcBef>
              <a:spcAft>
                <a:spcPts val="0"/>
              </a:spcAft>
              <a:buSzPts val="1440"/>
              <a:buNone/>
            </a:pPr>
            <a:r>
              <a:t/>
            </a:r>
            <a:endParaRPr/>
          </a:p>
        </p:txBody>
      </p:sp>
      <p:sp>
        <p:nvSpPr>
          <p:cNvPr id="183" name="Google Shape;183;p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By: Sashi Mishra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7"/>
          <p:cNvSpPr txBox="1"/>
          <p:nvPr>
            <p:ph type="title"/>
          </p:nvPr>
        </p:nvSpPr>
        <p:spPr>
          <a:xfrm>
            <a:off x="677334" y="161925"/>
            <a:ext cx="8596668" cy="800099"/>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rgbClr val="1F3763"/>
              </a:buClr>
              <a:buSzPct val="100000"/>
              <a:buFont typeface="Calibri"/>
              <a:buNone/>
            </a:pPr>
            <a:br>
              <a:rPr b="1" lang="en-IN" sz="1800">
                <a:solidFill>
                  <a:srgbClr val="1F3763"/>
                </a:solidFill>
                <a:latin typeface="Calibri"/>
                <a:ea typeface="Calibri"/>
                <a:cs typeface="Calibri"/>
                <a:sym typeface="Calibri"/>
              </a:rPr>
            </a:br>
            <a:r>
              <a:rPr b="1" lang="en-IN" u="sng"/>
              <a:t>Types of Classifications</a:t>
            </a:r>
            <a:endParaRPr u="sng"/>
          </a:p>
        </p:txBody>
      </p:sp>
      <p:sp>
        <p:nvSpPr>
          <p:cNvPr id="189" name="Google Shape;189;p7"/>
          <p:cNvSpPr txBox="1"/>
          <p:nvPr>
            <p:ph idx="1" type="body"/>
          </p:nvPr>
        </p:nvSpPr>
        <p:spPr>
          <a:xfrm>
            <a:off x="600075" y="1095375"/>
            <a:ext cx="8673927" cy="5219700"/>
          </a:xfrm>
          <a:prstGeom prst="rect">
            <a:avLst/>
          </a:prstGeom>
          <a:noFill/>
          <a:ln>
            <a:noFill/>
          </a:ln>
        </p:spPr>
        <p:txBody>
          <a:bodyPr anchorCtr="0" anchor="t" bIns="45700" lIns="91425" spcFirstLastPara="1" rIns="91425" wrap="square" tIns="45700">
            <a:normAutofit fontScale="40000" lnSpcReduction="20000"/>
          </a:bodyPr>
          <a:lstStyle/>
          <a:p>
            <a:pPr indent="-342900" lvl="0" marL="342900" rtl="0" algn="l">
              <a:spcBef>
                <a:spcPts val="0"/>
              </a:spcBef>
              <a:spcAft>
                <a:spcPts val="0"/>
              </a:spcAft>
              <a:buSzPct val="80000"/>
              <a:buChar char="►"/>
            </a:pPr>
            <a:r>
              <a:rPr lang="en-IN" sz="3800">
                <a:solidFill>
                  <a:schemeClr val="dk1"/>
                </a:solidFill>
                <a:latin typeface="Calibri"/>
                <a:ea typeface="Calibri"/>
                <a:cs typeface="Calibri"/>
                <a:sym typeface="Calibri"/>
              </a:rPr>
              <a:t>3 types of classifications can be used.</a:t>
            </a:r>
            <a:endParaRPr/>
          </a:p>
          <a:p>
            <a:pPr indent="-265684" lvl="0" marL="342900" rtl="0" algn="l">
              <a:spcBef>
                <a:spcPts val="1000"/>
              </a:spcBef>
              <a:spcAft>
                <a:spcPts val="0"/>
              </a:spcAft>
              <a:buSzPct val="80000"/>
              <a:buNone/>
            </a:pPr>
            <a:r>
              <a:t/>
            </a:r>
            <a:endParaRPr b="1" sz="3800">
              <a:solidFill>
                <a:schemeClr val="dk1"/>
              </a:solidFill>
              <a:latin typeface="Calibri"/>
              <a:ea typeface="Calibri"/>
              <a:cs typeface="Calibri"/>
              <a:sym typeface="Calibri"/>
            </a:endParaRPr>
          </a:p>
          <a:p>
            <a:pPr indent="-342900" lvl="0" marL="342900" rtl="0" algn="l">
              <a:spcBef>
                <a:spcPts val="1000"/>
              </a:spcBef>
              <a:spcAft>
                <a:spcPts val="0"/>
              </a:spcAft>
              <a:buSzPct val="80000"/>
              <a:buChar char="►"/>
            </a:pPr>
            <a:r>
              <a:rPr b="1" lang="en-IN" sz="3800">
                <a:solidFill>
                  <a:schemeClr val="dk1"/>
                </a:solidFill>
                <a:latin typeface="Calibri"/>
                <a:ea typeface="Calibri"/>
                <a:cs typeface="Calibri"/>
                <a:sym typeface="Calibri"/>
              </a:rPr>
              <a:t>Keyword Classification</a:t>
            </a:r>
            <a:endParaRPr/>
          </a:p>
          <a:p>
            <a:pPr indent="-342900" lvl="0" marL="342900" rtl="0" algn="l">
              <a:spcBef>
                <a:spcPts val="1000"/>
              </a:spcBef>
              <a:spcAft>
                <a:spcPts val="0"/>
              </a:spcAft>
              <a:buSzPct val="80000"/>
              <a:buFont typeface="Noto Sans Symbols"/>
              <a:buChar char="❖"/>
            </a:pPr>
            <a:r>
              <a:rPr lang="en-IN" sz="3800">
                <a:solidFill>
                  <a:schemeClr val="dk1"/>
                </a:solidFill>
                <a:latin typeface="Calibri"/>
                <a:ea typeface="Calibri"/>
                <a:cs typeface="Calibri"/>
                <a:sym typeface="Calibri"/>
              </a:rPr>
              <a:t>By using keywork segmentation / classification tickets can be assigned to respective department. </a:t>
            </a:r>
            <a:endParaRPr/>
          </a:p>
          <a:p>
            <a:pPr indent="-342900" lvl="0" marL="342900" rtl="0" algn="l">
              <a:spcBef>
                <a:spcPts val="1000"/>
              </a:spcBef>
              <a:spcAft>
                <a:spcPts val="0"/>
              </a:spcAft>
              <a:buSzPct val="80000"/>
              <a:buFont typeface="Noto Sans Symbols"/>
              <a:buChar char="❖"/>
            </a:pPr>
            <a:r>
              <a:rPr lang="en-IN" sz="3800">
                <a:solidFill>
                  <a:schemeClr val="dk1"/>
                </a:solidFill>
                <a:latin typeface="Calibri"/>
                <a:ea typeface="Calibri"/>
                <a:cs typeface="Calibri"/>
                <a:sym typeface="Calibri"/>
              </a:rPr>
              <a:t>BA -&gt; BA group </a:t>
            </a:r>
            <a:endParaRPr/>
          </a:p>
          <a:p>
            <a:pPr indent="-342900" lvl="0" marL="342900" rtl="0" algn="l">
              <a:spcBef>
                <a:spcPts val="1000"/>
              </a:spcBef>
              <a:spcAft>
                <a:spcPts val="0"/>
              </a:spcAft>
              <a:buSzPct val="80000"/>
              <a:buFont typeface="Noto Sans Symbols"/>
              <a:buChar char="❖"/>
            </a:pPr>
            <a:r>
              <a:rPr lang="en-IN" sz="3800">
                <a:solidFill>
                  <a:schemeClr val="dk1"/>
                </a:solidFill>
                <a:latin typeface="Calibri"/>
                <a:ea typeface="Calibri"/>
                <a:cs typeface="Calibri"/>
                <a:sym typeface="Calibri"/>
              </a:rPr>
              <a:t>ML -&gt; ML group</a:t>
            </a:r>
            <a:endParaRPr/>
          </a:p>
          <a:p>
            <a:pPr indent="-342900" lvl="0" marL="342900" rtl="0" algn="l">
              <a:spcBef>
                <a:spcPts val="1000"/>
              </a:spcBef>
              <a:spcAft>
                <a:spcPts val="0"/>
              </a:spcAft>
              <a:buSzPct val="80000"/>
              <a:buFont typeface="Noto Sans Symbols"/>
              <a:buChar char="❖"/>
            </a:pPr>
            <a:r>
              <a:rPr lang="en-IN" sz="3800">
                <a:solidFill>
                  <a:schemeClr val="dk1"/>
                </a:solidFill>
                <a:latin typeface="Calibri"/>
                <a:ea typeface="Calibri"/>
                <a:cs typeface="Calibri"/>
                <a:sym typeface="Calibri"/>
              </a:rPr>
              <a:t>DL -&gt; DL group</a:t>
            </a:r>
            <a:endParaRPr/>
          </a:p>
          <a:p>
            <a:pPr indent="-265684" lvl="0" marL="342900" rtl="0" algn="l">
              <a:spcBef>
                <a:spcPts val="1000"/>
              </a:spcBef>
              <a:spcAft>
                <a:spcPts val="0"/>
              </a:spcAft>
              <a:buSzPct val="80000"/>
              <a:buNone/>
            </a:pPr>
            <a:r>
              <a:t/>
            </a:r>
            <a:endParaRPr b="1" sz="3800">
              <a:solidFill>
                <a:schemeClr val="dk1"/>
              </a:solidFill>
              <a:latin typeface="Calibri"/>
              <a:ea typeface="Calibri"/>
              <a:cs typeface="Calibri"/>
              <a:sym typeface="Calibri"/>
            </a:endParaRPr>
          </a:p>
          <a:p>
            <a:pPr indent="-342900" lvl="0" marL="342900" rtl="0" algn="l">
              <a:spcBef>
                <a:spcPts val="1000"/>
              </a:spcBef>
              <a:spcAft>
                <a:spcPts val="0"/>
              </a:spcAft>
              <a:buSzPct val="80000"/>
              <a:buChar char="►"/>
            </a:pPr>
            <a:r>
              <a:rPr b="1" lang="en-IN" sz="3800">
                <a:solidFill>
                  <a:schemeClr val="dk1"/>
                </a:solidFill>
                <a:latin typeface="Calibri"/>
                <a:ea typeface="Calibri"/>
                <a:cs typeface="Calibri"/>
                <a:sym typeface="Calibri"/>
              </a:rPr>
              <a:t>Topic Classification</a:t>
            </a:r>
            <a:endParaRPr sz="3800">
              <a:solidFill>
                <a:schemeClr val="dk1"/>
              </a:solidFill>
              <a:latin typeface="Calibri"/>
              <a:ea typeface="Calibri"/>
              <a:cs typeface="Calibri"/>
              <a:sym typeface="Calibri"/>
            </a:endParaRPr>
          </a:p>
          <a:p>
            <a:pPr indent="-342900" lvl="0" marL="342900" rtl="0" algn="l">
              <a:spcBef>
                <a:spcPts val="1000"/>
              </a:spcBef>
              <a:spcAft>
                <a:spcPts val="0"/>
              </a:spcAft>
              <a:buSzPct val="80000"/>
              <a:buFont typeface="Noto Sans Symbols"/>
              <a:buChar char="❖"/>
            </a:pPr>
            <a:r>
              <a:rPr lang="en-IN" sz="3800">
                <a:solidFill>
                  <a:schemeClr val="dk1"/>
                </a:solidFill>
                <a:latin typeface="Calibri"/>
                <a:ea typeface="Calibri"/>
                <a:cs typeface="Calibri"/>
                <a:sym typeface="Calibri"/>
              </a:rPr>
              <a:t>By classifying your tickets by topics so that each ticket is sent to the person best equipped to deal with each issue. </a:t>
            </a:r>
            <a:endParaRPr/>
          </a:p>
          <a:p>
            <a:pPr indent="-342900" lvl="0" marL="342900" rtl="0" algn="l">
              <a:spcBef>
                <a:spcPts val="1000"/>
              </a:spcBef>
              <a:spcAft>
                <a:spcPts val="0"/>
              </a:spcAft>
              <a:buSzPct val="80000"/>
              <a:buFont typeface="Noto Sans Symbols"/>
              <a:buChar char="❖"/>
            </a:pPr>
            <a:r>
              <a:rPr lang="en-IN" sz="3800">
                <a:solidFill>
                  <a:schemeClr val="dk1"/>
                </a:solidFill>
                <a:latin typeface="Calibri"/>
                <a:ea typeface="Calibri"/>
                <a:cs typeface="Calibri"/>
                <a:sym typeface="Calibri"/>
              </a:rPr>
              <a:t>E.g. Non Technical / Technical Query.</a:t>
            </a:r>
            <a:endParaRPr/>
          </a:p>
          <a:p>
            <a:pPr indent="-265684" lvl="0" marL="342900" rtl="0" algn="l">
              <a:spcBef>
                <a:spcPts val="1000"/>
              </a:spcBef>
              <a:spcAft>
                <a:spcPts val="0"/>
              </a:spcAft>
              <a:buSzPct val="80000"/>
              <a:buFont typeface="Noto Sans Symbols"/>
              <a:buNone/>
            </a:pPr>
            <a:r>
              <a:t/>
            </a:r>
            <a:endParaRPr sz="3800">
              <a:solidFill>
                <a:schemeClr val="dk1"/>
              </a:solidFill>
              <a:latin typeface="Calibri"/>
              <a:ea typeface="Calibri"/>
              <a:cs typeface="Calibri"/>
              <a:sym typeface="Calibri"/>
            </a:endParaRPr>
          </a:p>
          <a:p>
            <a:pPr indent="-342900" lvl="0" marL="342900" rtl="0" algn="l">
              <a:spcBef>
                <a:spcPts val="1000"/>
              </a:spcBef>
              <a:spcAft>
                <a:spcPts val="0"/>
              </a:spcAft>
              <a:buSzPct val="80000"/>
              <a:buChar char="►"/>
            </a:pPr>
            <a:r>
              <a:rPr b="1" lang="en-IN" sz="3800">
                <a:solidFill>
                  <a:schemeClr val="dk1"/>
                </a:solidFill>
                <a:latin typeface="Calibri"/>
                <a:ea typeface="Calibri"/>
                <a:cs typeface="Calibri"/>
                <a:sym typeface="Calibri"/>
              </a:rPr>
              <a:t>Sentiment Classification</a:t>
            </a:r>
            <a:endParaRPr/>
          </a:p>
          <a:p>
            <a:pPr indent="-342900" lvl="0" marL="342900" rtl="0" algn="l">
              <a:spcBef>
                <a:spcPts val="1000"/>
              </a:spcBef>
              <a:spcAft>
                <a:spcPts val="0"/>
              </a:spcAft>
              <a:buSzPct val="80000"/>
              <a:buFont typeface="Noto Sans Symbols"/>
              <a:buChar char="❖"/>
            </a:pPr>
            <a:r>
              <a:rPr lang="en-IN" sz="3800">
                <a:solidFill>
                  <a:schemeClr val="dk1"/>
                </a:solidFill>
                <a:latin typeface="Calibri"/>
                <a:ea typeface="Calibri"/>
                <a:cs typeface="Calibri"/>
                <a:sym typeface="Calibri"/>
              </a:rPr>
              <a:t>Ticket classification by sentiment  (e.g. </a:t>
            </a:r>
            <a:r>
              <a:rPr i="1" lang="en-IN" sz="3800">
                <a:solidFill>
                  <a:schemeClr val="dk1"/>
                </a:solidFill>
                <a:latin typeface="Calibri"/>
                <a:ea typeface="Calibri"/>
                <a:cs typeface="Calibri"/>
                <a:sym typeface="Calibri"/>
              </a:rPr>
              <a:t>Negative, Neutral, and Positive</a:t>
            </a:r>
            <a:r>
              <a:rPr lang="en-IN" sz="3800">
                <a:solidFill>
                  <a:schemeClr val="dk1"/>
                </a:solidFill>
                <a:latin typeface="Calibri"/>
                <a:ea typeface="Calibri"/>
                <a:cs typeface="Calibri"/>
                <a:sym typeface="Calibri"/>
              </a:rPr>
              <a:t>) can be extremely useful for detecting a serious issue by monitoring ratios of negative to positive tickets over a period of time. </a:t>
            </a:r>
            <a:endParaRPr b="1" sz="3800">
              <a:solidFill>
                <a:schemeClr val="dk1"/>
              </a:solidFill>
              <a:latin typeface="Calibri"/>
              <a:ea typeface="Calibri"/>
              <a:cs typeface="Calibri"/>
              <a:sym typeface="Calibri"/>
            </a:endParaRPr>
          </a:p>
          <a:p>
            <a:pPr indent="-342900" lvl="0" marL="342900" rtl="0" algn="l">
              <a:spcBef>
                <a:spcPts val="1000"/>
              </a:spcBef>
              <a:spcAft>
                <a:spcPts val="0"/>
              </a:spcAft>
              <a:buSzPct val="80000"/>
              <a:buFont typeface="Noto Sans Symbols"/>
              <a:buChar char="❖"/>
            </a:pPr>
            <a:r>
              <a:rPr lang="en-IN" sz="3800">
                <a:solidFill>
                  <a:schemeClr val="dk1"/>
                </a:solidFill>
                <a:latin typeface="Calibri"/>
                <a:ea typeface="Calibri"/>
                <a:cs typeface="Calibri"/>
                <a:sym typeface="Calibri"/>
              </a:rPr>
              <a:t>E.g. Many people facing issues with inblog or with canvas/dashboard etc.</a:t>
            </a:r>
            <a:endParaRPr/>
          </a:p>
          <a:p>
            <a:pPr indent="-306324" lvl="0" marL="342900" rtl="0" algn="l">
              <a:spcBef>
                <a:spcPts val="1000"/>
              </a:spcBef>
              <a:spcAft>
                <a:spcPts val="0"/>
              </a:spcAft>
              <a:buSzPct val="79999"/>
              <a:buNone/>
            </a:pPr>
            <a:r>
              <a:t/>
            </a:r>
            <a:endParaRPr b="1" sz="1800">
              <a:solidFill>
                <a:srgbClr val="1F3763"/>
              </a:solidFill>
              <a:latin typeface="Calibri"/>
              <a:ea typeface="Calibri"/>
              <a:cs typeface="Calibri"/>
              <a:sym typeface="Calibri"/>
            </a:endParaRPr>
          </a:p>
          <a:p>
            <a:pPr indent="-306324" lvl="0" marL="342900" rtl="0" algn="l">
              <a:spcBef>
                <a:spcPts val="1000"/>
              </a:spcBef>
              <a:spcAft>
                <a:spcPts val="0"/>
              </a:spcAft>
              <a:buSzPct val="79999"/>
              <a:buNone/>
            </a:pPr>
            <a:r>
              <a:t/>
            </a:r>
            <a:endParaRPr/>
          </a:p>
        </p:txBody>
      </p:sp>
      <p:sp>
        <p:nvSpPr>
          <p:cNvPr id="190" name="Google Shape;190;p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By: Sashi Mishra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8"/>
          <p:cNvSpPr txBox="1"/>
          <p:nvPr>
            <p:ph type="title"/>
          </p:nvPr>
        </p:nvSpPr>
        <p:spPr>
          <a:xfrm>
            <a:off x="677334" y="609600"/>
            <a:ext cx="8596668" cy="762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b="1" lang="en-IN" u="sng"/>
              <a:t>Process Steps</a:t>
            </a:r>
            <a:endParaRPr/>
          </a:p>
        </p:txBody>
      </p:sp>
      <p:sp>
        <p:nvSpPr>
          <p:cNvPr id="196" name="Google Shape;196;p8"/>
          <p:cNvSpPr txBox="1"/>
          <p:nvPr>
            <p:ph idx="1" type="body"/>
          </p:nvPr>
        </p:nvSpPr>
        <p:spPr>
          <a:xfrm>
            <a:off x="677334" y="1600201"/>
            <a:ext cx="8596668" cy="444116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IN">
                <a:solidFill>
                  <a:schemeClr val="dk1"/>
                </a:solidFill>
                <a:latin typeface="Calibri"/>
                <a:ea typeface="Calibri"/>
                <a:cs typeface="Calibri"/>
                <a:sym typeface="Calibri"/>
              </a:rPr>
              <a:t>Incident or ticket is assigned to respective team / member . </a:t>
            </a:r>
            <a:endParaRPr/>
          </a:p>
          <a:p>
            <a:pPr indent="-342900" lvl="0" marL="342900" rtl="0" algn="l">
              <a:spcBef>
                <a:spcPts val="1000"/>
              </a:spcBef>
              <a:spcAft>
                <a:spcPts val="0"/>
              </a:spcAft>
              <a:buSzPts val="1440"/>
              <a:buChar char="►"/>
            </a:pPr>
            <a:r>
              <a:rPr b="1" lang="en-IN">
                <a:solidFill>
                  <a:schemeClr val="dk1"/>
                </a:solidFill>
                <a:latin typeface="Calibri"/>
                <a:ea typeface="Calibri"/>
                <a:cs typeface="Calibri"/>
                <a:sym typeface="Calibri"/>
              </a:rPr>
              <a:t>Set ALERT SYSTEM </a:t>
            </a:r>
            <a:r>
              <a:rPr lang="en-IN">
                <a:solidFill>
                  <a:schemeClr val="dk1"/>
                </a:solidFill>
                <a:latin typeface="Calibri"/>
                <a:ea typeface="Calibri"/>
                <a:cs typeface="Calibri"/>
                <a:sym typeface="Calibri"/>
              </a:rPr>
              <a:t>: Set up ALERT SYSTEM once the query is generated. Once the ticket is assigned to respective team, team members will get alert.</a:t>
            </a:r>
            <a:endParaRPr/>
          </a:p>
          <a:p>
            <a:pPr indent="-342900" lvl="0" marL="342900" rtl="0" algn="l">
              <a:spcBef>
                <a:spcPts val="1000"/>
              </a:spcBef>
              <a:spcAft>
                <a:spcPts val="0"/>
              </a:spcAft>
              <a:buSzPts val="1440"/>
              <a:buChar char="►"/>
            </a:pPr>
            <a:r>
              <a:rPr b="1" lang="en-IN" sz="1800">
                <a:solidFill>
                  <a:schemeClr val="dk1"/>
                </a:solidFill>
                <a:latin typeface="Calibri"/>
                <a:ea typeface="Calibri"/>
                <a:cs typeface="Calibri"/>
                <a:sym typeface="Calibri"/>
              </a:rPr>
              <a:t>Set Ticket Status : </a:t>
            </a:r>
            <a:r>
              <a:rPr lang="en-IN" sz="1800">
                <a:solidFill>
                  <a:schemeClr val="dk1"/>
                </a:solidFill>
                <a:latin typeface="Calibri"/>
                <a:ea typeface="Calibri"/>
                <a:cs typeface="Calibri"/>
                <a:sym typeface="Calibri"/>
              </a:rPr>
              <a:t>A ticket's status updates the respective team members. Ticket statuses also help representatives to organize their open queries. </a:t>
            </a:r>
            <a:endParaRPr/>
          </a:p>
          <a:p>
            <a:pPr indent="-342900" lvl="0" marL="342900" rtl="0" algn="l">
              <a:spcBef>
                <a:spcPts val="1000"/>
              </a:spcBef>
              <a:spcAft>
                <a:spcPts val="0"/>
              </a:spcAft>
              <a:buSzPts val="1440"/>
              <a:buChar char="►"/>
            </a:pPr>
            <a:r>
              <a:rPr lang="en-IN">
                <a:solidFill>
                  <a:schemeClr val="dk1"/>
                </a:solidFill>
                <a:latin typeface="Calibri"/>
                <a:ea typeface="Calibri"/>
                <a:cs typeface="Calibri"/>
                <a:sym typeface="Calibri"/>
              </a:rPr>
              <a:t>Team Member’s task : Once ticket is picked up assign ticket to his/her name updating the rest of the team members (Not to user) that he/she is working on the particular ticket. Therefore the other team members can work on other tickets.</a:t>
            </a:r>
            <a:endParaRPr/>
          </a:p>
          <a:p>
            <a:pPr indent="-342900" lvl="0" marL="342900" rtl="0" algn="l">
              <a:spcBef>
                <a:spcPts val="1000"/>
              </a:spcBef>
              <a:spcAft>
                <a:spcPts val="0"/>
              </a:spcAft>
              <a:buSzPts val="1440"/>
              <a:buChar char="►"/>
            </a:pPr>
            <a:r>
              <a:rPr lang="en-IN">
                <a:solidFill>
                  <a:schemeClr val="dk1"/>
                </a:solidFill>
                <a:latin typeface="Calibri"/>
                <a:ea typeface="Calibri"/>
                <a:cs typeface="Calibri"/>
                <a:sym typeface="Calibri"/>
              </a:rPr>
              <a:t>Once issues is resolved update the status to resolved / closed.</a:t>
            </a:r>
            <a:endParaRPr/>
          </a:p>
          <a:p>
            <a:pPr indent="-342900" lvl="0" marL="342900" rtl="0" algn="l">
              <a:spcBef>
                <a:spcPts val="1000"/>
              </a:spcBef>
              <a:spcAft>
                <a:spcPts val="0"/>
              </a:spcAft>
              <a:buSzPts val="1440"/>
              <a:buChar char="►"/>
            </a:pPr>
            <a:r>
              <a:rPr lang="en-IN">
                <a:solidFill>
                  <a:schemeClr val="dk1"/>
                </a:solidFill>
                <a:latin typeface="Calibri"/>
                <a:ea typeface="Calibri"/>
                <a:cs typeface="Calibri"/>
                <a:sym typeface="Calibri"/>
              </a:rPr>
              <a:t>In case issue is not resolved – escalate the ticket to next level team.</a:t>
            </a:r>
            <a:endParaRPr/>
          </a:p>
          <a:p>
            <a:pPr indent="-342900" lvl="0" marL="342900" rtl="0" algn="l">
              <a:spcBef>
                <a:spcPts val="1000"/>
              </a:spcBef>
              <a:spcAft>
                <a:spcPts val="0"/>
              </a:spcAft>
              <a:buSzPts val="1440"/>
              <a:buChar char="►"/>
            </a:pPr>
            <a:r>
              <a:rPr lang="en-IN">
                <a:solidFill>
                  <a:schemeClr val="dk1"/>
                </a:solidFill>
                <a:latin typeface="Calibri"/>
                <a:ea typeface="Calibri"/>
                <a:cs typeface="Calibri"/>
                <a:sym typeface="Calibri"/>
              </a:rPr>
              <a:t>In case the ticket is assigned to incorrect group (error scenario) – reassign to correct team.</a:t>
            </a:r>
            <a:endParaRPr/>
          </a:p>
        </p:txBody>
      </p:sp>
      <p:sp>
        <p:nvSpPr>
          <p:cNvPr id="197" name="Google Shape;197;p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By: Sashi Mishra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9"/>
          <p:cNvSpPr txBox="1"/>
          <p:nvPr>
            <p:ph type="title"/>
          </p:nvPr>
        </p:nvSpPr>
        <p:spPr>
          <a:xfrm>
            <a:off x="677334" y="609600"/>
            <a:ext cx="8596668" cy="8001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b="1" lang="en-IN" u="sng"/>
              <a:t>Process Steps</a:t>
            </a:r>
            <a:endParaRPr/>
          </a:p>
        </p:txBody>
      </p:sp>
      <p:sp>
        <p:nvSpPr>
          <p:cNvPr id="203" name="Google Shape;203;p9"/>
          <p:cNvSpPr txBox="1"/>
          <p:nvPr>
            <p:ph idx="1" type="body"/>
          </p:nvPr>
        </p:nvSpPr>
        <p:spPr>
          <a:xfrm>
            <a:off x="677334" y="1524000"/>
            <a:ext cx="8596668" cy="451736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IN">
                <a:latin typeface="Calibri"/>
                <a:ea typeface="Calibri"/>
                <a:cs typeface="Calibri"/>
                <a:sym typeface="Calibri"/>
              </a:rPr>
              <a:t>Direct messages using Canvas requesting for mentors help: Chatbot will ask 4-5 relevant questions and try to resolve the query. If issue is still not resolved then escalate the query to mentors.</a:t>
            </a:r>
            <a:endParaRPr/>
          </a:p>
          <a:p>
            <a:pPr indent="-342900" lvl="0" marL="342900" rtl="0" algn="l">
              <a:spcBef>
                <a:spcPts val="1000"/>
              </a:spcBef>
              <a:spcAft>
                <a:spcPts val="0"/>
              </a:spcAft>
              <a:buSzPts val="1440"/>
              <a:buChar char="►"/>
            </a:pPr>
            <a:r>
              <a:rPr lang="en-IN">
                <a:latin typeface="Calibri"/>
                <a:ea typeface="Calibri"/>
                <a:cs typeface="Calibri"/>
                <a:sym typeface="Calibri"/>
              </a:rPr>
              <a:t>Add FAQ questions.</a:t>
            </a:r>
            <a:endParaRPr/>
          </a:p>
          <a:p>
            <a:pPr indent="-342900" lvl="0" marL="342900" rtl="0" algn="l">
              <a:spcBef>
                <a:spcPts val="1000"/>
              </a:spcBef>
              <a:spcAft>
                <a:spcPts val="0"/>
              </a:spcAft>
              <a:buSzPts val="1440"/>
              <a:buChar char="►"/>
            </a:pPr>
            <a:r>
              <a:rPr lang="en-IN">
                <a:latin typeface="Calibri"/>
                <a:ea typeface="Calibri"/>
                <a:cs typeface="Calibri"/>
                <a:sym typeface="Calibri"/>
              </a:rPr>
              <a:t>For New Joining Students: Automatically send Welcome Email with instructions with details on how to use canvas, dashboard and basic installation procedures.</a:t>
            </a:r>
            <a:endParaRPr/>
          </a:p>
          <a:p>
            <a:pPr indent="-342900" lvl="0" marL="342900" rtl="0" algn="l">
              <a:spcBef>
                <a:spcPts val="1000"/>
              </a:spcBef>
              <a:spcAft>
                <a:spcPts val="0"/>
              </a:spcAft>
              <a:buSzPts val="1440"/>
              <a:buChar char="►"/>
            </a:pPr>
            <a:r>
              <a:rPr lang="en-IN">
                <a:latin typeface="Calibri"/>
                <a:ea typeface="Calibri"/>
                <a:cs typeface="Calibri"/>
                <a:sym typeface="Calibri"/>
              </a:rPr>
              <a:t>Create subset cases</a:t>
            </a:r>
            <a:endParaRPr/>
          </a:p>
          <a:p>
            <a:pPr indent="-342900" lvl="0" marL="342900" rtl="0" algn="l">
              <a:spcBef>
                <a:spcPts val="1000"/>
              </a:spcBef>
              <a:spcAft>
                <a:spcPts val="0"/>
              </a:spcAft>
              <a:buSzPts val="1440"/>
              <a:buChar char="►"/>
            </a:pPr>
            <a:r>
              <a:rPr lang="en-IN">
                <a:latin typeface="Calibri"/>
                <a:ea typeface="Calibri"/>
                <a:cs typeface="Calibri"/>
                <a:sym typeface="Calibri"/>
              </a:rPr>
              <a:t>Add discussion board : </a:t>
            </a:r>
            <a:endParaRPr/>
          </a:p>
          <a:p>
            <a:pPr indent="-342900" lvl="0" marL="342900" rtl="0" algn="l">
              <a:spcBef>
                <a:spcPts val="1000"/>
              </a:spcBef>
              <a:spcAft>
                <a:spcPts val="0"/>
              </a:spcAft>
              <a:buSzPts val="1440"/>
              <a:buFont typeface="Noto Sans Symbols"/>
              <a:buChar char="❖"/>
            </a:pPr>
            <a:r>
              <a:rPr lang="en-IN">
                <a:latin typeface="Calibri"/>
                <a:ea typeface="Calibri"/>
                <a:cs typeface="Calibri"/>
                <a:sym typeface="Calibri"/>
              </a:rPr>
              <a:t>First step of resolution :- Resolve issue in project discussion board. </a:t>
            </a:r>
            <a:endParaRPr/>
          </a:p>
          <a:p>
            <a:pPr indent="-342900" lvl="0" marL="342900" rtl="0" algn="l">
              <a:spcBef>
                <a:spcPts val="1000"/>
              </a:spcBef>
              <a:spcAft>
                <a:spcPts val="0"/>
              </a:spcAft>
              <a:buSzPts val="1440"/>
              <a:buFont typeface="Noto Sans Symbols"/>
              <a:buChar char="❖"/>
            </a:pPr>
            <a:r>
              <a:rPr lang="en-IN">
                <a:latin typeface="Calibri"/>
                <a:ea typeface="Calibri"/>
                <a:cs typeface="Calibri"/>
                <a:sym typeface="Calibri"/>
              </a:rPr>
              <a:t>Second step of resolution: If issue is not resolved in first step of resolution then escalate to skype support group.</a:t>
            </a:r>
            <a:endParaRPr/>
          </a:p>
          <a:p>
            <a:pPr indent="-251459" lvl="0" marL="342900" rtl="0" algn="l">
              <a:spcBef>
                <a:spcPts val="1000"/>
              </a:spcBef>
              <a:spcAft>
                <a:spcPts val="0"/>
              </a:spcAft>
              <a:buSzPts val="1440"/>
              <a:buFont typeface="Noto Sans Symbols"/>
              <a:buNone/>
            </a:pPr>
            <a:r>
              <a:t/>
            </a:r>
            <a:endParaRPr>
              <a:latin typeface="Calibri"/>
              <a:ea typeface="Calibri"/>
              <a:cs typeface="Calibri"/>
              <a:sym typeface="Calibri"/>
            </a:endParaRPr>
          </a:p>
          <a:p>
            <a:pPr indent="-251459" lvl="0" marL="342900" rtl="0" algn="l">
              <a:spcBef>
                <a:spcPts val="1000"/>
              </a:spcBef>
              <a:spcAft>
                <a:spcPts val="0"/>
              </a:spcAft>
              <a:buSzPts val="1440"/>
              <a:buNone/>
            </a:pPr>
            <a:r>
              <a:t/>
            </a:r>
            <a:endParaRPr/>
          </a:p>
          <a:p>
            <a:pPr indent="-251459" lvl="0" marL="342900" rtl="0" algn="l">
              <a:spcBef>
                <a:spcPts val="1000"/>
              </a:spcBef>
              <a:spcAft>
                <a:spcPts val="0"/>
              </a:spcAft>
              <a:buSzPts val="1440"/>
              <a:buNone/>
            </a:pPr>
            <a:r>
              <a:t/>
            </a:r>
            <a:endParaRPr/>
          </a:p>
        </p:txBody>
      </p:sp>
      <p:sp>
        <p:nvSpPr>
          <p:cNvPr id="204" name="Google Shape;204;p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By: Sashi Mishra</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2021-05-17T11:14:58Z</dcterms:created>
  <dc:creator>20.gudiya@gmail.com</dc:creator>
</cp:coreProperties>
</file>