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>
      <p:cViewPr varScale="1">
        <p:scale>
          <a:sx n="52" d="100"/>
          <a:sy n="52" d="100"/>
        </p:scale>
        <p:origin x="8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845" y="1839594"/>
            <a:ext cx="180975" cy="18097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845" y="2573019"/>
            <a:ext cx="180975" cy="1809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845" y="3306444"/>
            <a:ext cx="180975" cy="18097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845" y="4039870"/>
            <a:ext cx="180975" cy="1809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845" y="6346144"/>
            <a:ext cx="180975" cy="18097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845" y="7079569"/>
            <a:ext cx="180975" cy="18097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845" y="7812994"/>
            <a:ext cx="180975" cy="18097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845" y="8546419"/>
            <a:ext cx="180975" cy="1809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7818" y="276859"/>
            <a:ext cx="17572362" cy="148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7330" y="2420423"/>
            <a:ext cx="14930119" cy="529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835" y="97717"/>
            <a:ext cx="4107870" cy="12621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6733" y="3162300"/>
            <a:ext cx="9054534" cy="170751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IN" sz="11000" b="1" dirty="0" err="1">
                <a:latin typeface="Cambria"/>
                <a:cs typeface="Cambria"/>
              </a:rPr>
              <a:t>Agro</a:t>
            </a:r>
            <a:r>
              <a:rPr lang="en-IN" sz="11000" b="1" dirty="0">
                <a:latin typeface="Cambria"/>
                <a:cs typeface="Cambria"/>
              </a:rPr>
              <a:t> Connect</a:t>
            </a:r>
            <a:endParaRPr sz="11000" b="1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5981700"/>
            <a:ext cx="6883400" cy="3845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90"/>
              </a:spcBef>
            </a:pPr>
            <a:r>
              <a:rPr sz="4100" spc="-190" dirty="0">
                <a:latin typeface="Palatino Linotype"/>
                <a:cs typeface="Palatino Linotype"/>
              </a:rPr>
              <a:t>Team</a:t>
            </a:r>
            <a:r>
              <a:rPr sz="4100" spc="-30" dirty="0">
                <a:latin typeface="Palatino Linotype"/>
                <a:cs typeface="Palatino Linotype"/>
              </a:rPr>
              <a:t> </a:t>
            </a:r>
            <a:r>
              <a:rPr sz="4100" spc="-220" dirty="0">
                <a:latin typeface="Palatino Linotype"/>
                <a:cs typeface="Palatino Linotype"/>
              </a:rPr>
              <a:t>Members</a:t>
            </a:r>
            <a:r>
              <a:rPr sz="4100" spc="-20" dirty="0">
                <a:latin typeface="Palatino Linotype"/>
                <a:cs typeface="Palatino Linotype"/>
              </a:rPr>
              <a:t> </a:t>
            </a:r>
            <a:r>
              <a:rPr sz="4100" dirty="0">
                <a:latin typeface="Palatino Linotype"/>
                <a:cs typeface="Palatino Linotype"/>
              </a:rPr>
              <a:t>-</a:t>
            </a:r>
            <a:r>
              <a:rPr sz="4100" spc="-25" dirty="0">
                <a:latin typeface="Palatino Linotype"/>
                <a:cs typeface="Palatino Linotype"/>
              </a:rPr>
              <a:t> </a:t>
            </a:r>
            <a:r>
              <a:rPr sz="4100" spc="-240" dirty="0">
                <a:latin typeface="Palatino Linotype"/>
                <a:cs typeface="Palatino Linotype"/>
              </a:rPr>
              <a:t>(Group</a:t>
            </a:r>
            <a:r>
              <a:rPr sz="4100" spc="-15" dirty="0">
                <a:latin typeface="Palatino Linotype"/>
                <a:cs typeface="Palatino Linotype"/>
              </a:rPr>
              <a:t> </a:t>
            </a:r>
            <a:r>
              <a:rPr sz="4100" spc="-60" dirty="0">
                <a:latin typeface="Palatino Linotype"/>
                <a:cs typeface="Palatino Linotype"/>
              </a:rPr>
              <a:t>No.</a:t>
            </a:r>
            <a:r>
              <a:rPr lang="en-IN" sz="4100" spc="-60" dirty="0">
                <a:latin typeface="Palatino Linotype"/>
                <a:cs typeface="Palatino Linotype"/>
              </a:rPr>
              <a:t>09</a:t>
            </a:r>
            <a:r>
              <a:rPr sz="4100" spc="-60" dirty="0">
                <a:latin typeface="Palatino Linotype"/>
                <a:cs typeface="Palatino Linotype"/>
              </a:rPr>
              <a:t>) </a:t>
            </a:r>
            <a:r>
              <a:rPr sz="4100" spc="-10" dirty="0">
                <a:latin typeface="Palatino Linotype"/>
                <a:cs typeface="Palatino Linotype"/>
              </a:rPr>
              <a:t>S</a:t>
            </a:r>
            <a:r>
              <a:rPr lang="en-IN" sz="4100" spc="-10" dirty="0" err="1">
                <a:latin typeface="Palatino Linotype"/>
                <a:cs typeface="Palatino Linotype"/>
              </a:rPr>
              <a:t>aiviraj</a:t>
            </a:r>
            <a:r>
              <a:rPr lang="en-IN" sz="4100" spc="-10" dirty="0">
                <a:latin typeface="Palatino Linotype"/>
                <a:cs typeface="Palatino Linotype"/>
              </a:rPr>
              <a:t> Naik</a:t>
            </a:r>
            <a:endParaRPr sz="4100" dirty="0">
              <a:latin typeface="Palatino Linotype"/>
              <a:cs typeface="Palatino Linotype"/>
            </a:endParaRPr>
          </a:p>
          <a:p>
            <a:pPr marL="12700" marR="2450465">
              <a:lnSpc>
                <a:spcPts val="5960"/>
              </a:lnSpc>
              <a:spcBef>
                <a:spcPts val="175"/>
              </a:spcBef>
            </a:pPr>
            <a:r>
              <a:rPr lang="en-IN" sz="4100" spc="-80" dirty="0">
                <a:latin typeface="Palatino Linotype"/>
                <a:cs typeface="Palatino Linotype"/>
              </a:rPr>
              <a:t>Utkarsh Patankar </a:t>
            </a:r>
            <a:r>
              <a:rPr lang="en-IN" sz="4100" spc="-250" dirty="0">
                <a:latin typeface="Palatino Linotype"/>
                <a:cs typeface="Palatino Linotype"/>
              </a:rPr>
              <a:t>Om Biradar</a:t>
            </a:r>
          </a:p>
          <a:p>
            <a:pPr marL="12700" marR="2450465">
              <a:lnSpc>
                <a:spcPts val="5960"/>
              </a:lnSpc>
              <a:spcBef>
                <a:spcPts val="175"/>
              </a:spcBef>
            </a:pPr>
            <a:r>
              <a:rPr lang="en-IN" sz="4100" spc="-250" dirty="0">
                <a:latin typeface="Palatino Linotype"/>
                <a:cs typeface="Palatino Linotype"/>
              </a:rPr>
              <a:t>Suraj </a:t>
            </a:r>
            <a:r>
              <a:rPr lang="en-IN" sz="4100" spc="-250" dirty="0" err="1">
                <a:latin typeface="Palatino Linotype"/>
                <a:cs typeface="Palatino Linotype"/>
              </a:rPr>
              <a:t>Kiswe</a:t>
            </a:r>
            <a:endParaRPr sz="41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91170" y="8791214"/>
            <a:ext cx="4892675" cy="631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spc="-275" dirty="0">
                <a:latin typeface="Palatino Linotype"/>
                <a:cs typeface="Palatino Linotype"/>
              </a:rPr>
              <a:t>Guided</a:t>
            </a:r>
            <a:r>
              <a:rPr sz="3950" spc="5" dirty="0">
                <a:latin typeface="Palatino Linotype"/>
                <a:cs typeface="Palatino Linotype"/>
              </a:rPr>
              <a:t> </a:t>
            </a:r>
            <a:r>
              <a:rPr sz="3950" dirty="0">
                <a:latin typeface="Palatino Linotype"/>
                <a:cs typeface="Palatino Linotype"/>
              </a:rPr>
              <a:t>By-</a:t>
            </a:r>
            <a:r>
              <a:rPr sz="3950" spc="-65" dirty="0">
                <a:latin typeface="Palatino Linotype"/>
                <a:cs typeface="Palatino Linotype"/>
              </a:rPr>
              <a:t> </a:t>
            </a:r>
            <a:r>
              <a:rPr sz="3950" spc="-114" dirty="0">
                <a:latin typeface="Palatino Linotype"/>
                <a:cs typeface="Palatino Linotype"/>
              </a:rPr>
              <a:t>Bakul</a:t>
            </a:r>
            <a:r>
              <a:rPr sz="3950" spc="-30" dirty="0">
                <a:latin typeface="Palatino Linotype"/>
                <a:cs typeface="Palatino Linotype"/>
              </a:rPr>
              <a:t> </a:t>
            </a:r>
            <a:r>
              <a:rPr sz="3950" spc="-45" dirty="0">
                <a:latin typeface="Palatino Linotype"/>
                <a:cs typeface="Palatino Linotype"/>
              </a:rPr>
              <a:t>Joshi</a:t>
            </a:r>
            <a:endParaRPr sz="39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002665"/>
            <a:ext cx="8047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Experiences/lessons</a:t>
            </a:r>
            <a:r>
              <a:rPr spc="-380" dirty="0"/>
              <a:t> </a:t>
            </a:r>
            <a:r>
              <a:rPr spc="-135" dirty="0"/>
              <a:t>learnt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959" y="2805112"/>
            <a:ext cx="180975" cy="1809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pc="-215" dirty="0"/>
              <a:t>Exposure</a:t>
            </a:r>
            <a:r>
              <a:rPr spc="-45" dirty="0"/>
              <a:t> </a:t>
            </a:r>
            <a:r>
              <a:rPr spc="-160" dirty="0"/>
              <a:t>to</a:t>
            </a:r>
            <a:r>
              <a:rPr spc="-40" dirty="0"/>
              <a:t> </a:t>
            </a:r>
            <a:r>
              <a:rPr spc="-210" dirty="0"/>
              <a:t>complex</a:t>
            </a:r>
            <a:r>
              <a:rPr spc="-45" dirty="0"/>
              <a:t> </a:t>
            </a:r>
            <a:r>
              <a:rPr spc="-165" dirty="0"/>
              <a:t>microservices</a:t>
            </a:r>
            <a:r>
              <a:rPr spc="-40" dirty="0"/>
              <a:t> </a:t>
            </a:r>
            <a:r>
              <a:rPr spc="-90" dirty="0"/>
              <a:t>architecture.</a:t>
            </a:r>
          </a:p>
          <a:p>
            <a:pPr marL="12700" marR="5080">
              <a:lnSpc>
                <a:spcPct val="120400"/>
              </a:lnSpc>
            </a:pPr>
            <a:r>
              <a:rPr spc="-195" dirty="0"/>
              <a:t>Collaboration</a:t>
            </a:r>
            <a:r>
              <a:rPr spc="-65" dirty="0"/>
              <a:t> </a:t>
            </a:r>
            <a:r>
              <a:rPr spc="-165" dirty="0"/>
              <a:t>across</a:t>
            </a:r>
            <a:r>
              <a:rPr spc="-90" dirty="0"/>
              <a:t> </a:t>
            </a:r>
            <a:r>
              <a:rPr spc="-229" dirty="0"/>
              <a:t>multiple</a:t>
            </a:r>
            <a:r>
              <a:rPr spc="-25" dirty="0"/>
              <a:t> </a:t>
            </a:r>
            <a:r>
              <a:rPr spc="-185" dirty="0"/>
              <a:t>technologies</a:t>
            </a:r>
            <a:r>
              <a:rPr spc="-70" dirty="0"/>
              <a:t> </a:t>
            </a:r>
            <a:r>
              <a:rPr spc="-120" dirty="0"/>
              <a:t>(.NET,</a:t>
            </a:r>
            <a:r>
              <a:rPr spc="-65" dirty="0"/>
              <a:t> </a:t>
            </a:r>
            <a:r>
              <a:rPr spc="-175" dirty="0"/>
              <a:t>Spring</a:t>
            </a:r>
            <a:r>
              <a:rPr spc="-60" dirty="0"/>
              <a:t> </a:t>
            </a:r>
            <a:r>
              <a:rPr spc="-45" dirty="0"/>
              <a:t>Boot,</a:t>
            </a:r>
            <a:r>
              <a:rPr spc="-65" dirty="0"/>
              <a:t> </a:t>
            </a:r>
            <a:r>
              <a:rPr spc="-10" dirty="0"/>
              <a:t>React, MySQL).</a:t>
            </a:r>
          </a:p>
          <a:p>
            <a:pPr marL="12700" marR="3189605">
              <a:lnSpc>
                <a:spcPct val="120400"/>
              </a:lnSpc>
            </a:pPr>
            <a:r>
              <a:rPr spc="-290" dirty="0"/>
              <a:t>Hands-</a:t>
            </a:r>
            <a:r>
              <a:rPr spc="-285" dirty="0"/>
              <a:t>on</a:t>
            </a:r>
            <a:r>
              <a:rPr dirty="0"/>
              <a:t> </a:t>
            </a:r>
            <a:r>
              <a:rPr spc="-185" dirty="0"/>
              <a:t>experience</a:t>
            </a:r>
            <a:r>
              <a:rPr spc="-75" dirty="0"/>
              <a:t> </a:t>
            </a:r>
            <a:r>
              <a:rPr spc="-280" dirty="0"/>
              <a:t>with</a:t>
            </a:r>
            <a:r>
              <a:rPr dirty="0"/>
              <a:t> </a:t>
            </a:r>
            <a:r>
              <a:rPr spc="-100" dirty="0"/>
              <a:t>Git</a:t>
            </a:r>
            <a:r>
              <a:rPr spc="-65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270" dirty="0"/>
              <a:t>GitHub</a:t>
            </a:r>
            <a:r>
              <a:rPr dirty="0"/>
              <a:t> </a:t>
            </a:r>
            <a:r>
              <a:rPr spc="-190" dirty="0"/>
              <a:t>for</a:t>
            </a:r>
            <a:r>
              <a:rPr spc="-25" dirty="0"/>
              <a:t> </a:t>
            </a:r>
            <a:r>
              <a:rPr spc="-290" dirty="0"/>
              <a:t>teamwork. </a:t>
            </a:r>
            <a:r>
              <a:rPr spc="-254" dirty="0"/>
              <a:t>Overcame</a:t>
            </a:r>
            <a:r>
              <a:rPr spc="-5" dirty="0"/>
              <a:t> </a:t>
            </a:r>
            <a:r>
              <a:rPr spc="-250" dirty="0"/>
              <a:t>unforeseen</a:t>
            </a:r>
            <a:r>
              <a:rPr spc="-5" dirty="0"/>
              <a:t> </a:t>
            </a:r>
            <a:r>
              <a:rPr spc="-165" dirty="0"/>
              <a:t>technical</a:t>
            </a:r>
            <a:r>
              <a:rPr spc="-40" dirty="0"/>
              <a:t> </a:t>
            </a:r>
            <a:r>
              <a:rPr spc="-180" dirty="0"/>
              <a:t>issues</a:t>
            </a:r>
            <a:r>
              <a:rPr spc="-15" dirty="0"/>
              <a:t> </a:t>
            </a:r>
            <a:r>
              <a:rPr spc="-355" dirty="0"/>
              <a:t>and</a:t>
            </a:r>
            <a:r>
              <a:rPr dirty="0"/>
              <a:t> </a:t>
            </a:r>
            <a:r>
              <a:rPr spc="-10" dirty="0"/>
              <a:t>bugs.</a:t>
            </a:r>
          </a:p>
          <a:p>
            <a:pPr marL="12700" marR="3452495">
              <a:lnSpc>
                <a:spcPct val="120400"/>
              </a:lnSpc>
            </a:pPr>
            <a:r>
              <a:rPr spc="-245" dirty="0"/>
              <a:t>Strengthened</a:t>
            </a:r>
            <a:r>
              <a:rPr spc="-15" dirty="0"/>
              <a:t> </a:t>
            </a:r>
            <a:r>
              <a:rPr dirty="0"/>
              <a:t>REST</a:t>
            </a:r>
            <a:r>
              <a:rPr spc="-40" dirty="0"/>
              <a:t> </a:t>
            </a:r>
            <a:r>
              <a:rPr spc="-120" dirty="0"/>
              <a:t>API</a:t>
            </a:r>
            <a:r>
              <a:rPr spc="-20" dirty="0"/>
              <a:t> </a:t>
            </a:r>
            <a:r>
              <a:rPr spc="-210" dirty="0"/>
              <a:t>integration</a:t>
            </a:r>
            <a:r>
              <a:rPr spc="-20" dirty="0"/>
              <a:t> </a:t>
            </a:r>
            <a:r>
              <a:rPr spc="-355" dirty="0"/>
              <a:t>and</a:t>
            </a:r>
            <a:r>
              <a:rPr dirty="0"/>
              <a:t> </a:t>
            </a:r>
            <a:r>
              <a:rPr spc="-200" dirty="0"/>
              <a:t>testing</a:t>
            </a:r>
            <a:r>
              <a:rPr spc="-15" dirty="0"/>
              <a:t> </a:t>
            </a:r>
            <a:r>
              <a:rPr spc="-20" dirty="0"/>
              <a:t>skills. </a:t>
            </a:r>
            <a:r>
              <a:rPr spc="-320" dirty="0"/>
              <a:t>Improved</a:t>
            </a:r>
            <a:r>
              <a:rPr spc="15" dirty="0"/>
              <a:t> </a:t>
            </a:r>
            <a:r>
              <a:rPr spc="-265" dirty="0"/>
              <a:t>team</a:t>
            </a:r>
            <a:r>
              <a:rPr spc="20" dirty="0"/>
              <a:t> </a:t>
            </a:r>
            <a:r>
              <a:rPr spc="-225" dirty="0"/>
              <a:t>coordination</a:t>
            </a:r>
            <a:r>
              <a:rPr spc="20" dirty="0"/>
              <a:t> </a:t>
            </a:r>
            <a:r>
              <a:rPr spc="-355" dirty="0"/>
              <a:t>and</a:t>
            </a:r>
            <a:r>
              <a:rPr spc="20" dirty="0"/>
              <a:t> </a:t>
            </a:r>
            <a:r>
              <a:rPr spc="-125" dirty="0"/>
              <a:t>communication.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959" y="3557587"/>
            <a:ext cx="180975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959" y="5062537"/>
            <a:ext cx="180975" cy="1809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959" y="5815012"/>
            <a:ext cx="180975" cy="1809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959" y="6567486"/>
            <a:ext cx="180975" cy="1809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959" y="7319961"/>
            <a:ext cx="180975" cy="1809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1503" y="3938841"/>
            <a:ext cx="10104755" cy="2341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200" spc="-670" dirty="0">
                <a:latin typeface="Verdana"/>
                <a:cs typeface="Verdana"/>
              </a:rPr>
              <a:t>Thank</a:t>
            </a:r>
            <a:r>
              <a:rPr sz="15200" spc="-1600" dirty="0">
                <a:latin typeface="Verdana"/>
                <a:cs typeface="Verdana"/>
              </a:rPr>
              <a:t> </a:t>
            </a:r>
            <a:r>
              <a:rPr sz="15200" spc="-580" dirty="0">
                <a:latin typeface="Verdana"/>
                <a:cs typeface="Verdana"/>
              </a:rPr>
              <a:t>you!</a:t>
            </a:r>
            <a:endParaRPr sz="15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818" y="0"/>
            <a:ext cx="17572362" cy="1641796"/>
          </a:xfrm>
          <a:prstGeom prst="rect">
            <a:avLst/>
          </a:prstGeom>
        </p:spPr>
        <p:txBody>
          <a:bodyPr vert="horz" wrap="square" lIns="0" tIns="162878" rIns="0" bIns="0" rtlCol="0">
            <a:spAutoFit/>
          </a:bodyPr>
          <a:lstStyle/>
          <a:p>
            <a:pPr marL="5605145">
              <a:lnSpc>
                <a:spcPct val="100000"/>
              </a:lnSpc>
              <a:spcBef>
                <a:spcPts val="100"/>
              </a:spcBef>
            </a:pPr>
            <a:r>
              <a:rPr lang="en-IN" sz="9600" b="1" dirty="0" err="1">
                <a:latin typeface="Cambria"/>
                <a:cs typeface="Cambria"/>
              </a:rPr>
              <a:t>Agro</a:t>
            </a:r>
            <a:r>
              <a:rPr lang="en-IN" sz="9600" b="1" dirty="0">
                <a:latin typeface="Cambria"/>
                <a:cs typeface="Cambria"/>
              </a:rPr>
              <a:t> Connect</a:t>
            </a:r>
            <a:endParaRPr sz="7500" b="1" dirty="0"/>
          </a:p>
        </p:txBody>
      </p:sp>
      <p:sp>
        <p:nvSpPr>
          <p:cNvPr id="9" name="object 9"/>
          <p:cNvSpPr txBox="1"/>
          <p:nvPr/>
        </p:nvSpPr>
        <p:spPr>
          <a:xfrm>
            <a:off x="357818" y="1104900"/>
            <a:ext cx="17777782" cy="7915757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4000" b="1" spc="-20" dirty="0">
                <a:latin typeface="Cambria"/>
                <a:cs typeface="Cambria"/>
              </a:rPr>
              <a:t>Area</a:t>
            </a:r>
            <a:r>
              <a:rPr sz="4000" b="1" spc="-155" dirty="0">
                <a:latin typeface="Cambria"/>
                <a:cs typeface="Cambria"/>
              </a:rPr>
              <a:t> </a:t>
            </a:r>
            <a:r>
              <a:rPr sz="4000" b="1" dirty="0">
                <a:latin typeface="Cambria"/>
                <a:cs typeface="Cambria"/>
              </a:rPr>
              <a:t>of</a:t>
            </a:r>
            <a:r>
              <a:rPr sz="4000" b="1" spc="-130" dirty="0">
                <a:latin typeface="Cambria"/>
                <a:cs typeface="Cambria"/>
              </a:rPr>
              <a:t> </a:t>
            </a:r>
            <a:r>
              <a:rPr sz="4000" b="1" spc="-114" dirty="0">
                <a:latin typeface="Cambria"/>
                <a:cs typeface="Cambria"/>
              </a:rPr>
              <a:t>Application</a:t>
            </a:r>
            <a:r>
              <a:rPr sz="4000" b="1" spc="-105" dirty="0">
                <a:latin typeface="Cambria"/>
                <a:cs typeface="Cambria"/>
              </a:rPr>
              <a:t> </a:t>
            </a:r>
            <a:r>
              <a:rPr sz="4000" b="1" spc="-50" dirty="0">
                <a:latin typeface="Cambria"/>
                <a:cs typeface="Cambria"/>
              </a:rPr>
              <a:t>-</a:t>
            </a:r>
            <a:endParaRPr sz="4000" dirty="0">
              <a:latin typeface="Cambria"/>
              <a:cs typeface="Cambria"/>
            </a:endParaRPr>
          </a:p>
          <a:p>
            <a:pPr marL="624840">
              <a:lnSpc>
                <a:spcPct val="100000"/>
              </a:lnSpc>
              <a:spcBef>
                <a:spcPts val="1050"/>
              </a:spcBef>
            </a:pPr>
            <a:r>
              <a:rPr lang="en-IN" sz="3200" spc="-215" dirty="0">
                <a:latin typeface="Palatino Linotype"/>
                <a:cs typeface="Palatino Linotype"/>
              </a:rPr>
              <a:t>Farming</a:t>
            </a:r>
            <a:r>
              <a:rPr sz="3200" spc="-10" dirty="0">
                <a:latin typeface="Palatino Linotype"/>
                <a:cs typeface="Palatino Linotype"/>
              </a:rPr>
              <a:t> </a:t>
            </a:r>
            <a:r>
              <a:rPr sz="3200" spc="-100" dirty="0">
                <a:latin typeface="Palatino Linotype"/>
                <a:cs typeface="Palatino Linotype"/>
              </a:rPr>
              <a:t>Sector</a:t>
            </a:r>
            <a:r>
              <a:rPr sz="3200" spc="-5" dirty="0">
                <a:latin typeface="Palatino Linotype"/>
                <a:cs typeface="Palatino Linotype"/>
              </a:rPr>
              <a:t> </a:t>
            </a:r>
            <a:r>
              <a:rPr sz="3200" dirty="0">
                <a:latin typeface="Palatino Linotype"/>
                <a:cs typeface="Palatino Linotype"/>
              </a:rPr>
              <a:t>-</a:t>
            </a:r>
            <a:r>
              <a:rPr sz="3200" spc="-5" dirty="0">
                <a:latin typeface="Palatino Linotype"/>
                <a:cs typeface="Palatino Linotype"/>
              </a:rPr>
              <a:t> </a:t>
            </a:r>
            <a:r>
              <a:rPr lang="en-US" sz="3200" dirty="0"/>
              <a:t>A Centralized Platform for Farmers, Vendors &amp; Government Schemes</a:t>
            </a:r>
            <a:endParaRPr sz="32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065"/>
              </a:spcBef>
            </a:pPr>
            <a:r>
              <a:rPr sz="4000" b="1" spc="-165" dirty="0">
                <a:latin typeface="Cambria"/>
                <a:cs typeface="Cambria"/>
              </a:rPr>
              <a:t>Need</a:t>
            </a:r>
            <a:r>
              <a:rPr sz="4000" b="1" spc="-55" dirty="0">
                <a:latin typeface="Cambria"/>
                <a:cs typeface="Cambria"/>
              </a:rPr>
              <a:t> </a:t>
            </a:r>
            <a:r>
              <a:rPr sz="4000" b="1" spc="-70" dirty="0">
                <a:latin typeface="Cambria"/>
                <a:cs typeface="Cambria"/>
              </a:rPr>
              <a:t>for</a:t>
            </a:r>
            <a:r>
              <a:rPr sz="4000" b="1" spc="-85" dirty="0">
                <a:latin typeface="Cambria"/>
                <a:cs typeface="Cambria"/>
              </a:rPr>
              <a:t> </a:t>
            </a:r>
            <a:r>
              <a:rPr sz="4000" b="1" spc="-175" dirty="0">
                <a:latin typeface="Cambria"/>
                <a:cs typeface="Cambria"/>
              </a:rPr>
              <a:t>the</a:t>
            </a:r>
            <a:r>
              <a:rPr sz="4000" b="1" spc="-45" dirty="0">
                <a:latin typeface="Cambria"/>
                <a:cs typeface="Cambria"/>
              </a:rPr>
              <a:t> </a:t>
            </a:r>
            <a:r>
              <a:rPr sz="4000" b="1" spc="-160" dirty="0">
                <a:latin typeface="Cambria"/>
                <a:cs typeface="Cambria"/>
              </a:rPr>
              <a:t>System</a:t>
            </a:r>
            <a:r>
              <a:rPr sz="4000" b="1" spc="-60" dirty="0">
                <a:latin typeface="Cambria"/>
                <a:cs typeface="Cambria"/>
              </a:rPr>
              <a:t> </a:t>
            </a:r>
            <a:r>
              <a:rPr sz="4000" b="1" spc="-50" dirty="0">
                <a:latin typeface="Cambria"/>
                <a:cs typeface="Cambria"/>
              </a:rPr>
              <a:t>-</a:t>
            </a:r>
            <a:endParaRPr sz="4000" dirty="0">
              <a:latin typeface="Cambria"/>
              <a:cs typeface="Cambria"/>
            </a:endParaRPr>
          </a:p>
          <a:p>
            <a:pPr marL="1447165" marR="2132965" indent="-571500">
              <a:lnSpc>
                <a:spcPct val="120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3200" spc="-265" dirty="0">
                <a:latin typeface="Palatino Linotype"/>
                <a:cs typeface="Palatino Linotype"/>
              </a:rPr>
              <a:t>Farmers face difficulty finding schemes they are eligible for</a:t>
            </a:r>
            <a:r>
              <a:rPr lang="en-US" sz="3200" spc="-15" dirty="0">
                <a:latin typeface="Palatino Linotype"/>
                <a:cs typeface="Palatino Linotype"/>
              </a:rPr>
              <a:t> . </a:t>
            </a:r>
          </a:p>
          <a:p>
            <a:pPr marL="1447165" marR="2132965" indent="-571500">
              <a:lnSpc>
                <a:spcPct val="120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3200" spc="-270" dirty="0">
                <a:latin typeface="Palatino Linotype"/>
                <a:cs typeface="Palatino Linotype"/>
              </a:rPr>
              <a:t>Agricultural products are scattered across multiple vendors without a unified marketplace. </a:t>
            </a:r>
          </a:p>
          <a:p>
            <a:pPr marL="1447165" marR="2132965" indent="-571500">
              <a:lnSpc>
                <a:spcPct val="120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Lack of a centralized system for renting tools or buying products online</a:t>
            </a:r>
            <a:r>
              <a:rPr lang="en-US" sz="4000" dirty="0"/>
              <a:t>.</a:t>
            </a:r>
            <a:endParaRPr lang="en-US" sz="40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070"/>
              </a:spcBef>
            </a:pPr>
            <a:r>
              <a:rPr lang="en-US" sz="4000" b="1" spc="-204" dirty="0">
                <a:latin typeface="Cambria"/>
                <a:cs typeface="Cambria"/>
              </a:rPr>
              <a:t>Business</a:t>
            </a:r>
            <a:r>
              <a:rPr lang="en-US" sz="4000" b="1" spc="-15" dirty="0">
                <a:latin typeface="Cambria"/>
                <a:cs typeface="Cambria"/>
              </a:rPr>
              <a:t> </a:t>
            </a:r>
            <a:r>
              <a:rPr lang="en-US" sz="4000" b="1" spc="-90" dirty="0">
                <a:latin typeface="Cambria"/>
                <a:cs typeface="Cambria"/>
              </a:rPr>
              <a:t>Use</a:t>
            </a:r>
            <a:r>
              <a:rPr lang="en-US" sz="4000" b="1" spc="-85" dirty="0">
                <a:latin typeface="Cambria"/>
                <a:cs typeface="Cambria"/>
              </a:rPr>
              <a:t> </a:t>
            </a:r>
            <a:r>
              <a:rPr lang="en-US" sz="4000" b="1" spc="-10" dirty="0">
                <a:latin typeface="Cambria"/>
                <a:cs typeface="Cambria"/>
              </a:rPr>
              <a:t>Cases-</a:t>
            </a:r>
            <a:endParaRPr lang="en-US" sz="4000" dirty="0">
              <a:latin typeface="Cambria"/>
              <a:cs typeface="Cambria"/>
            </a:endParaRPr>
          </a:p>
          <a:p>
            <a:pPr marL="1332865" indent="-457200">
              <a:lnSpc>
                <a:spcPct val="100000"/>
              </a:lnSpc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Palatino Linotype"/>
                <a:cs typeface="Palatino Linotype"/>
              </a:rPr>
              <a:t>Provide a single platform to buy, sell, and rent agricultural products.</a:t>
            </a:r>
          </a:p>
          <a:p>
            <a:pPr marL="1332865" indent="-457200">
              <a:lnSpc>
                <a:spcPct val="100000"/>
              </a:lnSpc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Palatino Linotype"/>
                <a:cs typeface="Palatino Linotype"/>
              </a:rPr>
              <a:t>Enable farmers to browse and apply for government schemes.</a:t>
            </a:r>
          </a:p>
          <a:p>
            <a:pPr marL="1332865" indent="-457200">
              <a:lnSpc>
                <a:spcPct val="100000"/>
              </a:lnSpc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Palatino Linotype"/>
                <a:cs typeface="Palatino Linotype"/>
              </a:rPr>
              <a:t>Offer vendors tools to manage their products and pricing.</a:t>
            </a:r>
          </a:p>
          <a:p>
            <a:pPr marL="1332865" indent="-457200">
              <a:lnSpc>
                <a:spcPct val="100000"/>
              </a:lnSpc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Palatino Linotype"/>
                <a:cs typeface="Palatino Linotype"/>
              </a:rPr>
              <a:t>Allow government officials to manage schemes and view applicants.</a:t>
            </a:r>
            <a:endParaRPr sz="3200" dirty="0">
              <a:latin typeface="Palatino Linotype"/>
              <a:cs typeface="Palatino Linotype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B23C8BE-5F61-6F82-9D9D-4E641489B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8925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Users</a:t>
            </a:r>
            <a:r>
              <a:rPr spc="-459" dirty="0"/>
              <a:t> </a:t>
            </a:r>
            <a:r>
              <a:rPr spc="-260" dirty="0"/>
              <a:t>and</a:t>
            </a:r>
            <a:r>
              <a:rPr spc="-455" dirty="0"/>
              <a:t> </a:t>
            </a:r>
            <a:r>
              <a:rPr spc="-440" dirty="0"/>
              <a:t>Use</a:t>
            </a:r>
            <a:r>
              <a:rPr spc="-459" dirty="0"/>
              <a:t> </a:t>
            </a:r>
            <a:r>
              <a:rPr spc="-540"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4795" y="2109068"/>
            <a:ext cx="12388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55" dirty="0">
                <a:latin typeface="Cambria"/>
                <a:cs typeface="Cambria"/>
              </a:rPr>
              <a:t>Users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3774541"/>
            <a:ext cx="3744370" cy="4785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100"/>
              </a:spcBef>
            </a:pPr>
            <a:r>
              <a:rPr lang="en-IN" sz="4000" b="1" spc="-10" dirty="0">
                <a:latin typeface="Cambria"/>
                <a:cs typeface="Cambria"/>
              </a:rPr>
              <a:t>Farmer</a:t>
            </a:r>
            <a:endParaRPr lang="en-IN" sz="4000" dirty="0">
              <a:latin typeface="Cambria"/>
              <a:cs typeface="Cambria"/>
            </a:endParaRPr>
          </a:p>
          <a:p>
            <a:pPr marL="389255" indent="-376555">
              <a:lnSpc>
                <a:spcPct val="100000"/>
              </a:lnSpc>
              <a:spcBef>
                <a:spcPts val="3800"/>
              </a:spcBef>
              <a:buAutoNum type="arabicPeriod"/>
              <a:tabLst>
                <a:tab pos="389255" algn="l"/>
              </a:tabLst>
            </a:pPr>
            <a:r>
              <a:rPr sz="3600" spc="-180" dirty="0">
                <a:latin typeface="Palatino Linotype"/>
                <a:cs typeface="Palatino Linotype"/>
              </a:rPr>
              <a:t>Browse</a:t>
            </a:r>
            <a:r>
              <a:rPr sz="3600" spc="-35" dirty="0">
                <a:latin typeface="Palatino Linotype"/>
                <a:cs typeface="Palatino Linotype"/>
              </a:rPr>
              <a:t> </a:t>
            </a:r>
            <a:r>
              <a:rPr lang="en-IN" sz="3600" spc="-100" dirty="0">
                <a:latin typeface="Palatino Linotype"/>
                <a:cs typeface="Palatino Linotype"/>
              </a:rPr>
              <a:t>products</a:t>
            </a:r>
            <a:endParaRPr sz="3600" dirty="0">
              <a:latin typeface="Palatino Linotype"/>
              <a:cs typeface="Palatino Linotype"/>
            </a:endParaRPr>
          </a:p>
          <a:p>
            <a:pPr marL="389255" indent="-376555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89255" algn="l"/>
              </a:tabLst>
            </a:pPr>
            <a:r>
              <a:rPr lang="en-IN" sz="3600" spc="-260" dirty="0" err="1">
                <a:latin typeface="Palatino Linotype"/>
                <a:cs typeface="Palatino Linotype"/>
              </a:rPr>
              <a:t>Purches</a:t>
            </a:r>
            <a:r>
              <a:rPr lang="en-IN" sz="3600" spc="-260" dirty="0">
                <a:latin typeface="Palatino Linotype"/>
                <a:cs typeface="Palatino Linotype"/>
              </a:rPr>
              <a:t> / rent products</a:t>
            </a:r>
            <a:endParaRPr sz="3600" dirty="0">
              <a:latin typeface="Palatino Linotype"/>
              <a:cs typeface="Palatino Linotype"/>
            </a:endParaRPr>
          </a:p>
          <a:p>
            <a:pPr marL="389255" indent="-376555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89255" algn="l"/>
              </a:tabLst>
            </a:pPr>
            <a:r>
              <a:rPr lang="en-IN" sz="3600" spc="-180" dirty="0">
                <a:latin typeface="Palatino Linotype"/>
                <a:cs typeface="Palatino Linotype"/>
              </a:rPr>
              <a:t>View all schemes</a:t>
            </a:r>
            <a:endParaRPr sz="3600" dirty="0">
              <a:latin typeface="Palatino Linotype"/>
              <a:cs typeface="Palatino Linotype"/>
            </a:endParaRPr>
          </a:p>
          <a:p>
            <a:pPr marL="389255" indent="-376555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89255" algn="l"/>
              </a:tabLst>
            </a:pPr>
            <a:r>
              <a:rPr lang="en-IN" sz="3600" spc="-240" dirty="0">
                <a:latin typeface="Palatino Linotype"/>
                <a:cs typeface="Palatino Linotype"/>
              </a:rPr>
              <a:t>Apply eligible schemes</a:t>
            </a:r>
            <a:endParaRPr sz="36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0" y="3789364"/>
            <a:ext cx="3594922" cy="472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algn="ctr">
              <a:lnSpc>
                <a:spcPct val="100000"/>
              </a:lnSpc>
              <a:spcBef>
                <a:spcPts val="100"/>
              </a:spcBef>
            </a:pPr>
            <a:r>
              <a:rPr lang="en-IN" sz="4000" b="1" spc="-45" dirty="0">
                <a:latin typeface="Cambria"/>
                <a:cs typeface="Cambria"/>
              </a:rPr>
              <a:t>Vender</a:t>
            </a:r>
            <a:endParaRPr lang="en-IN" sz="4000" dirty="0">
              <a:latin typeface="Cambria"/>
              <a:cs typeface="Cambria"/>
            </a:endParaRPr>
          </a:p>
          <a:p>
            <a:pPr marL="389255" indent="-376555">
              <a:lnSpc>
                <a:spcPct val="100000"/>
              </a:lnSpc>
              <a:spcBef>
                <a:spcPts val="3800"/>
              </a:spcBef>
              <a:buAutoNum type="arabicPeriod"/>
              <a:tabLst>
                <a:tab pos="389255" algn="l"/>
              </a:tabLst>
            </a:pPr>
            <a:r>
              <a:rPr lang="en-IN" sz="3600" spc="-150" dirty="0" err="1">
                <a:latin typeface="Palatino Linotype"/>
                <a:cs typeface="Palatino Linotype"/>
              </a:rPr>
              <a:t>Add,update</a:t>
            </a:r>
            <a:r>
              <a:rPr lang="en-IN" sz="3600" spc="-150" dirty="0">
                <a:latin typeface="Palatino Linotype"/>
                <a:cs typeface="Palatino Linotype"/>
              </a:rPr>
              <a:t> products price</a:t>
            </a:r>
            <a:endParaRPr lang="en-IN" sz="3600" dirty="0">
              <a:latin typeface="Palatino Linotype"/>
              <a:cs typeface="Palatino Linotype"/>
            </a:endParaRPr>
          </a:p>
          <a:p>
            <a:pPr marL="389255" indent="-376555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89255" algn="l"/>
              </a:tabLst>
            </a:pPr>
            <a:r>
              <a:rPr lang="en-IN" sz="3600" spc="-200" dirty="0">
                <a:latin typeface="Palatino Linotype"/>
                <a:cs typeface="Palatino Linotype"/>
              </a:rPr>
              <a:t>View all products</a:t>
            </a:r>
            <a:endParaRPr sz="3600" dirty="0">
              <a:latin typeface="Palatino Linotype"/>
              <a:cs typeface="Palatino Linotype"/>
            </a:endParaRPr>
          </a:p>
          <a:p>
            <a:pPr marL="389255" indent="-376555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89255" algn="l"/>
              </a:tabLst>
            </a:pPr>
            <a:r>
              <a:rPr sz="3600" spc="-195" dirty="0">
                <a:latin typeface="Palatino Linotype"/>
                <a:cs typeface="Palatino Linotype"/>
              </a:rPr>
              <a:t>View</a:t>
            </a:r>
            <a:r>
              <a:rPr sz="3600" dirty="0">
                <a:latin typeface="Palatino Linotype"/>
                <a:cs typeface="Palatino Linotype"/>
              </a:rPr>
              <a:t> </a:t>
            </a:r>
            <a:r>
              <a:rPr lang="en-IN" sz="3600" spc="-90" dirty="0">
                <a:latin typeface="Palatino Linotype"/>
                <a:cs typeface="Palatino Linotype"/>
              </a:rPr>
              <a:t>orders from farmers</a:t>
            </a:r>
            <a:endParaRPr sz="3600" dirty="0">
              <a:latin typeface="Palatino Linotype"/>
              <a:cs typeface="Palatino Linotype"/>
            </a:endParaRPr>
          </a:p>
          <a:p>
            <a:pPr marL="12065" marR="5080">
              <a:lnSpc>
                <a:spcPct val="121400"/>
              </a:lnSpc>
              <a:tabLst>
                <a:tab pos="389890" algn="l"/>
              </a:tabLst>
            </a:pPr>
            <a:endParaRPr sz="35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0" y="3834655"/>
            <a:ext cx="3753018" cy="3582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11175" algn="ctr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latin typeface="Cambria"/>
                <a:cs typeface="Cambria"/>
              </a:rPr>
              <a:t>Admin</a:t>
            </a:r>
            <a:endParaRPr sz="4000" dirty="0">
              <a:latin typeface="Cambria"/>
              <a:cs typeface="Cambria"/>
            </a:endParaRPr>
          </a:p>
          <a:p>
            <a:pPr marL="388620" marR="5080" indent="-376555">
              <a:lnSpc>
                <a:spcPct val="121400"/>
              </a:lnSpc>
              <a:spcBef>
                <a:spcPts val="2900"/>
              </a:spcBef>
              <a:buAutoNum type="arabicPeriod"/>
              <a:tabLst>
                <a:tab pos="389890" algn="l"/>
              </a:tabLst>
            </a:pPr>
            <a:r>
              <a:rPr sz="3500" spc="-195" dirty="0">
                <a:latin typeface="Palatino Linotype"/>
                <a:cs typeface="Palatino Linotype"/>
              </a:rPr>
              <a:t>A</a:t>
            </a:r>
            <a:r>
              <a:rPr lang="en-IN" sz="3500" spc="-195" dirty="0">
                <a:latin typeface="Palatino Linotype"/>
                <a:cs typeface="Palatino Linotype"/>
              </a:rPr>
              <a:t>dd products</a:t>
            </a:r>
          </a:p>
          <a:p>
            <a:pPr marL="388620" marR="358140" indent="-376555">
              <a:lnSpc>
                <a:spcPct val="121400"/>
              </a:lnSpc>
              <a:buAutoNum type="arabicPeriod"/>
              <a:tabLst>
                <a:tab pos="389890" algn="l"/>
              </a:tabLst>
            </a:pPr>
            <a:endParaRPr lang="en-IN" sz="3600" spc="-240" dirty="0">
              <a:latin typeface="Palatino Linotype"/>
              <a:cs typeface="Palatino Linotype"/>
            </a:endParaRPr>
          </a:p>
          <a:p>
            <a:pPr marL="388620" marR="358140" indent="-376555">
              <a:lnSpc>
                <a:spcPct val="121400"/>
              </a:lnSpc>
              <a:buAutoNum type="arabicPeriod"/>
              <a:tabLst>
                <a:tab pos="389890" algn="l"/>
              </a:tabLst>
            </a:pPr>
            <a:r>
              <a:rPr sz="3500" spc="-240" dirty="0">
                <a:latin typeface="Palatino Linotype"/>
                <a:cs typeface="Palatino Linotype"/>
              </a:rPr>
              <a:t>Manage</a:t>
            </a:r>
            <a:r>
              <a:rPr sz="3500" spc="45" dirty="0">
                <a:latin typeface="Palatino Linotype"/>
                <a:cs typeface="Palatino Linotype"/>
              </a:rPr>
              <a:t> </a:t>
            </a:r>
            <a:r>
              <a:rPr sz="3500" spc="-204" dirty="0">
                <a:latin typeface="Palatino Linotype"/>
                <a:cs typeface="Palatino Linotype"/>
              </a:rPr>
              <a:t>User</a:t>
            </a:r>
            <a:r>
              <a:rPr lang="en-IN" sz="3500" spc="-204" dirty="0">
                <a:latin typeface="Palatino Linotype"/>
                <a:cs typeface="Palatino Linotype"/>
              </a:rPr>
              <a:t>  accounts</a:t>
            </a:r>
            <a:endParaRPr sz="3500" dirty="0">
              <a:latin typeface="Palatino Linotype"/>
              <a:cs typeface="Palatino Linotype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84D984B2-3AA3-081B-A740-7991980B7E86}"/>
              </a:ext>
            </a:extLst>
          </p:cNvPr>
          <p:cNvSpPr txBox="1"/>
          <p:nvPr/>
        </p:nvSpPr>
        <p:spPr>
          <a:xfrm>
            <a:off x="13792200" y="3864566"/>
            <a:ext cx="3753018" cy="46058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11175" algn="ctr">
              <a:lnSpc>
                <a:spcPct val="100000"/>
              </a:lnSpc>
              <a:spcBef>
                <a:spcPts val="100"/>
              </a:spcBef>
            </a:pPr>
            <a:r>
              <a:rPr lang="en-IN" sz="4000" b="1" spc="-10" dirty="0">
                <a:latin typeface="Cambria"/>
                <a:cs typeface="Cambria"/>
              </a:rPr>
              <a:t>Government</a:t>
            </a:r>
            <a:endParaRPr sz="4000" dirty="0">
              <a:latin typeface="Cambria"/>
              <a:cs typeface="Cambria"/>
            </a:endParaRPr>
          </a:p>
          <a:p>
            <a:pPr marL="388620" marR="5080" indent="-376555">
              <a:lnSpc>
                <a:spcPct val="121400"/>
              </a:lnSpc>
              <a:spcBef>
                <a:spcPts val="2900"/>
              </a:spcBef>
              <a:buAutoNum type="arabicPeriod"/>
              <a:tabLst>
                <a:tab pos="389890" algn="l"/>
              </a:tabLst>
            </a:pPr>
            <a:r>
              <a:rPr sz="3500" spc="-195" dirty="0">
                <a:latin typeface="Palatino Linotype"/>
                <a:cs typeface="Palatino Linotype"/>
              </a:rPr>
              <a:t>A</a:t>
            </a:r>
            <a:r>
              <a:rPr lang="en-IN" sz="3500" spc="-195" dirty="0">
                <a:latin typeface="Palatino Linotype"/>
                <a:cs typeface="Palatino Linotype"/>
              </a:rPr>
              <a:t>dd, update, delete schemes  </a:t>
            </a:r>
          </a:p>
          <a:p>
            <a:pPr marL="388620" marR="5080" indent="-376555">
              <a:lnSpc>
                <a:spcPct val="121400"/>
              </a:lnSpc>
              <a:spcBef>
                <a:spcPts val="2900"/>
              </a:spcBef>
              <a:buAutoNum type="arabicPeriod"/>
              <a:tabLst>
                <a:tab pos="389890" algn="l"/>
              </a:tabLst>
            </a:pPr>
            <a:endParaRPr sz="3500" dirty="0">
              <a:latin typeface="Palatino Linotype"/>
              <a:cs typeface="Palatino Linotype"/>
            </a:endParaRPr>
          </a:p>
          <a:p>
            <a:pPr marL="388620" marR="358140" indent="-376555">
              <a:lnSpc>
                <a:spcPct val="121400"/>
              </a:lnSpc>
              <a:buAutoNum type="arabicPeriod"/>
              <a:tabLst>
                <a:tab pos="389890" algn="l"/>
              </a:tabLst>
            </a:pPr>
            <a:r>
              <a:rPr lang="en-IN" sz="3500" spc="-240" dirty="0">
                <a:latin typeface="Palatino Linotype"/>
                <a:cs typeface="Palatino Linotype"/>
              </a:rPr>
              <a:t>View </a:t>
            </a:r>
            <a:r>
              <a:rPr lang="en-IN" sz="3600" spc="-240" dirty="0">
                <a:latin typeface="Palatino Linotype"/>
                <a:cs typeface="Palatino Linotype"/>
              </a:rPr>
              <a:t>scheme</a:t>
            </a:r>
            <a:r>
              <a:rPr lang="en-IN" sz="3500" spc="-240" dirty="0">
                <a:latin typeface="Palatino Linotype"/>
                <a:cs typeface="Palatino Linotype"/>
              </a:rPr>
              <a:t> applicants</a:t>
            </a:r>
            <a:endParaRPr sz="35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1252" y="1740278"/>
            <a:ext cx="17571085" cy="8124825"/>
            <a:chOff x="351252" y="1740278"/>
            <a:chExt cx="17571085" cy="8124825"/>
          </a:xfrm>
        </p:grpSpPr>
        <p:sp>
          <p:nvSpPr>
            <p:cNvPr id="3" name="object 3"/>
            <p:cNvSpPr/>
            <p:nvPr/>
          </p:nvSpPr>
          <p:spPr>
            <a:xfrm>
              <a:off x="360777" y="1749803"/>
              <a:ext cx="4085590" cy="8107680"/>
            </a:xfrm>
            <a:custGeom>
              <a:avLst/>
              <a:gdLst/>
              <a:ahLst/>
              <a:cxnLst/>
              <a:rect l="l" t="t" r="r" b="b"/>
              <a:pathLst>
                <a:path w="4085590" h="8107680">
                  <a:moveTo>
                    <a:pt x="4085560" y="8107284"/>
                  </a:moveTo>
                  <a:lnTo>
                    <a:pt x="0" y="8107284"/>
                  </a:lnTo>
                  <a:lnTo>
                    <a:pt x="0" y="0"/>
                  </a:lnTo>
                  <a:lnTo>
                    <a:pt x="4085560" y="0"/>
                  </a:lnTo>
                  <a:lnTo>
                    <a:pt x="4085560" y="8107284"/>
                  </a:lnTo>
                  <a:close/>
                </a:path>
              </a:pathLst>
            </a:custGeom>
            <a:solidFill>
              <a:srgbClr val="FFE7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0777" y="1749810"/>
              <a:ext cx="4084954" cy="8105775"/>
            </a:xfrm>
            <a:custGeom>
              <a:avLst/>
              <a:gdLst/>
              <a:ahLst/>
              <a:cxnLst/>
              <a:rect l="l" t="t" r="r" b="b"/>
              <a:pathLst>
                <a:path w="4084954" h="8105775">
                  <a:moveTo>
                    <a:pt x="0" y="0"/>
                  </a:moveTo>
                  <a:lnTo>
                    <a:pt x="4084355" y="0"/>
                  </a:lnTo>
                  <a:lnTo>
                    <a:pt x="4084355" y="8105760"/>
                  </a:lnTo>
                  <a:lnTo>
                    <a:pt x="0" y="8105760"/>
                  </a:lnTo>
                  <a:lnTo>
                    <a:pt x="0" y="0"/>
                  </a:lnTo>
                  <a:close/>
                </a:path>
              </a:pathLst>
            </a:custGeom>
            <a:ln w="19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56079" y="1749803"/>
              <a:ext cx="9787255" cy="8108315"/>
            </a:xfrm>
            <a:custGeom>
              <a:avLst/>
              <a:gdLst/>
              <a:ahLst/>
              <a:cxnLst/>
              <a:rect l="l" t="t" r="r" b="b"/>
              <a:pathLst>
                <a:path w="9787255" h="8108315">
                  <a:moveTo>
                    <a:pt x="9786792" y="8108151"/>
                  </a:moveTo>
                  <a:lnTo>
                    <a:pt x="0" y="8108151"/>
                  </a:lnTo>
                  <a:lnTo>
                    <a:pt x="0" y="0"/>
                  </a:lnTo>
                  <a:lnTo>
                    <a:pt x="9786792" y="0"/>
                  </a:lnTo>
                  <a:lnTo>
                    <a:pt x="9786792" y="8108151"/>
                  </a:lnTo>
                  <a:close/>
                </a:path>
              </a:pathLst>
            </a:custGeom>
            <a:solidFill>
              <a:srgbClr val="E3FFC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4456144" y="1749803"/>
              <a:ext cx="9787255" cy="8105775"/>
            </a:xfrm>
            <a:custGeom>
              <a:avLst/>
              <a:gdLst/>
              <a:ahLst/>
              <a:cxnLst/>
              <a:rect l="l" t="t" r="r" b="b"/>
              <a:pathLst>
                <a:path w="9787255" h="8105775">
                  <a:moveTo>
                    <a:pt x="0" y="0"/>
                  </a:moveTo>
                  <a:lnTo>
                    <a:pt x="9786642" y="0"/>
                  </a:lnTo>
                  <a:lnTo>
                    <a:pt x="9786642" y="8105775"/>
                  </a:lnTo>
                  <a:lnTo>
                    <a:pt x="0" y="8105775"/>
                  </a:lnTo>
                  <a:lnTo>
                    <a:pt x="0" y="0"/>
                  </a:lnTo>
                  <a:close/>
                </a:path>
              </a:pathLst>
            </a:custGeom>
            <a:ln w="190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45590" y="1749803"/>
              <a:ext cx="3671570" cy="8102600"/>
            </a:xfrm>
            <a:custGeom>
              <a:avLst/>
              <a:gdLst/>
              <a:ahLst/>
              <a:cxnLst/>
              <a:rect l="l" t="t" r="r" b="b"/>
              <a:pathLst>
                <a:path w="3671569" h="8102600">
                  <a:moveTo>
                    <a:pt x="3671150" y="8102343"/>
                  </a:moveTo>
                  <a:lnTo>
                    <a:pt x="0" y="8102343"/>
                  </a:lnTo>
                  <a:lnTo>
                    <a:pt x="0" y="0"/>
                  </a:lnTo>
                  <a:lnTo>
                    <a:pt x="3671150" y="0"/>
                  </a:lnTo>
                  <a:lnTo>
                    <a:pt x="3671150" y="8102343"/>
                  </a:lnTo>
                  <a:close/>
                </a:path>
              </a:pathLst>
            </a:custGeom>
            <a:solidFill>
              <a:srgbClr val="C2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45620" y="1749803"/>
              <a:ext cx="3667125" cy="8099425"/>
            </a:xfrm>
            <a:custGeom>
              <a:avLst/>
              <a:gdLst/>
              <a:ahLst/>
              <a:cxnLst/>
              <a:rect l="l" t="t" r="r" b="b"/>
              <a:pathLst>
                <a:path w="3667125" h="8099425">
                  <a:moveTo>
                    <a:pt x="0" y="0"/>
                  </a:moveTo>
                  <a:lnTo>
                    <a:pt x="3667066" y="0"/>
                  </a:lnTo>
                  <a:lnTo>
                    <a:pt x="3667066" y="8099131"/>
                  </a:lnTo>
                  <a:lnTo>
                    <a:pt x="0" y="8099131"/>
                  </a:lnTo>
                  <a:lnTo>
                    <a:pt x="0" y="0"/>
                  </a:lnTo>
                  <a:close/>
                </a:path>
              </a:pathLst>
            </a:custGeom>
            <a:ln w="19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67055" y="2625126"/>
            <a:ext cx="5928182" cy="1296573"/>
          </a:xfrm>
          <a:prstGeom prst="rect">
            <a:avLst/>
          </a:prstGeom>
          <a:solidFill>
            <a:srgbClr val="C2DBF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130175" marR="123825">
              <a:lnSpc>
                <a:spcPct val="125000"/>
              </a:lnSpc>
              <a:spcBef>
                <a:spcPts val="885"/>
              </a:spcBef>
              <a:tabLst>
                <a:tab pos="1010919" algn="l"/>
                <a:tab pos="1915160" algn="l"/>
                <a:tab pos="2769870" algn="l"/>
                <a:tab pos="4004945" algn="l"/>
                <a:tab pos="4672965" algn="l"/>
              </a:tabLst>
            </a:pPr>
            <a:r>
              <a:rPr sz="3000" spc="-20" dirty="0">
                <a:latin typeface="Palatino Linotype"/>
                <a:cs typeface="Palatino Linotype"/>
              </a:rPr>
              <a:t>.</a:t>
            </a:r>
            <a:r>
              <a:rPr sz="3200" spc="-20" dirty="0">
                <a:latin typeface="Palatino Linotype"/>
                <a:cs typeface="Palatino Linotype"/>
              </a:rPr>
              <a:t>Net</a:t>
            </a:r>
            <a:r>
              <a:rPr sz="3200" dirty="0">
                <a:latin typeface="Palatino Linotype"/>
                <a:cs typeface="Palatino Linotype"/>
              </a:rPr>
              <a:t>	</a:t>
            </a:r>
            <a:r>
              <a:rPr sz="3200" spc="-20" dirty="0">
                <a:latin typeface="Palatino Linotype"/>
                <a:cs typeface="Palatino Linotype"/>
              </a:rPr>
              <a:t>Rest</a:t>
            </a:r>
            <a:r>
              <a:rPr sz="3200" dirty="0">
                <a:latin typeface="Palatino Linotype"/>
                <a:cs typeface="Palatino Linotype"/>
              </a:rPr>
              <a:t>	</a:t>
            </a:r>
            <a:r>
              <a:rPr sz="3200" spc="-25" dirty="0">
                <a:latin typeface="Palatino Linotype"/>
                <a:cs typeface="Palatino Linotype"/>
              </a:rPr>
              <a:t>API</a:t>
            </a:r>
            <a:r>
              <a:rPr sz="3200" dirty="0">
                <a:latin typeface="Palatino Linotype"/>
                <a:cs typeface="Palatino Linotype"/>
              </a:rPr>
              <a:t>	</a:t>
            </a:r>
            <a:r>
              <a:rPr sz="3200" spc="-10" dirty="0">
                <a:latin typeface="Palatino Linotype"/>
                <a:cs typeface="Palatino Linotype"/>
              </a:rPr>
              <a:t>Server</a:t>
            </a:r>
            <a:r>
              <a:rPr sz="3200" dirty="0">
                <a:latin typeface="Palatino Linotype"/>
                <a:cs typeface="Palatino Linotype"/>
              </a:rPr>
              <a:t>	</a:t>
            </a:r>
            <a:r>
              <a:rPr sz="3200" spc="-25" dirty="0">
                <a:latin typeface="Palatino Linotype"/>
                <a:cs typeface="Palatino Linotype"/>
              </a:rPr>
              <a:t>for</a:t>
            </a:r>
            <a:r>
              <a:rPr lang="en-IN" sz="3200" dirty="0">
                <a:latin typeface="Palatino Linotype"/>
                <a:cs typeface="Palatino Linotype"/>
              </a:rPr>
              <a:t>	</a:t>
            </a:r>
            <a:r>
              <a:rPr sz="3200" b="1" spc="-75" dirty="0">
                <a:latin typeface="Cambria"/>
                <a:cs typeface="Cambria"/>
              </a:rPr>
              <a:t> </a:t>
            </a:r>
            <a:r>
              <a:rPr lang="en-IN" sz="3200" b="1" spc="-130" dirty="0">
                <a:latin typeface="Cambria"/>
                <a:cs typeface="Cambria"/>
              </a:rPr>
              <a:t>Government</a:t>
            </a:r>
            <a:r>
              <a:rPr sz="3200" b="1" spc="-25" dirty="0">
                <a:latin typeface="Cambria"/>
                <a:cs typeface="Cambria"/>
              </a:rPr>
              <a:t> </a:t>
            </a:r>
            <a:r>
              <a:rPr sz="3200" spc="-220" dirty="0">
                <a:latin typeface="Palatino Linotype"/>
                <a:cs typeface="Palatino Linotype"/>
              </a:rPr>
              <a:t>On</a:t>
            </a:r>
            <a:r>
              <a:rPr sz="3200" spc="5" dirty="0">
                <a:latin typeface="Palatino Linotype"/>
                <a:cs typeface="Palatino Linotype"/>
              </a:rPr>
              <a:t> </a:t>
            </a:r>
            <a:r>
              <a:rPr sz="3200" spc="-10" dirty="0">
                <a:latin typeface="Palatino Linotype"/>
                <a:cs typeface="Palatino Linotype"/>
              </a:rPr>
              <a:t>localhost:</a:t>
            </a:r>
            <a:r>
              <a:rPr lang="en-IN" sz="3200" spc="-10" dirty="0">
                <a:latin typeface="Palatino Linotype"/>
                <a:cs typeface="Palatino Linotype"/>
              </a:rPr>
              <a:t>8084</a:t>
            </a:r>
            <a:endParaRPr sz="3200" dirty="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4538" y="5478412"/>
            <a:ext cx="5930265" cy="1482725"/>
          </a:xfrm>
          <a:prstGeom prst="rect">
            <a:avLst/>
          </a:prstGeom>
          <a:solidFill>
            <a:srgbClr val="C2DBFF"/>
          </a:solidFill>
        </p:spPr>
        <p:txBody>
          <a:bodyPr vert="horz" wrap="square" lIns="0" tIns="21717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1710"/>
              </a:spcBef>
            </a:pPr>
            <a:r>
              <a:rPr sz="3000" spc="-130" dirty="0">
                <a:latin typeface="Palatino Linotype"/>
                <a:cs typeface="Palatino Linotype"/>
              </a:rPr>
              <a:t>Springboot</a:t>
            </a:r>
            <a:r>
              <a:rPr sz="3000" spc="-60" dirty="0">
                <a:latin typeface="Palatino Linotype"/>
                <a:cs typeface="Palatino Linotype"/>
              </a:rPr>
              <a:t> </a:t>
            </a:r>
            <a:r>
              <a:rPr sz="3000" spc="-90" dirty="0">
                <a:latin typeface="Palatino Linotype"/>
                <a:cs typeface="Palatino Linotype"/>
              </a:rPr>
              <a:t>Rest</a:t>
            </a:r>
            <a:r>
              <a:rPr sz="3000" spc="-85" dirty="0">
                <a:latin typeface="Palatino Linotype"/>
                <a:cs typeface="Palatino Linotype"/>
              </a:rPr>
              <a:t> </a:t>
            </a:r>
            <a:r>
              <a:rPr sz="3000" spc="-60" dirty="0">
                <a:latin typeface="Palatino Linotype"/>
                <a:cs typeface="Palatino Linotype"/>
              </a:rPr>
              <a:t>API</a:t>
            </a:r>
            <a:r>
              <a:rPr sz="3000" spc="-75" dirty="0">
                <a:latin typeface="Palatino Linotype"/>
                <a:cs typeface="Palatino Linotype"/>
              </a:rPr>
              <a:t> </a:t>
            </a:r>
            <a:r>
              <a:rPr sz="3000" spc="-105" dirty="0">
                <a:latin typeface="Palatino Linotype"/>
                <a:cs typeface="Palatino Linotype"/>
              </a:rPr>
              <a:t>Server</a:t>
            </a:r>
            <a:r>
              <a:rPr sz="3000" spc="-70" dirty="0">
                <a:latin typeface="Palatino Linotype"/>
                <a:cs typeface="Palatino Linotype"/>
              </a:rPr>
              <a:t> </a:t>
            </a:r>
            <a:r>
              <a:rPr sz="3000" spc="-25" dirty="0">
                <a:latin typeface="Palatino Linotype"/>
                <a:cs typeface="Palatino Linotype"/>
              </a:rPr>
              <a:t>for</a:t>
            </a:r>
            <a:endParaRPr sz="3000" dirty="0">
              <a:latin typeface="Palatino Linotype"/>
              <a:cs typeface="Palatino Linotype"/>
            </a:endParaRPr>
          </a:p>
          <a:p>
            <a:pPr marL="130175">
              <a:lnSpc>
                <a:spcPct val="100000"/>
              </a:lnSpc>
              <a:spcBef>
                <a:spcPts val="900"/>
              </a:spcBef>
            </a:pPr>
            <a:r>
              <a:rPr sz="3000" b="1" dirty="0">
                <a:latin typeface="Cambria"/>
                <a:cs typeface="Cambria"/>
              </a:rPr>
              <a:t>Auth</a:t>
            </a:r>
            <a:r>
              <a:rPr sz="3000" b="1" spc="-110" dirty="0">
                <a:latin typeface="Cambria"/>
                <a:cs typeface="Cambria"/>
              </a:rPr>
              <a:t> </a:t>
            </a:r>
            <a:r>
              <a:rPr sz="3000" b="1" spc="-130" dirty="0">
                <a:latin typeface="Cambria"/>
                <a:cs typeface="Cambria"/>
              </a:rPr>
              <a:t>service</a:t>
            </a:r>
            <a:r>
              <a:rPr sz="3000" b="1" spc="-5" dirty="0">
                <a:latin typeface="Cambria"/>
                <a:cs typeface="Cambria"/>
              </a:rPr>
              <a:t> </a:t>
            </a:r>
            <a:r>
              <a:rPr sz="3000" spc="-190" dirty="0">
                <a:latin typeface="Palatino Linotype"/>
                <a:cs typeface="Palatino Linotype"/>
              </a:rPr>
              <a:t>on</a:t>
            </a:r>
            <a:r>
              <a:rPr sz="3000" dirty="0">
                <a:latin typeface="Palatino Linotype"/>
                <a:cs typeface="Palatino Linotype"/>
              </a:rPr>
              <a:t> </a:t>
            </a:r>
            <a:r>
              <a:rPr sz="3000" spc="-10" dirty="0">
                <a:latin typeface="Palatino Linotype"/>
                <a:cs typeface="Palatino Linotype"/>
              </a:rPr>
              <a:t>localhost:8081</a:t>
            </a:r>
            <a:endParaRPr sz="3000" dirty="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4175" y="7115729"/>
            <a:ext cx="5930265" cy="1222579"/>
          </a:xfrm>
          <a:prstGeom prst="rect">
            <a:avLst/>
          </a:prstGeom>
          <a:solidFill>
            <a:srgbClr val="C2DBF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130175" marR="193040">
              <a:lnSpc>
                <a:spcPct val="125000"/>
              </a:lnSpc>
              <a:spcBef>
                <a:spcPts val="885"/>
              </a:spcBef>
            </a:pPr>
            <a:r>
              <a:rPr sz="3000" spc="-130" dirty="0">
                <a:latin typeface="Palatino Linotype"/>
                <a:cs typeface="Palatino Linotype"/>
              </a:rPr>
              <a:t>Springboot</a:t>
            </a:r>
            <a:r>
              <a:rPr sz="3000" spc="-60" dirty="0">
                <a:latin typeface="Palatino Linotype"/>
                <a:cs typeface="Palatino Linotype"/>
              </a:rPr>
              <a:t> </a:t>
            </a:r>
            <a:r>
              <a:rPr sz="3000" spc="-90" dirty="0">
                <a:latin typeface="Palatino Linotype"/>
                <a:cs typeface="Palatino Linotype"/>
              </a:rPr>
              <a:t>Rest</a:t>
            </a:r>
            <a:r>
              <a:rPr sz="3000" spc="-85" dirty="0">
                <a:latin typeface="Palatino Linotype"/>
                <a:cs typeface="Palatino Linotype"/>
              </a:rPr>
              <a:t> </a:t>
            </a:r>
            <a:r>
              <a:rPr sz="3000" spc="-60" dirty="0">
                <a:latin typeface="Palatino Linotype"/>
                <a:cs typeface="Palatino Linotype"/>
              </a:rPr>
              <a:t>API</a:t>
            </a:r>
            <a:r>
              <a:rPr sz="3000" spc="-70" dirty="0">
                <a:latin typeface="Palatino Linotype"/>
                <a:cs typeface="Palatino Linotype"/>
              </a:rPr>
              <a:t> </a:t>
            </a:r>
            <a:r>
              <a:rPr sz="3000" spc="-105" dirty="0">
                <a:latin typeface="Palatino Linotype"/>
                <a:cs typeface="Palatino Linotype"/>
              </a:rPr>
              <a:t>Server</a:t>
            </a:r>
            <a:r>
              <a:rPr sz="3000" spc="-70" dirty="0">
                <a:latin typeface="Palatino Linotype"/>
                <a:cs typeface="Palatino Linotype"/>
              </a:rPr>
              <a:t> </a:t>
            </a:r>
            <a:r>
              <a:rPr sz="3000" spc="-120" dirty="0">
                <a:latin typeface="Palatino Linotype"/>
                <a:cs typeface="Palatino Linotype"/>
              </a:rPr>
              <a:t>for</a:t>
            </a:r>
            <a:r>
              <a:rPr sz="3000" spc="-65" dirty="0">
                <a:latin typeface="Palatino Linotype"/>
                <a:cs typeface="Palatino Linotype"/>
              </a:rPr>
              <a:t> </a:t>
            </a:r>
            <a:r>
              <a:rPr lang="en-IN" sz="3000" b="1" spc="30" dirty="0">
                <a:latin typeface="Cambria"/>
                <a:cs typeface="Palatino Linotype"/>
              </a:rPr>
              <a:t>Farmer</a:t>
            </a:r>
            <a:r>
              <a:rPr sz="3000" b="1" spc="30" dirty="0">
                <a:latin typeface="Cambria"/>
                <a:cs typeface="Cambria"/>
              </a:rPr>
              <a:t> </a:t>
            </a:r>
            <a:r>
              <a:rPr sz="3000" b="1" spc="-130" dirty="0">
                <a:latin typeface="Cambria"/>
                <a:cs typeface="Cambria"/>
              </a:rPr>
              <a:t>service</a:t>
            </a:r>
            <a:r>
              <a:rPr sz="3000" b="1" spc="-25" dirty="0">
                <a:latin typeface="Cambria"/>
                <a:cs typeface="Cambria"/>
              </a:rPr>
              <a:t> </a:t>
            </a:r>
            <a:r>
              <a:rPr sz="3000" spc="-220" dirty="0">
                <a:latin typeface="Palatino Linotype"/>
                <a:cs typeface="Palatino Linotype"/>
              </a:rPr>
              <a:t>On</a:t>
            </a:r>
            <a:r>
              <a:rPr sz="3000" spc="5" dirty="0">
                <a:latin typeface="Palatino Linotype"/>
                <a:cs typeface="Palatino Linotype"/>
              </a:rPr>
              <a:t> </a:t>
            </a:r>
            <a:r>
              <a:rPr sz="3000" spc="-10" dirty="0">
                <a:latin typeface="Palatino Linotype"/>
                <a:cs typeface="Palatino Linotype"/>
              </a:rPr>
              <a:t>localhost:8082</a:t>
            </a:r>
            <a:endParaRPr sz="3000" dirty="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1418" y="8516010"/>
            <a:ext cx="5930265" cy="1258037"/>
          </a:xfrm>
          <a:prstGeom prst="rect">
            <a:avLst/>
          </a:prstGeom>
          <a:solidFill>
            <a:srgbClr val="C2DBFF"/>
          </a:solidFill>
        </p:spPr>
        <p:txBody>
          <a:bodyPr vert="horz" wrap="square" lIns="0" tIns="21717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1710"/>
              </a:spcBef>
            </a:pPr>
            <a:r>
              <a:rPr sz="3000" spc="-130" dirty="0">
                <a:latin typeface="Palatino Linotype"/>
                <a:cs typeface="Palatino Linotype"/>
              </a:rPr>
              <a:t>Springboot</a:t>
            </a:r>
            <a:r>
              <a:rPr sz="3000" spc="-60" dirty="0">
                <a:latin typeface="Palatino Linotype"/>
                <a:cs typeface="Palatino Linotype"/>
              </a:rPr>
              <a:t> </a:t>
            </a:r>
            <a:r>
              <a:rPr sz="3000" spc="-90" dirty="0">
                <a:latin typeface="Palatino Linotype"/>
                <a:cs typeface="Palatino Linotype"/>
              </a:rPr>
              <a:t>Rest</a:t>
            </a:r>
            <a:r>
              <a:rPr sz="3000" spc="-85" dirty="0">
                <a:latin typeface="Palatino Linotype"/>
                <a:cs typeface="Palatino Linotype"/>
              </a:rPr>
              <a:t> </a:t>
            </a:r>
            <a:r>
              <a:rPr sz="3000" spc="-60" dirty="0">
                <a:latin typeface="Palatino Linotype"/>
                <a:cs typeface="Palatino Linotype"/>
              </a:rPr>
              <a:t>API</a:t>
            </a:r>
            <a:r>
              <a:rPr sz="3000" spc="-75" dirty="0">
                <a:latin typeface="Palatino Linotype"/>
                <a:cs typeface="Palatino Linotype"/>
              </a:rPr>
              <a:t> </a:t>
            </a:r>
            <a:r>
              <a:rPr sz="3000" spc="-105" dirty="0">
                <a:latin typeface="Palatino Linotype"/>
                <a:cs typeface="Palatino Linotype"/>
              </a:rPr>
              <a:t>Server</a:t>
            </a:r>
            <a:r>
              <a:rPr sz="3000" spc="-70" dirty="0">
                <a:latin typeface="Palatino Linotype"/>
                <a:cs typeface="Palatino Linotype"/>
              </a:rPr>
              <a:t> </a:t>
            </a:r>
            <a:r>
              <a:rPr sz="3000" spc="-25" dirty="0">
                <a:latin typeface="Palatino Linotype"/>
                <a:cs typeface="Palatino Linotype"/>
              </a:rPr>
              <a:t>for</a:t>
            </a:r>
            <a:endParaRPr sz="3000" dirty="0">
              <a:latin typeface="Palatino Linotype"/>
              <a:cs typeface="Palatino Linotype"/>
            </a:endParaRPr>
          </a:p>
          <a:p>
            <a:pPr marL="130175">
              <a:lnSpc>
                <a:spcPct val="100000"/>
              </a:lnSpc>
              <a:spcBef>
                <a:spcPts val="900"/>
              </a:spcBef>
            </a:pPr>
            <a:r>
              <a:rPr lang="en-IN" sz="3000" b="1" spc="-80" dirty="0">
                <a:latin typeface="Cambria"/>
                <a:cs typeface="Cambria"/>
              </a:rPr>
              <a:t>Vendor</a:t>
            </a:r>
            <a:r>
              <a:rPr sz="3000" b="1" spc="-70" dirty="0">
                <a:latin typeface="Cambria"/>
                <a:cs typeface="Cambria"/>
              </a:rPr>
              <a:t> </a:t>
            </a:r>
            <a:r>
              <a:rPr sz="3000" b="1" spc="-130" dirty="0">
                <a:latin typeface="Cambria"/>
                <a:cs typeface="Cambria"/>
              </a:rPr>
              <a:t>service</a:t>
            </a:r>
            <a:r>
              <a:rPr sz="3000" b="1" spc="15" dirty="0">
                <a:latin typeface="Cambria"/>
                <a:cs typeface="Cambria"/>
              </a:rPr>
              <a:t> </a:t>
            </a:r>
            <a:r>
              <a:rPr sz="3000" spc="-220" dirty="0">
                <a:latin typeface="Palatino Linotype"/>
                <a:cs typeface="Palatino Linotype"/>
              </a:rPr>
              <a:t>On</a:t>
            </a:r>
            <a:r>
              <a:rPr sz="3000" spc="5" dirty="0">
                <a:latin typeface="Palatino Linotype"/>
                <a:cs typeface="Palatino Linotype"/>
              </a:rPr>
              <a:t> </a:t>
            </a:r>
            <a:r>
              <a:rPr sz="3000" spc="-10" dirty="0">
                <a:latin typeface="Palatino Linotype"/>
                <a:cs typeface="Palatino Linotype"/>
              </a:rPr>
              <a:t>localhost:8083</a:t>
            </a:r>
            <a:endParaRPr sz="3000" dirty="0">
              <a:latin typeface="Palatino Linotype"/>
              <a:cs typeface="Palatino Linotyp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9830" y="4321953"/>
            <a:ext cx="16757650" cy="5140960"/>
            <a:chOff x="679300" y="3746182"/>
            <a:chExt cx="16757650" cy="5140960"/>
          </a:xfrm>
        </p:grpSpPr>
        <p:sp>
          <p:nvSpPr>
            <p:cNvPr id="14" name="object 14"/>
            <p:cNvSpPr/>
            <p:nvPr/>
          </p:nvSpPr>
          <p:spPr>
            <a:xfrm>
              <a:off x="10681977" y="3943047"/>
              <a:ext cx="2200910" cy="0"/>
            </a:xfrm>
            <a:custGeom>
              <a:avLst/>
              <a:gdLst/>
              <a:ahLst/>
              <a:cxnLst/>
              <a:rect l="l" t="t" r="r" b="b"/>
              <a:pathLst>
                <a:path w="2200909">
                  <a:moveTo>
                    <a:pt x="0" y="0"/>
                  </a:moveTo>
                  <a:lnTo>
                    <a:pt x="2200342" y="0"/>
                  </a:lnTo>
                </a:path>
              </a:pathLst>
            </a:custGeom>
            <a:ln w="38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81977" y="5639245"/>
              <a:ext cx="438784" cy="0"/>
            </a:xfrm>
            <a:custGeom>
              <a:avLst/>
              <a:gdLst/>
              <a:ahLst/>
              <a:cxnLst/>
              <a:rect l="l" t="t" r="r" b="b"/>
              <a:pathLst>
                <a:path w="438784">
                  <a:moveTo>
                    <a:pt x="0" y="0"/>
                  </a:moveTo>
                  <a:lnTo>
                    <a:pt x="438169" y="0"/>
                  </a:lnTo>
                </a:path>
              </a:pathLst>
            </a:custGeom>
            <a:ln w="378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81734" y="7174623"/>
              <a:ext cx="1486535" cy="19050"/>
            </a:xfrm>
            <a:custGeom>
              <a:avLst/>
              <a:gdLst/>
              <a:ahLst/>
              <a:cxnLst/>
              <a:rect l="l" t="t" r="r" b="b"/>
              <a:pathLst>
                <a:path w="1486534" h="19050">
                  <a:moveTo>
                    <a:pt x="0" y="19013"/>
                  </a:moveTo>
                  <a:lnTo>
                    <a:pt x="1485919" y="0"/>
                  </a:lnTo>
                </a:path>
              </a:pathLst>
            </a:custGeom>
            <a:ln w="380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81483" y="8847560"/>
              <a:ext cx="438150" cy="20955"/>
            </a:xfrm>
            <a:custGeom>
              <a:avLst/>
              <a:gdLst/>
              <a:ahLst/>
              <a:cxnLst/>
              <a:rect l="l" t="t" r="r" b="b"/>
              <a:pathLst>
                <a:path w="438150" h="20954">
                  <a:moveTo>
                    <a:pt x="0" y="20611"/>
                  </a:moveTo>
                  <a:lnTo>
                    <a:pt x="437767" y="0"/>
                  </a:lnTo>
                </a:path>
              </a:pathLst>
            </a:custGeom>
            <a:ln w="377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22955" y="5639346"/>
              <a:ext cx="0" cy="3208655"/>
            </a:xfrm>
            <a:custGeom>
              <a:avLst/>
              <a:gdLst/>
              <a:ahLst/>
              <a:cxnLst/>
              <a:rect l="l" t="t" r="r" b="b"/>
              <a:pathLst>
                <a:path h="3208654">
                  <a:moveTo>
                    <a:pt x="0" y="320817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170725" y="7174612"/>
              <a:ext cx="715010" cy="0"/>
            </a:xfrm>
            <a:custGeom>
              <a:avLst/>
              <a:gdLst/>
              <a:ahLst/>
              <a:cxnLst/>
              <a:rect l="l" t="t" r="r" b="b"/>
              <a:pathLst>
                <a:path w="715009">
                  <a:moveTo>
                    <a:pt x="0" y="0"/>
                  </a:moveTo>
                  <a:lnTo>
                    <a:pt x="714422" y="0"/>
                  </a:lnTo>
                </a:path>
              </a:pathLst>
            </a:custGeom>
            <a:ln w="380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885529" y="3943161"/>
              <a:ext cx="0" cy="1200785"/>
            </a:xfrm>
            <a:custGeom>
              <a:avLst/>
              <a:gdLst/>
              <a:ahLst/>
              <a:cxnLst/>
              <a:rect l="l" t="t" r="r" b="b"/>
              <a:pathLst>
                <a:path h="1200785">
                  <a:moveTo>
                    <a:pt x="0" y="1200275"/>
                  </a:moveTo>
                  <a:lnTo>
                    <a:pt x="0" y="0"/>
                  </a:lnTo>
                </a:path>
              </a:pathLst>
            </a:custGeom>
            <a:ln w="38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904625" y="5803859"/>
              <a:ext cx="0" cy="1370965"/>
            </a:xfrm>
            <a:custGeom>
              <a:avLst/>
              <a:gdLst/>
              <a:ahLst/>
              <a:cxnLst/>
              <a:rect l="l" t="t" r="r" b="b"/>
              <a:pathLst>
                <a:path h="1370965">
                  <a:moveTo>
                    <a:pt x="0" y="1370745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904644" y="5143500"/>
              <a:ext cx="1322070" cy="0"/>
            </a:xfrm>
            <a:custGeom>
              <a:avLst/>
              <a:gdLst/>
              <a:ahLst/>
              <a:cxnLst/>
              <a:rect l="l" t="t" r="r" b="b"/>
              <a:pathLst>
                <a:path w="1322069">
                  <a:moveTo>
                    <a:pt x="0" y="0"/>
                  </a:moveTo>
                  <a:lnTo>
                    <a:pt x="132189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150340" y="5086350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885594" y="5803879"/>
              <a:ext cx="1341120" cy="0"/>
            </a:xfrm>
            <a:custGeom>
              <a:avLst/>
              <a:gdLst/>
              <a:ahLst/>
              <a:cxnLst/>
              <a:rect l="l" t="t" r="r" b="b"/>
              <a:pathLst>
                <a:path w="1341119">
                  <a:moveTo>
                    <a:pt x="0" y="0"/>
                  </a:moveTo>
                  <a:lnTo>
                    <a:pt x="134094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150340" y="5746729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45641" y="3746182"/>
              <a:ext cx="2790824" cy="279082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300" y="4667817"/>
              <a:ext cx="142875" cy="14287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300" y="5258367"/>
              <a:ext cx="142875" cy="14287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300" y="5848917"/>
              <a:ext cx="142875" cy="142874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8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Project</a:t>
            </a:r>
            <a:r>
              <a:rPr spc="-440" dirty="0"/>
              <a:t> </a:t>
            </a:r>
            <a:r>
              <a:rPr spc="-290" dirty="0"/>
              <a:t>Architecture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89830" y="1909206"/>
            <a:ext cx="124364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00525" algn="l"/>
              </a:tabLst>
            </a:pPr>
            <a:r>
              <a:rPr sz="3200" u="heavy" spc="-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Front</a:t>
            </a:r>
            <a:r>
              <a:rPr sz="3200" u="heavy" spc="-3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3200" u="heavy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End</a:t>
            </a:r>
            <a:r>
              <a:rPr sz="3200" u="none" dirty="0">
                <a:latin typeface="Verdana"/>
                <a:cs typeface="Verdana"/>
              </a:rPr>
              <a:t>	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Middle</a:t>
            </a:r>
            <a:r>
              <a:rPr sz="3200" u="heavy" spc="-2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3200" u="heavy" spc="-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tier</a:t>
            </a:r>
            <a:r>
              <a:rPr sz="3200" u="heavy" spc="-26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3200" u="heavy" spc="-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with</a:t>
            </a:r>
            <a:r>
              <a:rPr sz="3200" u="heavy" spc="-2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Microservice</a:t>
            </a:r>
            <a:r>
              <a:rPr sz="3200" u="heavy" spc="-26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architecture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451965" y="1998094"/>
            <a:ext cx="1455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spc="-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DB</a:t>
            </a:r>
            <a:r>
              <a:rPr sz="3200" u="heavy" spc="-3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3200" u="heavy" spc="-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Tier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5586" y="3074723"/>
            <a:ext cx="3733800" cy="367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3200" spc="-250" dirty="0">
                <a:latin typeface="Palatino Linotype"/>
                <a:cs typeface="Palatino Linotype"/>
              </a:rPr>
              <a:t>Web</a:t>
            </a:r>
            <a:r>
              <a:rPr sz="3200" spc="15" dirty="0">
                <a:latin typeface="Palatino Linotype"/>
                <a:cs typeface="Palatino Linotype"/>
              </a:rPr>
              <a:t> </a:t>
            </a:r>
            <a:r>
              <a:rPr sz="3200" spc="-175" dirty="0">
                <a:latin typeface="Palatino Linotype"/>
                <a:cs typeface="Palatino Linotype"/>
              </a:rPr>
              <a:t>server</a:t>
            </a:r>
            <a:r>
              <a:rPr sz="3200" spc="15" dirty="0">
                <a:latin typeface="Palatino Linotype"/>
                <a:cs typeface="Palatino Linotype"/>
              </a:rPr>
              <a:t> </a:t>
            </a:r>
            <a:r>
              <a:rPr sz="3200" spc="-229" dirty="0">
                <a:latin typeface="Palatino Linotype"/>
                <a:cs typeface="Palatino Linotype"/>
              </a:rPr>
              <a:t>running</a:t>
            </a:r>
            <a:r>
              <a:rPr sz="3200" spc="15" dirty="0">
                <a:latin typeface="Palatino Linotype"/>
                <a:cs typeface="Palatino Linotype"/>
              </a:rPr>
              <a:t> </a:t>
            </a:r>
            <a:r>
              <a:rPr sz="3200" spc="-140" dirty="0">
                <a:latin typeface="Palatino Linotype"/>
                <a:cs typeface="Palatino Linotype"/>
              </a:rPr>
              <a:t>on </a:t>
            </a:r>
            <a:r>
              <a:rPr sz="3200" spc="-20" dirty="0">
                <a:latin typeface="Palatino Linotype"/>
                <a:cs typeface="Palatino Linotype"/>
              </a:rPr>
              <a:t>localhost:3000</a:t>
            </a:r>
            <a:endParaRPr sz="3200" dirty="0">
              <a:latin typeface="Palatino Linotype"/>
              <a:cs typeface="Palatino Linotype"/>
            </a:endParaRPr>
          </a:p>
          <a:p>
            <a:pPr marL="581660" marR="96520">
              <a:lnSpc>
                <a:spcPct val="121100"/>
              </a:lnSpc>
              <a:spcBef>
                <a:spcPts val="855"/>
              </a:spcBef>
            </a:pPr>
            <a:r>
              <a:rPr sz="3200" spc="-165" dirty="0">
                <a:latin typeface="Palatino Linotype"/>
                <a:cs typeface="Palatino Linotype"/>
              </a:rPr>
              <a:t>Using</a:t>
            </a:r>
            <a:r>
              <a:rPr sz="3200" spc="-35" dirty="0">
                <a:latin typeface="Palatino Linotype"/>
                <a:cs typeface="Palatino Linotype"/>
              </a:rPr>
              <a:t> </a:t>
            </a:r>
            <a:r>
              <a:rPr sz="3200" spc="-60" dirty="0">
                <a:latin typeface="Palatino Linotype"/>
                <a:cs typeface="Palatino Linotype"/>
              </a:rPr>
              <a:t>HTML,CSS </a:t>
            </a:r>
            <a:r>
              <a:rPr sz="3200" spc="-50" dirty="0">
                <a:latin typeface="Palatino Linotype"/>
                <a:cs typeface="Palatino Linotype"/>
              </a:rPr>
              <a:t>Bootstrap</a:t>
            </a:r>
            <a:endParaRPr sz="3200" dirty="0">
              <a:latin typeface="Palatino Linotype"/>
              <a:cs typeface="Palatino Linotype"/>
            </a:endParaRPr>
          </a:p>
          <a:p>
            <a:pPr marL="581660" marR="1180465">
              <a:lnSpc>
                <a:spcPct val="121100"/>
              </a:lnSpc>
            </a:pPr>
            <a:r>
              <a:rPr sz="3200" spc="-110" dirty="0">
                <a:latin typeface="Palatino Linotype"/>
                <a:cs typeface="Palatino Linotype"/>
              </a:rPr>
              <a:t>React</a:t>
            </a:r>
            <a:r>
              <a:rPr sz="3200" spc="-75" dirty="0">
                <a:latin typeface="Palatino Linotype"/>
                <a:cs typeface="Palatino Linotype"/>
              </a:rPr>
              <a:t> </a:t>
            </a:r>
            <a:r>
              <a:rPr sz="3200" spc="110" dirty="0">
                <a:latin typeface="Palatino Linotype"/>
                <a:cs typeface="Palatino Linotype"/>
              </a:rPr>
              <a:t>JS </a:t>
            </a:r>
            <a:r>
              <a:rPr sz="3200" spc="-200" dirty="0">
                <a:latin typeface="Palatino Linotype"/>
                <a:cs typeface="Palatino Linotype"/>
              </a:rPr>
              <a:t>components</a:t>
            </a:r>
            <a:endParaRPr sz="3200" dirty="0">
              <a:latin typeface="Palatino Linotype"/>
              <a:cs typeface="Palatino Linotyp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161713" y="2400427"/>
            <a:ext cx="2875915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95"/>
              </a:spcBef>
            </a:pPr>
            <a:r>
              <a:rPr sz="3100" spc="-125" dirty="0">
                <a:latin typeface="Palatino Linotype"/>
                <a:cs typeface="Palatino Linotype"/>
              </a:rPr>
              <a:t>Entity</a:t>
            </a:r>
            <a:r>
              <a:rPr sz="3100" spc="-60" dirty="0">
                <a:latin typeface="Palatino Linotype"/>
                <a:cs typeface="Palatino Linotype"/>
              </a:rPr>
              <a:t> </a:t>
            </a:r>
            <a:r>
              <a:rPr sz="3100" spc="-215" dirty="0">
                <a:latin typeface="Palatino Linotype"/>
                <a:cs typeface="Palatino Linotype"/>
              </a:rPr>
              <a:t>Framework </a:t>
            </a:r>
            <a:r>
              <a:rPr sz="3100" spc="-55" dirty="0">
                <a:latin typeface="Palatino Linotype"/>
                <a:cs typeface="Palatino Linotype"/>
              </a:rPr>
              <a:t>Ado.net</a:t>
            </a:r>
            <a:endParaRPr sz="3100" dirty="0">
              <a:latin typeface="Palatino Linotype"/>
              <a:cs typeface="Palatino Linotyp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515243" y="7181768"/>
            <a:ext cx="1585595" cy="17399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100" spc="-25" dirty="0">
                <a:latin typeface="Palatino Linotype"/>
                <a:cs typeface="Palatino Linotype"/>
              </a:rPr>
              <a:t>JPA</a:t>
            </a:r>
            <a:endParaRPr sz="3100" dirty="0">
              <a:latin typeface="Palatino Linotype"/>
              <a:cs typeface="Palatino Linotype"/>
            </a:endParaRPr>
          </a:p>
          <a:p>
            <a:pPr marL="12700" marR="5080">
              <a:lnSpc>
                <a:spcPts val="4500"/>
              </a:lnSpc>
              <a:spcBef>
                <a:spcPts val="100"/>
              </a:spcBef>
            </a:pPr>
            <a:r>
              <a:rPr sz="3100" spc="-175" dirty="0">
                <a:latin typeface="Palatino Linotype"/>
                <a:cs typeface="Palatino Linotype"/>
              </a:rPr>
              <a:t>Hibernate </a:t>
            </a:r>
            <a:r>
              <a:rPr sz="3100" spc="-20" dirty="0">
                <a:latin typeface="Palatino Linotype"/>
                <a:cs typeface="Palatino Linotype"/>
              </a:rPr>
              <a:t>JDBC</a:t>
            </a:r>
            <a:endParaRPr sz="3100" dirty="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632859" y="7065112"/>
            <a:ext cx="274955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215" dirty="0">
                <a:latin typeface="Palatino Linotype"/>
                <a:cs typeface="Palatino Linotype"/>
              </a:rPr>
              <a:t>Running</a:t>
            </a:r>
            <a:r>
              <a:rPr sz="3100" spc="25" dirty="0">
                <a:latin typeface="Palatino Linotype"/>
                <a:cs typeface="Palatino Linotype"/>
              </a:rPr>
              <a:t> </a:t>
            </a:r>
            <a:r>
              <a:rPr sz="3100" spc="-210" dirty="0">
                <a:latin typeface="Palatino Linotype"/>
                <a:cs typeface="Palatino Linotype"/>
              </a:rPr>
              <a:t>on</a:t>
            </a:r>
            <a:r>
              <a:rPr sz="3100" spc="30" dirty="0">
                <a:latin typeface="Palatino Linotype"/>
                <a:cs typeface="Palatino Linotype"/>
              </a:rPr>
              <a:t> </a:t>
            </a:r>
            <a:r>
              <a:rPr sz="3100" spc="-20" dirty="0">
                <a:latin typeface="Palatino Linotype"/>
                <a:cs typeface="Palatino Linotype"/>
              </a:rPr>
              <a:t>3306</a:t>
            </a:r>
            <a:endParaRPr sz="3100" dirty="0">
              <a:latin typeface="Palatino Linotype"/>
              <a:cs typeface="Palatino Linotype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FB8981B-AE01-B3C3-BDEB-62D57574B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013" y="4050544"/>
            <a:ext cx="6206266" cy="136894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19A8AB4-4BFE-9BC0-E879-DB18CC0B9090}"/>
              </a:ext>
            </a:extLst>
          </p:cNvPr>
          <p:cNvCxnSpPr/>
          <p:nvPr/>
        </p:nvCxnSpPr>
        <p:spPr>
          <a:xfrm>
            <a:off x="10695237" y="3236415"/>
            <a:ext cx="3537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3C7786-0FDB-625E-5EAC-F725356EC6EF}"/>
              </a:ext>
            </a:extLst>
          </p:cNvPr>
          <p:cNvCxnSpPr/>
          <p:nvPr/>
        </p:nvCxnSpPr>
        <p:spPr>
          <a:xfrm flipV="1">
            <a:off x="11069301" y="3236415"/>
            <a:ext cx="0" cy="12752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639762"/>
            <a:ext cx="7682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My</a:t>
            </a:r>
            <a:r>
              <a:rPr spc="-459" dirty="0"/>
              <a:t> </a:t>
            </a:r>
            <a:r>
              <a:rPr spc="-325" dirty="0"/>
              <a:t>Role</a:t>
            </a:r>
            <a:r>
              <a:rPr spc="-459" dirty="0"/>
              <a:t> </a:t>
            </a:r>
            <a:r>
              <a:rPr spc="-260" dirty="0"/>
              <a:t>and</a:t>
            </a:r>
            <a:r>
              <a:rPr spc="-459" dirty="0"/>
              <a:t> </a:t>
            </a:r>
            <a:r>
              <a:rPr spc="-175" dirty="0"/>
              <a:t>Contribution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5FC85C-21A1-89B8-7749-A7862685BF8D}"/>
              </a:ext>
            </a:extLst>
          </p:cNvPr>
          <p:cNvSpPr txBox="1"/>
          <p:nvPr/>
        </p:nvSpPr>
        <p:spPr>
          <a:xfrm>
            <a:off x="1016000" y="2019300"/>
            <a:ext cx="15849600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/>
              <a:t>Member 1 – Admin &amp; Authentication Service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Developed authentication service (Spring Boot) for secure login.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Created Admin module for adding products and managing user accounts.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Managed API Gateway and service integration.</a:t>
            </a:r>
          </a:p>
          <a:p>
            <a:pPr>
              <a:buNone/>
            </a:pPr>
            <a:r>
              <a:rPr lang="en-US" sz="3200" b="1" dirty="0"/>
              <a:t>Member 2 – Vendor Module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Developed Vendor backend in Spring Boot for product listing, updates, and deletions.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Built Vendor dashboard in React for managing products and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Implemented order tracking for products purchased/rented by farmers.</a:t>
            </a:r>
          </a:p>
          <a:p>
            <a:pPr>
              <a:buNone/>
            </a:pPr>
            <a:r>
              <a:rPr lang="en-US" sz="3200" b="1" dirty="0"/>
              <a:t>Member 3 – Government Module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Designed Government backend APIs for adding, editing, and deleting schemes.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Created scheme applicant viewing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Integrated government module with frontend dashboards.</a:t>
            </a:r>
          </a:p>
          <a:p>
            <a:pPr>
              <a:buNone/>
            </a:pPr>
            <a:r>
              <a:rPr lang="en-US" sz="3200" b="1" dirty="0"/>
              <a:t>Member 4 – Farmer Module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Implemented Farmer backend for scheme browsing, applying, and product ordering.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Built Farmer dashboard in React to view products, add to cart, purchase, or rent.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Integrated payment and order history features.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03" y="276859"/>
            <a:ext cx="6312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Project</a:t>
            </a:r>
            <a:r>
              <a:rPr spc="-440" dirty="0"/>
              <a:t> </a:t>
            </a:r>
            <a:r>
              <a:rPr spc="-204" dirty="0"/>
              <a:t>Methodology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845" y="3051212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845" y="3784636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845" y="4518062"/>
            <a:ext cx="180975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845" y="5994437"/>
            <a:ext cx="180975" cy="1809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5845" y="7461286"/>
            <a:ext cx="180975" cy="1809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5845" y="8194711"/>
            <a:ext cx="180975" cy="1809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25845" y="8928136"/>
            <a:ext cx="180975" cy="1809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5845" y="9661561"/>
            <a:ext cx="180975" cy="1809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65470" y="1197005"/>
            <a:ext cx="15231110" cy="884555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4000" spc="-110" dirty="0">
                <a:latin typeface="Palatino Linotype"/>
                <a:cs typeface="Palatino Linotype"/>
              </a:rPr>
              <a:t>Projects</a:t>
            </a:r>
            <a:r>
              <a:rPr sz="4000" spc="-105" dirty="0">
                <a:latin typeface="Palatino Linotype"/>
                <a:cs typeface="Palatino Linotype"/>
              </a:rPr>
              <a:t> </a:t>
            </a:r>
            <a:r>
              <a:rPr sz="4000" spc="-270" dirty="0">
                <a:latin typeface="Palatino Linotype"/>
                <a:cs typeface="Palatino Linotype"/>
              </a:rPr>
              <a:t>divided</a:t>
            </a:r>
            <a:r>
              <a:rPr sz="4000" spc="-5" dirty="0">
                <a:latin typeface="Palatino Linotype"/>
                <a:cs typeface="Palatino Linotype"/>
              </a:rPr>
              <a:t> </a:t>
            </a:r>
            <a:r>
              <a:rPr sz="4000" spc="-185" dirty="0">
                <a:latin typeface="Palatino Linotype"/>
                <a:cs typeface="Palatino Linotype"/>
              </a:rPr>
              <a:t>into</a:t>
            </a:r>
            <a:r>
              <a:rPr sz="4000" spc="-35" dirty="0">
                <a:latin typeface="Palatino Linotype"/>
                <a:cs typeface="Palatino Linotype"/>
              </a:rPr>
              <a:t> </a:t>
            </a:r>
            <a:r>
              <a:rPr sz="4000" spc="-245" dirty="0">
                <a:latin typeface="Palatino Linotype"/>
                <a:cs typeface="Palatino Linotype"/>
              </a:rPr>
              <a:t>phases</a:t>
            </a:r>
            <a:r>
              <a:rPr sz="4000" spc="-5" dirty="0">
                <a:latin typeface="Palatino Linotype"/>
                <a:cs typeface="Palatino Linotype"/>
              </a:rPr>
              <a:t> </a:t>
            </a:r>
            <a:r>
              <a:rPr sz="4000" spc="-50" dirty="0">
                <a:latin typeface="Palatino Linotype"/>
                <a:cs typeface="Palatino Linotype"/>
              </a:rPr>
              <a:t>-</a:t>
            </a:r>
            <a:endParaRPr sz="40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4000" b="1" spc="-180" dirty="0">
                <a:latin typeface="Cambria"/>
                <a:cs typeface="Cambria"/>
              </a:rPr>
              <a:t>Phase</a:t>
            </a:r>
            <a:r>
              <a:rPr sz="4000" b="1" spc="-40" dirty="0">
                <a:latin typeface="Cambria"/>
                <a:cs typeface="Cambria"/>
              </a:rPr>
              <a:t> </a:t>
            </a:r>
            <a:r>
              <a:rPr sz="4000" b="1" spc="-380" dirty="0">
                <a:latin typeface="Cambria"/>
                <a:cs typeface="Cambria"/>
              </a:rPr>
              <a:t>1</a:t>
            </a:r>
            <a:r>
              <a:rPr sz="4000" b="1" spc="114" dirty="0">
                <a:latin typeface="Cambria"/>
                <a:cs typeface="Cambria"/>
              </a:rPr>
              <a:t> </a:t>
            </a:r>
            <a:r>
              <a:rPr sz="4000" b="1" dirty="0">
                <a:latin typeface="Cambria"/>
                <a:cs typeface="Cambria"/>
              </a:rPr>
              <a:t>-</a:t>
            </a:r>
            <a:r>
              <a:rPr sz="4000" b="1" spc="-30" dirty="0">
                <a:latin typeface="Cambria"/>
                <a:cs typeface="Cambria"/>
              </a:rPr>
              <a:t> </a:t>
            </a:r>
            <a:r>
              <a:rPr sz="4000" b="1" spc="-195" dirty="0">
                <a:latin typeface="Cambria"/>
                <a:cs typeface="Cambria"/>
              </a:rPr>
              <a:t>Requirement</a:t>
            </a:r>
            <a:r>
              <a:rPr sz="4000" b="1" spc="15" dirty="0">
                <a:latin typeface="Cambria"/>
                <a:cs typeface="Cambria"/>
              </a:rPr>
              <a:t> </a:t>
            </a:r>
            <a:r>
              <a:rPr sz="4000" b="1" spc="-140" dirty="0">
                <a:latin typeface="Cambria"/>
                <a:cs typeface="Cambria"/>
              </a:rPr>
              <a:t>Analysis</a:t>
            </a:r>
            <a:r>
              <a:rPr sz="4000" b="1" spc="20" dirty="0">
                <a:latin typeface="Cambria"/>
                <a:cs typeface="Cambria"/>
              </a:rPr>
              <a:t> </a:t>
            </a:r>
            <a:r>
              <a:rPr sz="4000" b="1" spc="-100" dirty="0">
                <a:latin typeface="Cambria"/>
                <a:cs typeface="Cambria"/>
              </a:rPr>
              <a:t>and</a:t>
            </a:r>
            <a:r>
              <a:rPr sz="4000" b="1" spc="15" dirty="0">
                <a:latin typeface="Cambria"/>
                <a:cs typeface="Cambria"/>
              </a:rPr>
              <a:t> </a:t>
            </a:r>
            <a:r>
              <a:rPr sz="4000" b="1" spc="-10" dirty="0">
                <a:latin typeface="Cambria"/>
                <a:cs typeface="Cambria"/>
              </a:rPr>
              <a:t>Design</a:t>
            </a:r>
            <a:endParaRPr sz="4000" dirty="0">
              <a:latin typeface="Cambria"/>
              <a:cs typeface="Cambria"/>
            </a:endParaRPr>
          </a:p>
          <a:p>
            <a:pPr marL="875665" marR="8293734">
              <a:lnSpc>
                <a:spcPct val="120300"/>
              </a:lnSpc>
              <a:spcBef>
                <a:spcPts val="75"/>
              </a:spcBef>
            </a:pPr>
            <a:r>
              <a:rPr sz="4000" spc="-245" dirty="0">
                <a:latin typeface="Palatino Linotype"/>
                <a:cs typeface="Palatino Linotype"/>
              </a:rPr>
              <a:t>Requirement</a:t>
            </a:r>
            <a:r>
              <a:rPr sz="4000" spc="50" dirty="0">
                <a:latin typeface="Palatino Linotype"/>
                <a:cs typeface="Palatino Linotype"/>
              </a:rPr>
              <a:t> </a:t>
            </a:r>
            <a:r>
              <a:rPr sz="4000" spc="-105" dirty="0">
                <a:latin typeface="Palatino Linotype"/>
                <a:cs typeface="Palatino Linotype"/>
              </a:rPr>
              <a:t>gathering </a:t>
            </a:r>
            <a:r>
              <a:rPr sz="4000" spc="-235" dirty="0">
                <a:latin typeface="Palatino Linotype"/>
                <a:cs typeface="Palatino Linotype"/>
              </a:rPr>
              <a:t>Preparation</a:t>
            </a:r>
            <a:r>
              <a:rPr sz="4000" spc="-15" dirty="0">
                <a:latin typeface="Palatino Linotype"/>
                <a:cs typeface="Palatino Linotype"/>
              </a:rPr>
              <a:t> </a:t>
            </a:r>
            <a:r>
              <a:rPr sz="4000" dirty="0">
                <a:latin typeface="Palatino Linotype"/>
                <a:cs typeface="Palatino Linotype"/>
              </a:rPr>
              <a:t>of</a:t>
            </a:r>
            <a:r>
              <a:rPr sz="4000" spc="-110" dirty="0">
                <a:latin typeface="Palatino Linotype"/>
                <a:cs typeface="Palatino Linotype"/>
              </a:rPr>
              <a:t> </a:t>
            </a:r>
            <a:r>
              <a:rPr sz="4000" spc="55" dirty="0">
                <a:latin typeface="Palatino Linotype"/>
                <a:cs typeface="Palatino Linotype"/>
              </a:rPr>
              <a:t>SRS</a:t>
            </a:r>
            <a:r>
              <a:rPr sz="4000" spc="-60" dirty="0">
                <a:latin typeface="Palatino Linotype"/>
                <a:cs typeface="Palatino Linotype"/>
              </a:rPr>
              <a:t> </a:t>
            </a:r>
            <a:r>
              <a:rPr sz="4000" spc="-290" dirty="0">
                <a:latin typeface="Palatino Linotype"/>
                <a:cs typeface="Palatino Linotype"/>
              </a:rPr>
              <a:t>document</a:t>
            </a:r>
            <a:endParaRPr sz="4000" dirty="0">
              <a:latin typeface="Palatino Linotype"/>
              <a:cs typeface="Palatino Linotype"/>
            </a:endParaRPr>
          </a:p>
          <a:p>
            <a:pPr marL="875665">
              <a:lnSpc>
                <a:spcPct val="100000"/>
              </a:lnSpc>
              <a:spcBef>
                <a:spcPts val="975"/>
              </a:spcBef>
            </a:pPr>
            <a:r>
              <a:rPr sz="4000" spc="-200" dirty="0">
                <a:latin typeface="Palatino Linotype"/>
                <a:cs typeface="Palatino Linotype"/>
              </a:rPr>
              <a:t>Designing</a:t>
            </a:r>
            <a:r>
              <a:rPr sz="4000" spc="-5" dirty="0">
                <a:latin typeface="Palatino Linotype"/>
                <a:cs typeface="Palatino Linotype"/>
              </a:rPr>
              <a:t> </a:t>
            </a:r>
            <a:r>
              <a:rPr sz="4000" spc="-260" dirty="0">
                <a:latin typeface="Palatino Linotype"/>
                <a:cs typeface="Palatino Linotype"/>
              </a:rPr>
              <a:t>system</a:t>
            </a:r>
            <a:r>
              <a:rPr sz="4000" dirty="0">
                <a:latin typeface="Palatino Linotype"/>
                <a:cs typeface="Palatino Linotype"/>
              </a:rPr>
              <a:t> </a:t>
            </a:r>
            <a:r>
              <a:rPr sz="4000" spc="-195" dirty="0">
                <a:latin typeface="Palatino Linotype"/>
                <a:cs typeface="Palatino Linotype"/>
              </a:rPr>
              <a:t>architecture</a:t>
            </a:r>
            <a:r>
              <a:rPr sz="4000" dirty="0">
                <a:latin typeface="Palatino Linotype"/>
                <a:cs typeface="Palatino Linotype"/>
              </a:rPr>
              <a:t> </a:t>
            </a:r>
            <a:r>
              <a:rPr sz="4000" spc="-340" dirty="0">
                <a:latin typeface="Palatino Linotype"/>
                <a:cs typeface="Palatino Linotype"/>
              </a:rPr>
              <a:t>and</a:t>
            </a:r>
            <a:r>
              <a:rPr sz="4000" spc="-5" dirty="0">
                <a:latin typeface="Palatino Linotype"/>
                <a:cs typeface="Palatino Linotype"/>
              </a:rPr>
              <a:t> </a:t>
            </a:r>
            <a:r>
              <a:rPr sz="4000" spc="-240" dirty="0">
                <a:latin typeface="Palatino Linotype"/>
                <a:cs typeface="Palatino Linotype"/>
              </a:rPr>
              <a:t>database</a:t>
            </a:r>
            <a:r>
              <a:rPr sz="4000" dirty="0">
                <a:latin typeface="Palatino Linotype"/>
                <a:cs typeface="Palatino Linotype"/>
              </a:rPr>
              <a:t> </a:t>
            </a:r>
            <a:r>
              <a:rPr sz="4000" spc="-10" dirty="0">
                <a:latin typeface="Palatino Linotype"/>
                <a:cs typeface="Palatino Linotype"/>
              </a:rPr>
              <a:t>schema</a:t>
            </a:r>
            <a:endParaRPr sz="40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4000" b="1" spc="-180" dirty="0">
                <a:latin typeface="Cambria"/>
                <a:cs typeface="Cambria"/>
              </a:rPr>
              <a:t>Phase</a:t>
            </a:r>
            <a:r>
              <a:rPr sz="4000" b="1" spc="15" dirty="0">
                <a:latin typeface="Cambria"/>
                <a:cs typeface="Cambria"/>
              </a:rPr>
              <a:t> </a:t>
            </a:r>
            <a:r>
              <a:rPr sz="4000" b="1" spc="-380" dirty="0">
                <a:latin typeface="Cambria"/>
                <a:cs typeface="Cambria"/>
              </a:rPr>
              <a:t>2</a:t>
            </a:r>
            <a:r>
              <a:rPr sz="4000" b="1" spc="114" dirty="0">
                <a:latin typeface="Cambria"/>
                <a:cs typeface="Cambria"/>
              </a:rPr>
              <a:t> </a:t>
            </a:r>
            <a:r>
              <a:rPr sz="4000" b="1" dirty="0">
                <a:latin typeface="Cambria"/>
                <a:cs typeface="Cambria"/>
              </a:rPr>
              <a:t>-</a:t>
            </a:r>
            <a:r>
              <a:rPr sz="4000" b="1" spc="70" dirty="0">
                <a:latin typeface="Cambria"/>
                <a:cs typeface="Cambria"/>
              </a:rPr>
              <a:t> </a:t>
            </a:r>
            <a:r>
              <a:rPr sz="4000" b="1" spc="-145" dirty="0">
                <a:latin typeface="Cambria"/>
                <a:cs typeface="Cambria"/>
              </a:rPr>
              <a:t>Development</a:t>
            </a:r>
            <a:endParaRPr sz="4000" dirty="0">
              <a:latin typeface="Cambria"/>
              <a:cs typeface="Cambria"/>
            </a:endParaRPr>
          </a:p>
          <a:p>
            <a:pPr marL="875665" marR="5080">
              <a:lnSpc>
                <a:spcPct val="120300"/>
              </a:lnSpc>
              <a:spcBef>
                <a:spcPts val="75"/>
              </a:spcBef>
            </a:pPr>
            <a:r>
              <a:rPr sz="4000" spc="-240" dirty="0">
                <a:latin typeface="Palatino Linotype"/>
                <a:cs typeface="Palatino Linotype"/>
              </a:rPr>
              <a:t>Implementation</a:t>
            </a:r>
            <a:r>
              <a:rPr sz="4000" spc="-10" dirty="0">
                <a:latin typeface="Palatino Linotype"/>
                <a:cs typeface="Palatino Linotype"/>
              </a:rPr>
              <a:t> </a:t>
            </a:r>
            <a:r>
              <a:rPr sz="4000" dirty="0">
                <a:latin typeface="Palatino Linotype"/>
                <a:cs typeface="Palatino Linotype"/>
              </a:rPr>
              <a:t>of</a:t>
            </a:r>
            <a:r>
              <a:rPr sz="4000" spc="-204" dirty="0">
                <a:latin typeface="Palatino Linotype"/>
                <a:cs typeface="Palatino Linotype"/>
              </a:rPr>
              <a:t> </a:t>
            </a:r>
            <a:r>
              <a:rPr sz="4000" spc="-260" dirty="0">
                <a:latin typeface="Palatino Linotype"/>
                <a:cs typeface="Palatino Linotype"/>
              </a:rPr>
              <a:t>backend</a:t>
            </a:r>
            <a:r>
              <a:rPr sz="4000" spc="-5" dirty="0">
                <a:latin typeface="Palatino Linotype"/>
                <a:cs typeface="Palatino Linotype"/>
              </a:rPr>
              <a:t> </a:t>
            </a:r>
            <a:r>
              <a:rPr sz="4000" spc="-145" dirty="0">
                <a:latin typeface="Palatino Linotype"/>
                <a:cs typeface="Palatino Linotype"/>
              </a:rPr>
              <a:t>microservices:</a:t>
            </a:r>
            <a:r>
              <a:rPr sz="4000" spc="-55" dirty="0">
                <a:latin typeface="Palatino Linotype"/>
                <a:cs typeface="Palatino Linotype"/>
              </a:rPr>
              <a:t> </a:t>
            </a:r>
            <a:r>
              <a:rPr lang="en-IN" sz="4000" spc="-175" dirty="0">
                <a:latin typeface="Palatino Linotype"/>
                <a:cs typeface="Palatino Linotype"/>
              </a:rPr>
              <a:t>User Auth</a:t>
            </a:r>
            <a:r>
              <a:rPr sz="4000" spc="-175" dirty="0">
                <a:latin typeface="Palatino Linotype"/>
                <a:cs typeface="Palatino Linotype"/>
              </a:rPr>
              <a:t> </a:t>
            </a:r>
            <a:r>
              <a:rPr sz="4000" spc="-70" dirty="0">
                <a:latin typeface="Palatino Linotype"/>
                <a:cs typeface="Palatino Linotype"/>
              </a:rPr>
              <a:t>Service,</a:t>
            </a:r>
            <a:r>
              <a:rPr sz="4000" spc="-180" dirty="0">
                <a:latin typeface="Palatino Linotype"/>
                <a:cs typeface="Palatino Linotype"/>
              </a:rPr>
              <a:t> </a:t>
            </a:r>
            <a:r>
              <a:rPr lang="en-IN" sz="4000" spc="-180" dirty="0">
                <a:latin typeface="Palatino Linotype"/>
                <a:cs typeface="Palatino Linotype"/>
              </a:rPr>
              <a:t>Farmer</a:t>
            </a:r>
            <a:r>
              <a:rPr sz="4000" spc="-5" dirty="0">
                <a:latin typeface="Palatino Linotype"/>
                <a:cs typeface="Palatino Linotype"/>
              </a:rPr>
              <a:t> </a:t>
            </a:r>
            <a:r>
              <a:rPr sz="4000" spc="-70" dirty="0">
                <a:latin typeface="Palatino Linotype"/>
                <a:cs typeface="Palatino Linotype"/>
              </a:rPr>
              <a:t>Service,</a:t>
            </a:r>
            <a:r>
              <a:rPr sz="4000" spc="-160" dirty="0">
                <a:latin typeface="Palatino Linotype"/>
                <a:cs typeface="Palatino Linotype"/>
              </a:rPr>
              <a:t> </a:t>
            </a:r>
            <a:r>
              <a:rPr sz="4000" spc="-335" dirty="0">
                <a:latin typeface="Palatino Linotype"/>
                <a:cs typeface="Palatino Linotype"/>
              </a:rPr>
              <a:t>Admin</a:t>
            </a:r>
            <a:r>
              <a:rPr sz="4000" spc="-5" dirty="0">
                <a:latin typeface="Palatino Linotype"/>
                <a:cs typeface="Palatino Linotype"/>
              </a:rPr>
              <a:t> </a:t>
            </a:r>
            <a:r>
              <a:rPr sz="4000" spc="-10" dirty="0">
                <a:latin typeface="Palatino Linotype"/>
                <a:cs typeface="Palatino Linotype"/>
              </a:rPr>
              <a:t>Service</a:t>
            </a:r>
            <a:r>
              <a:rPr lang="en-IN" sz="4000" spc="-10" dirty="0">
                <a:latin typeface="Palatino Linotype"/>
                <a:cs typeface="Palatino Linotype"/>
              </a:rPr>
              <a:t> , Government Service, Vendor Service.</a:t>
            </a:r>
            <a:endParaRPr sz="4000" dirty="0">
              <a:latin typeface="Palatino Linotype"/>
              <a:cs typeface="Palatino Linotype"/>
            </a:endParaRPr>
          </a:p>
          <a:p>
            <a:pPr marL="875665">
              <a:lnSpc>
                <a:spcPct val="100000"/>
              </a:lnSpc>
              <a:spcBef>
                <a:spcPts val="975"/>
              </a:spcBef>
            </a:pPr>
            <a:r>
              <a:rPr sz="4000" spc="-120" dirty="0">
                <a:latin typeface="Palatino Linotype"/>
                <a:cs typeface="Palatino Linotype"/>
              </a:rPr>
              <a:t>API</a:t>
            </a:r>
            <a:r>
              <a:rPr sz="4000" spc="-85" dirty="0">
                <a:latin typeface="Palatino Linotype"/>
                <a:cs typeface="Palatino Linotype"/>
              </a:rPr>
              <a:t> </a:t>
            </a:r>
            <a:r>
              <a:rPr sz="4000" spc="-300" dirty="0">
                <a:latin typeface="Palatino Linotype"/>
                <a:cs typeface="Palatino Linotype"/>
              </a:rPr>
              <a:t>Gateway</a:t>
            </a:r>
            <a:r>
              <a:rPr sz="4000" spc="-5" dirty="0">
                <a:latin typeface="Palatino Linotype"/>
                <a:cs typeface="Palatino Linotype"/>
              </a:rPr>
              <a:t> </a:t>
            </a:r>
            <a:r>
              <a:rPr sz="4000" spc="-200" dirty="0">
                <a:latin typeface="Palatino Linotype"/>
                <a:cs typeface="Palatino Linotype"/>
              </a:rPr>
              <a:t>for</a:t>
            </a:r>
            <a:r>
              <a:rPr sz="4000" spc="-30" dirty="0">
                <a:latin typeface="Palatino Linotype"/>
                <a:cs typeface="Palatino Linotype"/>
              </a:rPr>
              <a:t> </a:t>
            </a:r>
            <a:r>
              <a:rPr sz="4000" spc="-195" dirty="0">
                <a:latin typeface="Palatino Linotype"/>
                <a:cs typeface="Palatino Linotype"/>
              </a:rPr>
              <a:t>centralized</a:t>
            </a:r>
            <a:r>
              <a:rPr sz="4000" spc="-30" dirty="0">
                <a:latin typeface="Palatino Linotype"/>
                <a:cs typeface="Palatino Linotype"/>
              </a:rPr>
              <a:t> </a:t>
            </a:r>
            <a:r>
              <a:rPr sz="4000" spc="-245" dirty="0">
                <a:latin typeface="Palatino Linotype"/>
                <a:cs typeface="Palatino Linotype"/>
              </a:rPr>
              <a:t>request</a:t>
            </a:r>
            <a:r>
              <a:rPr sz="4000" spc="-5" dirty="0">
                <a:latin typeface="Palatino Linotype"/>
                <a:cs typeface="Palatino Linotype"/>
              </a:rPr>
              <a:t> </a:t>
            </a:r>
            <a:r>
              <a:rPr sz="4000" spc="-55" dirty="0">
                <a:latin typeface="Palatino Linotype"/>
                <a:cs typeface="Palatino Linotype"/>
              </a:rPr>
              <a:t>routing</a:t>
            </a:r>
            <a:endParaRPr sz="4000" dirty="0">
              <a:latin typeface="Palatino Linotype"/>
              <a:cs typeface="Palatino Linotype"/>
            </a:endParaRPr>
          </a:p>
          <a:p>
            <a:pPr marL="875665" marR="1967230">
              <a:lnSpc>
                <a:spcPct val="120300"/>
              </a:lnSpc>
            </a:pPr>
            <a:r>
              <a:rPr sz="4000" spc="-220" dirty="0">
                <a:latin typeface="Palatino Linotype"/>
                <a:cs typeface="Palatino Linotype"/>
              </a:rPr>
              <a:t>Eureka</a:t>
            </a:r>
            <a:r>
              <a:rPr sz="4000" spc="-30" dirty="0">
                <a:latin typeface="Palatino Linotype"/>
                <a:cs typeface="Palatino Linotype"/>
              </a:rPr>
              <a:t> </a:t>
            </a:r>
            <a:r>
              <a:rPr sz="4000" spc="-195" dirty="0">
                <a:latin typeface="Palatino Linotype"/>
                <a:cs typeface="Palatino Linotype"/>
              </a:rPr>
              <a:t>Discovery</a:t>
            </a:r>
            <a:r>
              <a:rPr sz="4000" spc="-40" dirty="0">
                <a:latin typeface="Palatino Linotype"/>
                <a:cs typeface="Palatino Linotype"/>
              </a:rPr>
              <a:t> </a:t>
            </a:r>
            <a:r>
              <a:rPr sz="4000" spc="-165" dirty="0">
                <a:latin typeface="Palatino Linotype"/>
                <a:cs typeface="Palatino Linotype"/>
              </a:rPr>
              <a:t>Server</a:t>
            </a:r>
            <a:r>
              <a:rPr sz="4000" spc="-35" dirty="0">
                <a:latin typeface="Palatino Linotype"/>
                <a:cs typeface="Palatino Linotype"/>
              </a:rPr>
              <a:t> </a:t>
            </a:r>
            <a:r>
              <a:rPr sz="4000" spc="-200" dirty="0">
                <a:latin typeface="Palatino Linotype"/>
                <a:cs typeface="Palatino Linotype"/>
              </a:rPr>
              <a:t>for</a:t>
            </a:r>
            <a:r>
              <a:rPr sz="4000" spc="-35" dirty="0">
                <a:latin typeface="Palatino Linotype"/>
                <a:cs typeface="Palatino Linotype"/>
              </a:rPr>
              <a:t> </a:t>
            </a:r>
            <a:r>
              <a:rPr sz="4000" spc="-130" dirty="0">
                <a:latin typeface="Palatino Linotype"/>
                <a:cs typeface="Palatino Linotype"/>
              </a:rPr>
              <a:t>service</a:t>
            </a:r>
            <a:r>
              <a:rPr sz="4000" spc="-35" dirty="0">
                <a:latin typeface="Palatino Linotype"/>
                <a:cs typeface="Palatino Linotype"/>
              </a:rPr>
              <a:t> </a:t>
            </a:r>
            <a:r>
              <a:rPr sz="4000" spc="-204" dirty="0">
                <a:latin typeface="Palatino Linotype"/>
                <a:cs typeface="Palatino Linotype"/>
              </a:rPr>
              <a:t>registration</a:t>
            </a:r>
            <a:r>
              <a:rPr sz="4000" spc="-30" dirty="0">
                <a:latin typeface="Palatino Linotype"/>
                <a:cs typeface="Palatino Linotype"/>
              </a:rPr>
              <a:t> </a:t>
            </a:r>
            <a:r>
              <a:rPr sz="4000" dirty="0">
                <a:latin typeface="Palatino Linotype"/>
                <a:cs typeface="Palatino Linotype"/>
              </a:rPr>
              <a:t>&amp;</a:t>
            </a:r>
            <a:r>
              <a:rPr sz="4000" spc="-35" dirty="0">
                <a:latin typeface="Palatino Linotype"/>
                <a:cs typeface="Palatino Linotype"/>
              </a:rPr>
              <a:t> </a:t>
            </a:r>
            <a:r>
              <a:rPr sz="4000" spc="-145" dirty="0">
                <a:latin typeface="Palatino Linotype"/>
                <a:cs typeface="Palatino Linotype"/>
              </a:rPr>
              <a:t>discovery </a:t>
            </a:r>
            <a:r>
              <a:rPr sz="4000" spc="-245" dirty="0">
                <a:latin typeface="Palatino Linotype"/>
                <a:cs typeface="Palatino Linotype"/>
              </a:rPr>
              <a:t>Frontend</a:t>
            </a:r>
            <a:r>
              <a:rPr sz="4000" spc="-5" dirty="0">
                <a:latin typeface="Palatino Linotype"/>
                <a:cs typeface="Palatino Linotype"/>
              </a:rPr>
              <a:t> </a:t>
            </a:r>
            <a:r>
              <a:rPr sz="4000" spc="-285" dirty="0">
                <a:latin typeface="Palatino Linotype"/>
                <a:cs typeface="Palatino Linotype"/>
              </a:rPr>
              <a:t>development</a:t>
            </a:r>
            <a:r>
              <a:rPr sz="4000" spc="-5" dirty="0">
                <a:latin typeface="Palatino Linotype"/>
                <a:cs typeface="Palatino Linotype"/>
              </a:rPr>
              <a:t> </a:t>
            </a:r>
            <a:r>
              <a:rPr sz="4000" spc="-265" dirty="0">
                <a:latin typeface="Palatino Linotype"/>
                <a:cs typeface="Palatino Linotype"/>
              </a:rPr>
              <a:t>with</a:t>
            </a:r>
            <a:r>
              <a:rPr sz="4000" spc="-5" dirty="0">
                <a:latin typeface="Palatino Linotype"/>
                <a:cs typeface="Palatino Linotype"/>
              </a:rPr>
              <a:t> </a:t>
            </a:r>
            <a:r>
              <a:rPr sz="4000" spc="-125" dirty="0">
                <a:latin typeface="Palatino Linotype"/>
                <a:cs typeface="Palatino Linotype"/>
              </a:rPr>
              <a:t>React</a:t>
            </a:r>
            <a:r>
              <a:rPr sz="4000" spc="-35" dirty="0">
                <a:latin typeface="Palatino Linotype"/>
                <a:cs typeface="Palatino Linotype"/>
              </a:rPr>
              <a:t> </a:t>
            </a:r>
            <a:r>
              <a:rPr sz="4000" spc="240" dirty="0">
                <a:latin typeface="Palatino Linotype"/>
                <a:cs typeface="Palatino Linotype"/>
              </a:rPr>
              <a:t>+</a:t>
            </a:r>
            <a:r>
              <a:rPr sz="4000" spc="-15" dirty="0">
                <a:latin typeface="Palatino Linotype"/>
                <a:cs typeface="Palatino Linotype"/>
              </a:rPr>
              <a:t> </a:t>
            </a:r>
            <a:r>
              <a:rPr sz="4000" spc="-50" dirty="0">
                <a:latin typeface="Palatino Linotype"/>
                <a:cs typeface="Palatino Linotype"/>
              </a:rPr>
              <a:t>Bootstrap</a:t>
            </a:r>
            <a:endParaRPr sz="4000" dirty="0">
              <a:latin typeface="Palatino Linotype"/>
              <a:cs typeface="Palatino Linotype"/>
            </a:endParaRPr>
          </a:p>
          <a:p>
            <a:pPr marL="875665">
              <a:lnSpc>
                <a:spcPct val="100000"/>
              </a:lnSpc>
              <a:spcBef>
                <a:spcPts val="975"/>
              </a:spcBef>
            </a:pPr>
            <a:r>
              <a:rPr sz="4000" spc="-200" dirty="0">
                <a:latin typeface="Palatino Linotype"/>
                <a:cs typeface="Palatino Linotype"/>
              </a:rPr>
              <a:t>Integration</a:t>
            </a:r>
            <a:r>
              <a:rPr sz="4000" spc="-50" dirty="0">
                <a:latin typeface="Palatino Linotype"/>
                <a:cs typeface="Palatino Linotype"/>
              </a:rPr>
              <a:t> </a:t>
            </a:r>
            <a:r>
              <a:rPr sz="4000" dirty="0">
                <a:latin typeface="Palatino Linotype"/>
                <a:cs typeface="Palatino Linotype"/>
              </a:rPr>
              <a:t>of</a:t>
            </a:r>
            <a:r>
              <a:rPr sz="4000" spc="-120" dirty="0">
                <a:latin typeface="Palatino Linotype"/>
                <a:cs typeface="Palatino Linotype"/>
              </a:rPr>
              <a:t> </a:t>
            </a:r>
            <a:r>
              <a:rPr sz="4000" spc="-245" dirty="0">
                <a:latin typeface="Palatino Linotype"/>
                <a:cs typeface="Palatino Linotype"/>
              </a:rPr>
              <a:t>frontend</a:t>
            </a:r>
            <a:r>
              <a:rPr sz="4000" spc="-5" dirty="0">
                <a:latin typeface="Palatino Linotype"/>
                <a:cs typeface="Palatino Linotype"/>
              </a:rPr>
              <a:t> </a:t>
            </a:r>
            <a:r>
              <a:rPr sz="4000" spc="-265" dirty="0">
                <a:latin typeface="Palatino Linotype"/>
                <a:cs typeface="Palatino Linotype"/>
              </a:rPr>
              <a:t>with</a:t>
            </a:r>
            <a:r>
              <a:rPr sz="4000" spc="-5" dirty="0">
                <a:latin typeface="Palatino Linotype"/>
                <a:cs typeface="Palatino Linotype"/>
              </a:rPr>
              <a:t> </a:t>
            </a:r>
            <a:r>
              <a:rPr sz="4000" spc="-260" dirty="0">
                <a:latin typeface="Palatino Linotype"/>
                <a:cs typeface="Palatino Linotype"/>
              </a:rPr>
              <a:t>backend</a:t>
            </a:r>
            <a:r>
              <a:rPr sz="4000" spc="-5" dirty="0">
                <a:latin typeface="Palatino Linotype"/>
                <a:cs typeface="Palatino Linotype"/>
              </a:rPr>
              <a:t> </a:t>
            </a:r>
            <a:r>
              <a:rPr sz="4000" spc="-20" dirty="0">
                <a:latin typeface="Palatino Linotype"/>
                <a:cs typeface="Palatino Linotype"/>
              </a:rPr>
              <a:t>APIs</a:t>
            </a:r>
            <a:endParaRPr sz="4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651565"/>
            <a:ext cx="15240000" cy="898387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4000" b="1" spc="-180" dirty="0">
                <a:latin typeface="Cambria"/>
                <a:cs typeface="Cambria"/>
              </a:rPr>
              <a:t>Phase</a:t>
            </a:r>
            <a:r>
              <a:rPr sz="4000" b="1" spc="15" dirty="0">
                <a:latin typeface="Cambria"/>
                <a:cs typeface="Cambria"/>
              </a:rPr>
              <a:t> </a:t>
            </a:r>
            <a:r>
              <a:rPr sz="4000" b="1" spc="-380" dirty="0">
                <a:latin typeface="Cambria"/>
                <a:cs typeface="Cambria"/>
              </a:rPr>
              <a:t>3</a:t>
            </a:r>
            <a:r>
              <a:rPr sz="4000" b="1" spc="114" dirty="0">
                <a:latin typeface="Cambria"/>
                <a:cs typeface="Cambria"/>
              </a:rPr>
              <a:t> </a:t>
            </a:r>
            <a:r>
              <a:rPr sz="4000" b="1" dirty="0">
                <a:latin typeface="Cambria"/>
                <a:cs typeface="Cambria"/>
              </a:rPr>
              <a:t>-</a:t>
            </a:r>
            <a:r>
              <a:rPr sz="4000" b="1" spc="65" dirty="0">
                <a:latin typeface="Cambria"/>
                <a:cs typeface="Cambria"/>
              </a:rPr>
              <a:t> </a:t>
            </a:r>
            <a:r>
              <a:rPr sz="4000" b="1" spc="-195" dirty="0">
                <a:latin typeface="Cambria"/>
                <a:cs typeface="Cambria"/>
              </a:rPr>
              <a:t>Testing</a:t>
            </a:r>
            <a:r>
              <a:rPr sz="4000" b="1" spc="65" dirty="0">
                <a:latin typeface="Cambria"/>
                <a:cs typeface="Cambria"/>
              </a:rPr>
              <a:t> </a:t>
            </a:r>
            <a:r>
              <a:rPr sz="4000" b="1" spc="355" dirty="0">
                <a:latin typeface="Cambria"/>
                <a:cs typeface="Cambria"/>
              </a:rPr>
              <a:t>&amp;</a:t>
            </a:r>
            <a:r>
              <a:rPr sz="4000" b="1" spc="65" dirty="0">
                <a:latin typeface="Cambria"/>
                <a:cs typeface="Cambria"/>
              </a:rPr>
              <a:t> </a:t>
            </a:r>
            <a:r>
              <a:rPr sz="4000" b="1" spc="-110" dirty="0">
                <a:latin typeface="Cambria"/>
                <a:cs typeface="Cambria"/>
              </a:rPr>
              <a:t>Deployment</a:t>
            </a:r>
            <a:endParaRPr sz="4000" dirty="0">
              <a:latin typeface="Cambria"/>
              <a:cs typeface="Cambria"/>
            </a:endParaRPr>
          </a:p>
          <a:p>
            <a:pPr marL="875665" marR="3651885">
              <a:lnSpc>
                <a:spcPct val="120300"/>
              </a:lnSpc>
              <a:spcBef>
                <a:spcPts val="75"/>
              </a:spcBef>
            </a:pPr>
            <a:r>
              <a:rPr sz="4000" spc="-210" dirty="0">
                <a:latin typeface="Palatino Linotype"/>
                <a:cs typeface="Palatino Linotype"/>
              </a:rPr>
              <a:t>Database</a:t>
            </a:r>
            <a:r>
              <a:rPr sz="4000" dirty="0">
                <a:latin typeface="Palatino Linotype"/>
                <a:cs typeface="Palatino Linotype"/>
              </a:rPr>
              <a:t> </a:t>
            </a:r>
            <a:r>
              <a:rPr sz="4000" spc="-195" dirty="0">
                <a:latin typeface="Palatino Linotype"/>
                <a:cs typeface="Palatino Linotype"/>
              </a:rPr>
              <a:t>testing</a:t>
            </a:r>
            <a:r>
              <a:rPr sz="4000" spc="5" dirty="0">
                <a:latin typeface="Palatino Linotype"/>
                <a:cs typeface="Palatino Linotype"/>
              </a:rPr>
              <a:t> </a:t>
            </a:r>
            <a:endParaRPr lang="en-IN" sz="4000" spc="5" dirty="0">
              <a:latin typeface="Palatino Linotype"/>
              <a:cs typeface="Palatino Linotype"/>
            </a:endParaRPr>
          </a:p>
          <a:p>
            <a:pPr marL="875665" marR="3651885">
              <a:lnSpc>
                <a:spcPct val="120300"/>
              </a:lnSpc>
              <a:spcBef>
                <a:spcPts val="75"/>
              </a:spcBef>
            </a:pPr>
            <a:r>
              <a:rPr sz="4000" dirty="0">
                <a:latin typeface="Palatino Linotype"/>
                <a:cs typeface="Palatino Linotype"/>
              </a:rPr>
              <a:t>REST</a:t>
            </a:r>
            <a:r>
              <a:rPr sz="4000" spc="-85" dirty="0">
                <a:latin typeface="Palatino Linotype"/>
                <a:cs typeface="Palatino Linotype"/>
              </a:rPr>
              <a:t> </a:t>
            </a:r>
            <a:r>
              <a:rPr sz="4000" spc="-120" dirty="0">
                <a:latin typeface="Palatino Linotype"/>
                <a:cs typeface="Palatino Linotype"/>
              </a:rPr>
              <a:t>API</a:t>
            </a:r>
            <a:r>
              <a:rPr sz="4000" spc="-40" dirty="0">
                <a:latin typeface="Palatino Linotype"/>
                <a:cs typeface="Palatino Linotype"/>
              </a:rPr>
              <a:t> </a:t>
            </a:r>
            <a:r>
              <a:rPr sz="4000" spc="-195" dirty="0">
                <a:latin typeface="Palatino Linotype"/>
                <a:cs typeface="Palatino Linotype"/>
              </a:rPr>
              <a:t>testing</a:t>
            </a:r>
            <a:r>
              <a:rPr sz="4000" spc="-45" dirty="0">
                <a:latin typeface="Palatino Linotype"/>
                <a:cs typeface="Palatino Linotype"/>
              </a:rPr>
              <a:t> </a:t>
            </a:r>
            <a:r>
              <a:rPr sz="4000" spc="-254" dirty="0">
                <a:latin typeface="Palatino Linotype"/>
                <a:cs typeface="Palatino Linotype"/>
              </a:rPr>
              <a:t>using</a:t>
            </a:r>
            <a:r>
              <a:rPr sz="4000" spc="-5" dirty="0">
                <a:latin typeface="Palatino Linotype"/>
                <a:cs typeface="Palatino Linotype"/>
              </a:rPr>
              <a:t> </a:t>
            </a:r>
            <a:r>
              <a:rPr sz="4000" spc="-290" dirty="0">
                <a:latin typeface="Palatino Linotype"/>
                <a:cs typeface="Palatino Linotype"/>
              </a:rPr>
              <a:t>Postman</a:t>
            </a:r>
            <a:endParaRPr sz="4000" dirty="0">
              <a:latin typeface="Palatino Linotype"/>
              <a:cs typeface="Palatino Linotype"/>
            </a:endParaRPr>
          </a:p>
          <a:p>
            <a:pPr marL="875665">
              <a:lnSpc>
                <a:spcPct val="100000"/>
              </a:lnSpc>
              <a:spcBef>
                <a:spcPts val="975"/>
              </a:spcBef>
            </a:pPr>
            <a:r>
              <a:rPr sz="4000" spc="-265" dirty="0">
                <a:latin typeface="Palatino Linotype"/>
                <a:cs typeface="Palatino Linotype"/>
              </a:rPr>
              <a:t>Manual</a:t>
            </a:r>
            <a:r>
              <a:rPr sz="4000" spc="-5" dirty="0">
                <a:latin typeface="Palatino Linotype"/>
                <a:cs typeface="Palatino Linotype"/>
              </a:rPr>
              <a:t> </a:t>
            </a:r>
            <a:r>
              <a:rPr sz="4000" spc="-195" dirty="0">
                <a:latin typeface="Palatino Linotype"/>
                <a:cs typeface="Palatino Linotype"/>
              </a:rPr>
              <a:t>testing</a:t>
            </a:r>
            <a:r>
              <a:rPr sz="4000" spc="-55" dirty="0">
                <a:latin typeface="Palatino Linotype"/>
                <a:cs typeface="Palatino Linotype"/>
              </a:rPr>
              <a:t> </a:t>
            </a:r>
            <a:r>
              <a:rPr sz="4000" dirty="0">
                <a:latin typeface="Palatino Linotype"/>
                <a:cs typeface="Palatino Linotype"/>
              </a:rPr>
              <a:t>of</a:t>
            </a:r>
            <a:r>
              <a:rPr sz="4000" spc="-225" dirty="0">
                <a:latin typeface="Palatino Linotype"/>
                <a:cs typeface="Palatino Linotype"/>
              </a:rPr>
              <a:t> </a:t>
            </a:r>
            <a:r>
              <a:rPr sz="4000" spc="-125" dirty="0">
                <a:latin typeface="Palatino Linotype"/>
                <a:cs typeface="Palatino Linotype"/>
              </a:rPr>
              <a:t>React</a:t>
            </a:r>
            <a:r>
              <a:rPr sz="4000" spc="-95" dirty="0">
                <a:latin typeface="Palatino Linotype"/>
                <a:cs typeface="Palatino Linotype"/>
              </a:rPr>
              <a:t> </a:t>
            </a:r>
            <a:r>
              <a:rPr sz="4000" spc="-125" dirty="0">
                <a:latin typeface="Palatino Linotype"/>
                <a:cs typeface="Palatino Linotype"/>
              </a:rPr>
              <a:t>components</a:t>
            </a:r>
            <a:endParaRPr sz="4000" dirty="0">
              <a:latin typeface="Palatino Linotype"/>
              <a:cs typeface="Palatino Linotype"/>
            </a:endParaRPr>
          </a:p>
          <a:p>
            <a:pPr marL="875665" marR="5080">
              <a:lnSpc>
                <a:spcPct val="120300"/>
              </a:lnSpc>
            </a:pPr>
            <a:r>
              <a:rPr sz="4000" spc="-70" dirty="0">
                <a:latin typeface="Palatino Linotype"/>
                <a:cs typeface="Palatino Linotype"/>
              </a:rPr>
              <a:t>Local</a:t>
            </a:r>
            <a:r>
              <a:rPr sz="4000" spc="-114" dirty="0">
                <a:latin typeface="Palatino Linotype"/>
                <a:cs typeface="Palatino Linotype"/>
              </a:rPr>
              <a:t> </a:t>
            </a:r>
            <a:r>
              <a:rPr sz="4000" spc="-285" dirty="0">
                <a:latin typeface="Palatino Linotype"/>
                <a:cs typeface="Palatino Linotype"/>
              </a:rPr>
              <a:t>deployment</a:t>
            </a:r>
            <a:r>
              <a:rPr sz="4000" spc="-5" dirty="0">
                <a:latin typeface="Palatino Linotype"/>
                <a:cs typeface="Palatino Linotype"/>
              </a:rPr>
              <a:t> </a:t>
            </a:r>
            <a:r>
              <a:rPr sz="4000" spc="-150" dirty="0">
                <a:latin typeface="Palatino Linotype"/>
                <a:cs typeface="Palatino Linotype"/>
              </a:rPr>
              <a:t>(localhost</a:t>
            </a:r>
            <a:r>
              <a:rPr sz="4000" spc="-30" dirty="0">
                <a:latin typeface="Palatino Linotype"/>
                <a:cs typeface="Palatino Linotype"/>
              </a:rPr>
              <a:t> </a:t>
            </a:r>
            <a:r>
              <a:rPr sz="4000" spc="-265" dirty="0">
                <a:latin typeface="Palatino Linotype"/>
                <a:cs typeface="Palatino Linotype"/>
              </a:rPr>
              <a:t>with</a:t>
            </a:r>
            <a:r>
              <a:rPr sz="4000" spc="-5" dirty="0">
                <a:latin typeface="Palatino Linotype"/>
                <a:cs typeface="Palatino Linotype"/>
              </a:rPr>
              <a:t> </a:t>
            </a:r>
            <a:r>
              <a:rPr sz="4000" spc="-135" dirty="0">
                <a:latin typeface="Palatino Linotype"/>
                <a:cs typeface="Palatino Linotype"/>
              </a:rPr>
              <a:t>service-</a:t>
            </a:r>
            <a:r>
              <a:rPr sz="4000" spc="-90" dirty="0">
                <a:latin typeface="Palatino Linotype"/>
                <a:cs typeface="Palatino Linotype"/>
              </a:rPr>
              <a:t>specific</a:t>
            </a:r>
            <a:r>
              <a:rPr sz="4000" spc="-35" dirty="0">
                <a:latin typeface="Palatino Linotype"/>
                <a:cs typeface="Palatino Linotype"/>
              </a:rPr>
              <a:t> </a:t>
            </a:r>
            <a:r>
              <a:rPr sz="4000" spc="-180" dirty="0">
                <a:latin typeface="Palatino Linotype"/>
                <a:cs typeface="Palatino Linotype"/>
              </a:rPr>
              <a:t>ports,</a:t>
            </a:r>
            <a:r>
              <a:rPr sz="4000" spc="-30" dirty="0">
                <a:latin typeface="Palatino Linotype"/>
                <a:cs typeface="Palatino Linotype"/>
              </a:rPr>
              <a:t> </a:t>
            </a:r>
            <a:r>
              <a:rPr sz="4000" spc="-245" dirty="0">
                <a:latin typeface="Palatino Linotype"/>
                <a:cs typeface="Palatino Linotype"/>
              </a:rPr>
              <a:t>frontend</a:t>
            </a:r>
            <a:r>
              <a:rPr sz="4000" spc="-5" dirty="0">
                <a:latin typeface="Palatino Linotype"/>
                <a:cs typeface="Palatino Linotype"/>
              </a:rPr>
              <a:t> </a:t>
            </a:r>
            <a:r>
              <a:rPr sz="4000" spc="-290" dirty="0">
                <a:latin typeface="Palatino Linotype"/>
                <a:cs typeface="Palatino Linotype"/>
              </a:rPr>
              <a:t>on </a:t>
            </a:r>
            <a:r>
              <a:rPr sz="4000" spc="-35" dirty="0">
                <a:latin typeface="Palatino Linotype"/>
                <a:cs typeface="Palatino Linotype"/>
              </a:rPr>
              <a:t>localhost:3000)</a:t>
            </a:r>
            <a:endParaRPr sz="40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4000" b="1" spc="-180" dirty="0">
                <a:latin typeface="Cambria"/>
                <a:cs typeface="Cambria"/>
              </a:rPr>
              <a:t>Version</a:t>
            </a:r>
            <a:r>
              <a:rPr sz="4000" b="1" spc="-25" dirty="0">
                <a:latin typeface="Cambria"/>
                <a:cs typeface="Cambria"/>
              </a:rPr>
              <a:t> </a:t>
            </a:r>
            <a:r>
              <a:rPr sz="4000" b="1" spc="-50" dirty="0">
                <a:latin typeface="Cambria"/>
                <a:cs typeface="Cambria"/>
              </a:rPr>
              <a:t>Control</a:t>
            </a:r>
            <a:r>
              <a:rPr sz="4000" b="1" spc="-20" dirty="0">
                <a:latin typeface="Cambria"/>
                <a:cs typeface="Cambria"/>
              </a:rPr>
              <a:t> </a:t>
            </a:r>
            <a:r>
              <a:rPr sz="4000" b="1" spc="355" dirty="0">
                <a:latin typeface="Cambria"/>
                <a:cs typeface="Cambria"/>
              </a:rPr>
              <a:t>&amp;</a:t>
            </a:r>
            <a:r>
              <a:rPr sz="4000" b="1" spc="-25" dirty="0">
                <a:latin typeface="Cambria"/>
                <a:cs typeface="Cambria"/>
              </a:rPr>
              <a:t> </a:t>
            </a:r>
            <a:r>
              <a:rPr sz="4000" b="1" spc="-55" dirty="0">
                <a:latin typeface="Cambria"/>
                <a:cs typeface="Cambria"/>
              </a:rPr>
              <a:t>Collaborations</a:t>
            </a:r>
            <a:endParaRPr sz="4000" dirty="0">
              <a:latin typeface="Cambria"/>
              <a:cs typeface="Cambria"/>
            </a:endParaRPr>
          </a:p>
          <a:p>
            <a:pPr marL="875665">
              <a:lnSpc>
                <a:spcPct val="100000"/>
              </a:lnSpc>
              <a:spcBef>
                <a:spcPts val="1050"/>
              </a:spcBef>
            </a:pPr>
            <a:r>
              <a:rPr sz="4000" spc="-215" dirty="0">
                <a:latin typeface="Palatino Linotype"/>
                <a:cs typeface="Palatino Linotype"/>
              </a:rPr>
              <a:t>Platform</a:t>
            </a:r>
            <a:r>
              <a:rPr sz="4000" spc="-35" dirty="0">
                <a:latin typeface="Palatino Linotype"/>
                <a:cs typeface="Palatino Linotype"/>
              </a:rPr>
              <a:t> </a:t>
            </a:r>
            <a:r>
              <a:rPr sz="4000" spc="110" dirty="0">
                <a:latin typeface="Palatino Linotype"/>
                <a:cs typeface="Palatino Linotype"/>
              </a:rPr>
              <a:t>:</a:t>
            </a:r>
            <a:r>
              <a:rPr sz="4000" spc="-50" dirty="0">
                <a:latin typeface="Palatino Linotype"/>
                <a:cs typeface="Palatino Linotype"/>
              </a:rPr>
              <a:t> </a:t>
            </a:r>
            <a:r>
              <a:rPr sz="4000" spc="-105" dirty="0">
                <a:latin typeface="Palatino Linotype"/>
                <a:cs typeface="Palatino Linotype"/>
              </a:rPr>
              <a:t>Git</a:t>
            </a:r>
            <a:r>
              <a:rPr sz="4000" spc="-40" dirty="0">
                <a:latin typeface="Palatino Linotype"/>
                <a:cs typeface="Palatino Linotype"/>
              </a:rPr>
              <a:t> </a:t>
            </a:r>
            <a:r>
              <a:rPr sz="4000" dirty="0">
                <a:latin typeface="Palatino Linotype"/>
                <a:cs typeface="Palatino Linotype"/>
              </a:rPr>
              <a:t>&amp;</a:t>
            </a:r>
            <a:r>
              <a:rPr sz="4000" spc="-45" dirty="0">
                <a:latin typeface="Palatino Linotype"/>
                <a:cs typeface="Palatino Linotype"/>
              </a:rPr>
              <a:t> </a:t>
            </a:r>
            <a:r>
              <a:rPr sz="4000" spc="-275" dirty="0">
                <a:latin typeface="Palatino Linotype"/>
                <a:cs typeface="Palatino Linotype"/>
              </a:rPr>
              <a:t>GitHub</a:t>
            </a:r>
            <a:endParaRPr sz="4000" dirty="0">
              <a:latin typeface="Palatino Linotype"/>
              <a:cs typeface="Palatino Linotype"/>
            </a:endParaRPr>
          </a:p>
          <a:p>
            <a:pPr marL="875665" marR="885825">
              <a:lnSpc>
                <a:spcPct val="120300"/>
              </a:lnSpc>
            </a:pPr>
            <a:r>
              <a:rPr sz="4000" spc="-195" dirty="0">
                <a:latin typeface="Palatino Linotype"/>
                <a:cs typeface="Palatino Linotype"/>
              </a:rPr>
              <a:t>Repository</a:t>
            </a:r>
            <a:r>
              <a:rPr sz="4000" spc="-55" dirty="0">
                <a:latin typeface="Palatino Linotype"/>
                <a:cs typeface="Palatino Linotype"/>
              </a:rPr>
              <a:t> </a:t>
            </a:r>
            <a:r>
              <a:rPr sz="4000" dirty="0">
                <a:latin typeface="Palatino Linotype"/>
                <a:cs typeface="Palatino Linotype"/>
              </a:rPr>
              <a:t>URL</a:t>
            </a:r>
            <a:r>
              <a:rPr lang="en-IN" sz="4000" dirty="0">
                <a:latin typeface="Palatino Linotype"/>
                <a:cs typeface="Palatino Linotype"/>
              </a:rPr>
              <a:t>:</a:t>
            </a:r>
            <a:r>
              <a:rPr lang="en-IN" sz="4000" spc="-130" dirty="0">
                <a:latin typeface="Palatino Linotype"/>
                <a:cs typeface="Palatino Linotype"/>
              </a:rPr>
              <a:t>https://github.com/surajkiswe/Agroconnect.git</a:t>
            </a:r>
          </a:p>
          <a:p>
            <a:pPr marL="875665" marR="885825">
              <a:lnSpc>
                <a:spcPct val="120300"/>
              </a:lnSpc>
            </a:pPr>
            <a:r>
              <a:rPr sz="4000" spc="-125" dirty="0">
                <a:latin typeface="Palatino Linotype"/>
                <a:cs typeface="Palatino Linotype"/>
              </a:rPr>
              <a:t>Branches:</a:t>
            </a:r>
            <a:r>
              <a:rPr sz="4000" spc="-70" dirty="0">
                <a:latin typeface="Palatino Linotype"/>
                <a:cs typeface="Palatino Linotype"/>
              </a:rPr>
              <a:t> </a:t>
            </a:r>
            <a:r>
              <a:rPr sz="4000" spc="-220" dirty="0">
                <a:latin typeface="Palatino Linotype"/>
                <a:cs typeface="Palatino Linotype"/>
              </a:rPr>
              <a:t>ma</a:t>
            </a:r>
            <a:r>
              <a:rPr lang="en-IN" sz="4000" spc="-220" dirty="0" err="1">
                <a:latin typeface="Palatino Linotype"/>
                <a:cs typeface="Palatino Linotype"/>
              </a:rPr>
              <a:t>ster</a:t>
            </a:r>
            <a:r>
              <a:rPr lang="en-IN" sz="4000" spc="-220" dirty="0">
                <a:latin typeface="Palatino Linotype"/>
                <a:cs typeface="Palatino Linotype"/>
              </a:rPr>
              <a:t> , Backend , Frontend , core</a:t>
            </a:r>
            <a:endParaRPr sz="4000" dirty="0">
              <a:latin typeface="Palatino Linotype"/>
              <a:cs typeface="Palatino Linotype"/>
            </a:endParaRPr>
          </a:p>
          <a:p>
            <a:pPr marL="875665" marR="1318260">
              <a:lnSpc>
                <a:spcPct val="120300"/>
              </a:lnSpc>
            </a:pPr>
            <a:r>
              <a:rPr sz="4000" spc="-215" dirty="0">
                <a:latin typeface="Palatino Linotype"/>
                <a:cs typeface="Palatino Linotype"/>
              </a:rPr>
              <a:t>Regular</a:t>
            </a:r>
            <a:r>
              <a:rPr sz="4000" spc="-5" dirty="0">
                <a:latin typeface="Palatino Linotype"/>
                <a:cs typeface="Palatino Linotype"/>
              </a:rPr>
              <a:t> </a:t>
            </a:r>
            <a:r>
              <a:rPr sz="4000" spc="-220" dirty="0">
                <a:latin typeface="Palatino Linotype"/>
                <a:cs typeface="Palatino Linotype"/>
              </a:rPr>
              <a:t>commits</a:t>
            </a:r>
            <a:r>
              <a:rPr sz="4000" dirty="0">
                <a:latin typeface="Palatino Linotype"/>
                <a:cs typeface="Palatino Linotype"/>
              </a:rPr>
              <a:t> </a:t>
            </a:r>
            <a:r>
              <a:rPr sz="4000" spc="-265" dirty="0">
                <a:latin typeface="Palatino Linotype"/>
                <a:cs typeface="Palatino Linotype"/>
              </a:rPr>
              <a:t>with</a:t>
            </a:r>
            <a:r>
              <a:rPr sz="4000" dirty="0">
                <a:latin typeface="Palatino Linotype"/>
                <a:cs typeface="Palatino Linotype"/>
              </a:rPr>
              <a:t> </a:t>
            </a:r>
            <a:r>
              <a:rPr sz="4000" spc="-204" dirty="0">
                <a:latin typeface="Palatino Linotype"/>
                <a:cs typeface="Palatino Linotype"/>
              </a:rPr>
              <a:t>descriptive</a:t>
            </a:r>
            <a:r>
              <a:rPr sz="4000" dirty="0">
                <a:latin typeface="Palatino Linotype"/>
                <a:cs typeface="Palatino Linotype"/>
              </a:rPr>
              <a:t> </a:t>
            </a:r>
            <a:r>
              <a:rPr sz="4000" spc="-235" dirty="0">
                <a:latin typeface="Palatino Linotype"/>
                <a:cs typeface="Palatino Linotype"/>
              </a:rPr>
              <a:t>messages</a:t>
            </a:r>
            <a:r>
              <a:rPr sz="4000" dirty="0">
                <a:latin typeface="Palatino Linotype"/>
                <a:cs typeface="Palatino Linotype"/>
              </a:rPr>
              <a:t> </a:t>
            </a:r>
            <a:r>
              <a:rPr sz="4000" spc="-215" dirty="0">
                <a:latin typeface="Palatino Linotype"/>
                <a:cs typeface="Palatino Linotype"/>
              </a:rPr>
              <a:t>following</a:t>
            </a:r>
            <a:r>
              <a:rPr sz="4000" dirty="0">
                <a:latin typeface="Palatino Linotype"/>
                <a:cs typeface="Palatino Linotype"/>
              </a:rPr>
              <a:t> </a:t>
            </a:r>
            <a:r>
              <a:rPr sz="4000" spc="-290" dirty="0">
                <a:latin typeface="Palatino Linotype"/>
                <a:cs typeface="Palatino Linotype"/>
              </a:rPr>
              <a:t>naming </a:t>
            </a:r>
            <a:r>
              <a:rPr sz="4000" spc="-140" dirty="0">
                <a:latin typeface="Palatino Linotype"/>
                <a:cs typeface="Palatino Linotype"/>
              </a:rPr>
              <a:t>conventions</a:t>
            </a:r>
            <a:endParaRPr sz="4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8505" rIns="0" bIns="0" rtlCol="0">
            <a:spAutoFit/>
          </a:bodyPr>
          <a:lstStyle/>
          <a:p>
            <a:pPr marL="67056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Testing</a:t>
            </a:r>
            <a:r>
              <a:rPr spc="-470" dirty="0"/>
              <a:t> </a:t>
            </a:r>
            <a:r>
              <a:rPr spc="-295" dirty="0"/>
              <a:t>Approach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845" y="2851795"/>
            <a:ext cx="180975" cy="1809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047330" y="2420423"/>
            <a:ext cx="14930119" cy="2320710"/>
          </a:xfrm>
          <a:prstGeom prst="rect">
            <a:avLst/>
          </a:prstGeom>
        </p:spPr>
        <p:txBody>
          <a:bodyPr vert="horz" wrap="square" lIns="0" tIns="190066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150"/>
              </a:spcBef>
            </a:pPr>
            <a:r>
              <a:rPr sz="4000" b="1" spc="-145" dirty="0">
                <a:latin typeface="Cambria"/>
                <a:cs typeface="Cambria"/>
              </a:rPr>
              <a:t>Database</a:t>
            </a:r>
            <a:r>
              <a:rPr sz="4000" b="1" spc="-65" dirty="0">
                <a:latin typeface="Cambria"/>
                <a:cs typeface="Cambria"/>
              </a:rPr>
              <a:t> </a:t>
            </a:r>
            <a:r>
              <a:rPr sz="4000" dirty="0"/>
              <a:t>–</a:t>
            </a:r>
            <a:r>
              <a:rPr sz="4000" spc="-55" dirty="0"/>
              <a:t> </a:t>
            </a:r>
            <a:r>
              <a:rPr sz="4000" spc="-225" dirty="0"/>
              <a:t>tested</a:t>
            </a:r>
            <a:r>
              <a:rPr sz="4000" spc="-25" dirty="0"/>
              <a:t> </a:t>
            </a:r>
            <a:r>
              <a:rPr sz="4000" spc="-254" dirty="0"/>
              <a:t>using</a:t>
            </a:r>
            <a:r>
              <a:rPr sz="4000" spc="-5" dirty="0"/>
              <a:t> </a:t>
            </a:r>
            <a:r>
              <a:rPr sz="4000" dirty="0"/>
              <a:t>SQL</a:t>
            </a:r>
            <a:r>
              <a:rPr sz="4000" spc="-55" dirty="0"/>
              <a:t> </a:t>
            </a:r>
            <a:r>
              <a:rPr sz="4000" spc="-200" dirty="0"/>
              <a:t>queries</a:t>
            </a:r>
            <a:r>
              <a:rPr sz="4000" spc="-50" dirty="0"/>
              <a:t> </a:t>
            </a:r>
            <a:r>
              <a:rPr sz="4000" spc="-340" dirty="0"/>
              <a:t>and</a:t>
            </a:r>
            <a:r>
              <a:rPr sz="4000" spc="-5" dirty="0"/>
              <a:t> </a:t>
            </a:r>
            <a:r>
              <a:rPr sz="4000" spc="-10" dirty="0"/>
              <a:t>scripts</a:t>
            </a:r>
            <a:endParaRPr sz="4000" dirty="0">
              <a:latin typeface="Cambria"/>
              <a:cs typeface="Cambria"/>
            </a:endParaRPr>
          </a:p>
          <a:p>
            <a:pPr marL="194310">
              <a:lnSpc>
                <a:spcPct val="100000"/>
              </a:lnSpc>
              <a:spcBef>
                <a:spcPts val="1050"/>
              </a:spcBef>
            </a:pPr>
            <a:r>
              <a:rPr sz="4000" b="1" spc="185" dirty="0">
                <a:latin typeface="Cambria"/>
                <a:cs typeface="Cambria"/>
              </a:rPr>
              <a:t>REST</a:t>
            </a:r>
            <a:r>
              <a:rPr sz="4000" b="1" spc="120" dirty="0">
                <a:latin typeface="Cambria"/>
                <a:cs typeface="Cambria"/>
              </a:rPr>
              <a:t> </a:t>
            </a:r>
            <a:r>
              <a:rPr sz="4000" b="1" spc="125" dirty="0">
                <a:latin typeface="Cambria"/>
                <a:cs typeface="Cambria"/>
              </a:rPr>
              <a:t>API </a:t>
            </a:r>
            <a:r>
              <a:rPr sz="4000" dirty="0"/>
              <a:t>–</a:t>
            </a:r>
            <a:r>
              <a:rPr sz="4000" spc="5" dirty="0"/>
              <a:t> </a:t>
            </a:r>
            <a:r>
              <a:rPr sz="4000" spc="-225" dirty="0"/>
              <a:t>tested</a:t>
            </a:r>
            <a:r>
              <a:rPr sz="4000" spc="5" dirty="0"/>
              <a:t> </a:t>
            </a:r>
            <a:r>
              <a:rPr sz="4000" spc="-254" dirty="0"/>
              <a:t>using</a:t>
            </a:r>
            <a:r>
              <a:rPr sz="4000" spc="5" dirty="0"/>
              <a:t> </a:t>
            </a:r>
            <a:r>
              <a:rPr sz="4000" spc="-290" dirty="0"/>
              <a:t>Postman</a:t>
            </a:r>
            <a:r>
              <a:rPr lang="en-IN" sz="4000" spc="-290" dirty="0"/>
              <a:t> , Swagger</a:t>
            </a:r>
            <a:endParaRPr sz="4000" dirty="0">
              <a:latin typeface="Cambria"/>
              <a:cs typeface="Cambria"/>
            </a:endParaRPr>
          </a:p>
          <a:p>
            <a:pPr marL="194310">
              <a:lnSpc>
                <a:spcPct val="100000"/>
              </a:lnSpc>
              <a:spcBef>
                <a:spcPts val="1050"/>
              </a:spcBef>
            </a:pPr>
            <a:r>
              <a:rPr sz="4000" b="1" spc="-140" dirty="0">
                <a:latin typeface="Cambria"/>
                <a:cs typeface="Cambria"/>
              </a:rPr>
              <a:t>Frontend</a:t>
            </a:r>
            <a:r>
              <a:rPr sz="4000" b="1" spc="5" dirty="0">
                <a:latin typeface="Cambria"/>
                <a:cs typeface="Cambria"/>
              </a:rPr>
              <a:t> </a:t>
            </a:r>
            <a:r>
              <a:rPr sz="4000" b="1" spc="155" dirty="0">
                <a:latin typeface="Cambria"/>
                <a:cs typeface="Cambria"/>
              </a:rPr>
              <a:t>UI</a:t>
            </a:r>
            <a:r>
              <a:rPr sz="4000" b="1" spc="75" dirty="0">
                <a:latin typeface="Cambria"/>
                <a:cs typeface="Cambria"/>
              </a:rPr>
              <a:t> </a:t>
            </a:r>
            <a:r>
              <a:rPr sz="4000" dirty="0"/>
              <a:t>–</a:t>
            </a:r>
            <a:r>
              <a:rPr sz="4000" spc="-45" dirty="0"/>
              <a:t> </a:t>
            </a:r>
            <a:r>
              <a:rPr sz="4000" spc="-275" dirty="0"/>
              <a:t>manually</a:t>
            </a:r>
            <a:r>
              <a:rPr sz="4000" spc="-5" dirty="0"/>
              <a:t> </a:t>
            </a:r>
            <a:r>
              <a:rPr sz="4000" spc="-225" dirty="0"/>
              <a:t>tested</a:t>
            </a:r>
            <a:r>
              <a:rPr sz="4000" spc="-25" dirty="0"/>
              <a:t> </a:t>
            </a:r>
            <a:r>
              <a:rPr sz="4000" spc="-125" dirty="0"/>
              <a:t>React</a:t>
            </a:r>
            <a:r>
              <a:rPr sz="4000" spc="-50" dirty="0"/>
              <a:t> </a:t>
            </a:r>
            <a:r>
              <a:rPr sz="4000" spc="-190" dirty="0"/>
              <a:t>components</a:t>
            </a:r>
            <a:endParaRPr sz="4000" dirty="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845" y="3594745"/>
            <a:ext cx="180975" cy="1809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845" y="4337695"/>
            <a:ext cx="180975" cy="1809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8505" rIns="0" bIns="0" rtlCol="0">
            <a:spAutoFit/>
          </a:bodyPr>
          <a:lstStyle/>
          <a:p>
            <a:pPr marL="611505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Future</a:t>
            </a:r>
            <a:r>
              <a:rPr spc="-445" dirty="0"/>
              <a:t> </a:t>
            </a:r>
            <a:r>
              <a:rPr spc="-390" dirty="0"/>
              <a:t>Extensions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43000" y="1943100"/>
            <a:ext cx="14930119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en-US" sz="4800" dirty="0"/>
              <a:t>AI-based product and scheme recommendations.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en-US" sz="4800" dirty="0"/>
              <a:t>Mobile application for farmers and vendors.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en-US" sz="4800" dirty="0"/>
              <a:t>Integrated payment gateway (UPI, Paytm).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en-US" sz="4800" dirty="0"/>
              <a:t>Real-time chat system between farmers and vendors.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en-US" sz="4800" dirty="0"/>
              <a:t>Multilanguage support.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690</Words>
  <Application>Microsoft Office PowerPoint</Application>
  <PresentationFormat>Custom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Cambria</vt:lpstr>
      <vt:lpstr>Palatino Linotype</vt:lpstr>
      <vt:lpstr>Verdana</vt:lpstr>
      <vt:lpstr>Office Theme</vt:lpstr>
      <vt:lpstr>Agro Connect</vt:lpstr>
      <vt:lpstr>Agro Connect</vt:lpstr>
      <vt:lpstr>Users and Use cases</vt:lpstr>
      <vt:lpstr>Project Architecture</vt:lpstr>
      <vt:lpstr>My Role and Contribution</vt:lpstr>
      <vt:lpstr>Project Methodology</vt:lpstr>
      <vt:lpstr>PowerPoint Presentation</vt:lpstr>
      <vt:lpstr>Testing Approach</vt:lpstr>
      <vt:lpstr>Future Extensions</vt:lpstr>
      <vt:lpstr>Experiences/lessons learnt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InternSync</dc:title>
  <dc:creator>Ajinkya</dc:creator>
  <cp:keywords>DAGvdUDN9rM,BAElmVnw5Lo,0</cp:keywords>
  <cp:lastModifiedBy>SURAJ KISWE</cp:lastModifiedBy>
  <cp:revision>5</cp:revision>
  <dcterms:created xsi:type="dcterms:W3CDTF">2025-08-08T21:28:10Z</dcterms:created>
  <dcterms:modified xsi:type="dcterms:W3CDTF">2025-08-11T02:47:07Z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2025-08-08T00:00:00Z</vt:filetime>
  </property>
  <property fmtid="{D5CDD505-2E9C-101B-9397-08002B2CF9AE}" pid="5" name="Producer">
    <vt:lpwstr>Canva</vt:lpwstr>
  </property>
</Properties>
</file>