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79" r:id="rId6"/>
    <p:sldId id="262" r:id="rId7"/>
    <p:sldId id="301" r:id="rId8"/>
    <p:sldId id="302" r:id="rId9"/>
    <p:sldId id="305" r:id="rId10"/>
    <p:sldId id="290" r:id="rId11"/>
    <p:sldId id="283" r:id="rId12"/>
    <p:sldId id="265" r:id="rId13"/>
    <p:sldId id="314" r:id="rId14"/>
    <p:sldId id="295" r:id="rId15"/>
    <p:sldId id="315" r:id="rId16"/>
    <p:sldId id="266" r:id="rId17"/>
    <p:sldId id="296" r:id="rId18"/>
    <p:sldId id="316" r:id="rId19"/>
    <p:sldId id="308" r:id="rId20"/>
    <p:sldId id="309" r:id="rId21"/>
    <p:sldId id="310" r:id="rId22"/>
    <p:sldId id="311" r:id="rId23"/>
    <p:sldId id="312" r:id="rId24"/>
    <p:sldId id="304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40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9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42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32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920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24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8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85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11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0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and Character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4E4CD-026F-4D44-BDF5-0E1574FB1096}"/>
              </a:ext>
            </a:extLst>
          </p:cNvPr>
          <p:cNvSpPr txBox="1"/>
          <p:nvPr/>
        </p:nvSpPr>
        <p:spPr>
          <a:xfrm>
            <a:off x="1484311" y="1583174"/>
            <a:ext cx="100187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closely related, i.e.,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character (\0)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treated same as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completely different.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comprise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indexed as if they were in a </a:t>
            </a:r>
            <a:r>
              <a:rPr lang="en-US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012FE-182F-40E9-918D-36AE4CA676CB}"/>
              </a:ext>
            </a:extLst>
          </p:cNvPr>
          <p:cNvSpPr txBox="1"/>
          <p:nvPr/>
        </p:nvSpPr>
        <p:spPr>
          <a:xfrm>
            <a:off x="1614940" y="3705165"/>
            <a:ext cx="4956681" cy="160043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Char_Array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arr[] = {'h','e','l','l','o'};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i = 0; i &lt; arr.length; i++)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System.out.println(arr[i]);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DD0AC-A3FF-422F-A23D-E7D75F8C37F7}"/>
              </a:ext>
            </a:extLst>
          </p:cNvPr>
          <p:cNvSpPr txBox="1"/>
          <p:nvPr/>
        </p:nvSpPr>
        <p:spPr>
          <a:xfrm>
            <a:off x="4474029" y="5380672"/>
            <a:ext cx="14042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0D12-8E03-4ADB-AEF8-1E2EAABF0156}"/>
              </a:ext>
            </a:extLst>
          </p:cNvPr>
          <p:cNvSpPr txBox="1"/>
          <p:nvPr/>
        </p:nvSpPr>
        <p:spPr>
          <a:xfrm>
            <a:off x="6881951" y="3705165"/>
            <a:ext cx="4956681" cy="163121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str = "hello";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i = 0; i &lt; str.length(); i++)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System.out.println(str[i]);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8C81B-BDEF-44E0-8BE6-A64D837D1D84}"/>
              </a:ext>
            </a:extLst>
          </p:cNvPr>
          <p:cNvSpPr txBox="1"/>
          <p:nvPr/>
        </p:nvSpPr>
        <p:spPr>
          <a:xfrm>
            <a:off x="7661032" y="5483990"/>
            <a:ext cx="3841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array required, but String found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System.out.println(str[i]);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^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5" grpId="0" animBg="1"/>
      <p:bldP spid="7" grpId="0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Character Extraction from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20A2-56EE-40CE-B43E-B060049A335E}"/>
              </a:ext>
            </a:extLst>
          </p:cNvPr>
          <p:cNvSpPr txBox="1"/>
          <p:nvPr/>
        </p:nvSpPr>
        <p:spPr>
          <a:xfrm>
            <a:off x="1484311" y="2254975"/>
            <a:ext cx="10018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a number of ways in which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extracted from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algn="just"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comprise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be indexed as if they were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many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employ an index (or offset) into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operation. </a:t>
            </a:r>
          </a:p>
          <a:p>
            <a:pPr algn="just"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indices begin at zero.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Character Extraction: charAt()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6645B7-FDE5-483F-9BF3-3EDBFFAB2593}"/>
              </a:ext>
            </a:extLst>
          </p:cNvPr>
          <p:cNvSpPr txBox="1">
            <a:spLocks/>
          </p:cNvSpPr>
          <p:nvPr/>
        </p:nvSpPr>
        <p:spPr>
          <a:xfrm>
            <a:off x="1484310" y="1568488"/>
            <a:ext cx="10018712" cy="22498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refer directly to an individual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charAt()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 It has this general form:</a:t>
            </a:r>
          </a:p>
          <a:p>
            <a:pPr marL="1371600" lvl="4" algn="just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charAt(int where)</a:t>
            </a:r>
          </a:p>
          <a:p>
            <a:pPr marL="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Here,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index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you want to obtain. The value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nonnegative and specify a location within the 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charAt()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specified location.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7DFD4-A1B0-411A-9D5C-1B264F60242C}"/>
              </a:ext>
            </a:extLst>
          </p:cNvPr>
          <p:cNvSpPr txBox="1"/>
          <p:nvPr/>
        </p:nvSpPr>
        <p:spPr>
          <a:xfrm>
            <a:off x="1976679" y="3950684"/>
            <a:ext cx="5750504" cy="267765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Char_Ext1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"Hello UPES";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System.out.println("First character : "+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s.charAt(0));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System.out.println("Fourth character : "+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s.charAt(3));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System.out.println("Last character : "+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s.charAt(s.length()-1));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0001E-ECBB-4914-AB70-72292F6B97FF}"/>
              </a:ext>
            </a:extLst>
          </p:cNvPr>
          <p:cNvSpPr txBox="1"/>
          <p:nvPr/>
        </p:nvSpPr>
        <p:spPr>
          <a:xfrm>
            <a:off x="8758816" y="4934966"/>
            <a:ext cx="274420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character : H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character : l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character : 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Character Extraction: getChars()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6645B7-FDE5-483F-9BF3-3EDBFFAB2593}"/>
              </a:ext>
            </a:extLst>
          </p:cNvPr>
          <p:cNvSpPr txBox="1">
            <a:spLocks/>
          </p:cNvSpPr>
          <p:nvPr/>
        </p:nvSpPr>
        <p:spPr>
          <a:xfrm>
            <a:off x="1484311" y="1568488"/>
            <a:ext cx="5318424" cy="48122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getChars()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a range of 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store them in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(char[]).</a:t>
            </a:r>
          </a:p>
          <a:p>
            <a:pPr marL="360000" lvl="2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getChars(int srcBegin, int srcEnd, char[] dst, int dstBegin)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Here,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srcBegin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index (inclusive)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copied,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index (exclusive)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which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copied,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character array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extracted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placed,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dstBegin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index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character array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placed.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E072D-72A7-4705-A72C-CBBC08A34740}"/>
              </a:ext>
            </a:extLst>
          </p:cNvPr>
          <p:cNvSpPr txBox="1"/>
          <p:nvPr/>
        </p:nvSpPr>
        <p:spPr>
          <a:xfrm>
            <a:off x="6983605" y="1568488"/>
            <a:ext cx="4903595" cy="35394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Char_Ext2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"Hello UPES";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arr1[] = new char[5];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arr2[] = new char[5];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s.getChars(0, 4, arr1, 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s.getChars(6, 10, arr2, 1);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i = 0; i &lt; arr1.length; i++)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System.out.print(arr1[i]);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i = 0; i &lt; arr2.length; i++)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System.out.print(arr2[i]);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08D17-4773-47D4-A588-EC8C1399E3B2}"/>
              </a:ext>
            </a:extLst>
          </p:cNvPr>
          <p:cNvSpPr txBox="1"/>
          <p:nvPr/>
        </p:nvSpPr>
        <p:spPr>
          <a:xfrm>
            <a:off x="9719763" y="5289512"/>
            <a:ext cx="17832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3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74112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to Character Array Conversion using getChars()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94DB2-FDA2-44DD-B2FF-FB260CABBF99}"/>
              </a:ext>
            </a:extLst>
          </p:cNvPr>
          <p:cNvSpPr txBox="1"/>
          <p:nvPr/>
        </p:nvSpPr>
        <p:spPr>
          <a:xfrm>
            <a:off x="8895176" y="5203615"/>
            <a:ext cx="26078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: Hello UPES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 :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e l l o   U P E 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61649-9086-4979-AA7B-147035C88E0B}"/>
              </a:ext>
            </a:extLst>
          </p:cNvPr>
          <p:cNvSpPr txBox="1"/>
          <p:nvPr/>
        </p:nvSpPr>
        <p:spPr>
          <a:xfrm>
            <a:off x="1889089" y="2371158"/>
            <a:ext cx="6641960" cy="329320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Array_Conv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"Hello UPES";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arr[] = new char[s.length()];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s.getChars(0, s.length(), arr, 0);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System.out.println("String : "+s);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System.out.println("Character array :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i = 0; i &lt; arr.length; i++)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System.out.print(arr[i]+"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5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74112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to Character Array Conversion using toCharArray()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94DB2-FDA2-44DD-B2FF-FB260CABBF99}"/>
              </a:ext>
            </a:extLst>
          </p:cNvPr>
          <p:cNvSpPr txBox="1"/>
          <p:nvPr/>
        </p:nvSpPr>
        <p:spPr>
          <a:xfrm>
            <a:off x="8895176" y="5203615"/>
            <a:ext cx="26078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: Hello UPES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 :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e l l o   U P E 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61649-9086-4979-AA7B-147035C88E0B}"/>
              </a:ext>
            </a:extLst>
          </p:cNvPr>
          <p:cNvSpPr txBox="1"/>
          <p:nvPr/>
        </p:nvSpPr>
        <p:spPr>
          <a:xfrm>
            <a:off x="2140297" y="3907021"/>
            <a:ext cx="5948626" cy="280076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Array_Conv2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"Hello UPES";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arr[] = s.toCharArray();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System.out.println("String : "+s);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System.out.println("Character array :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i = 0; i &lt; arr.length; i++)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System.out.print(arr[i]+"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95860-78A8-4EE5-92E1-21BA576F2C9F}"/>
              </a:ext>
            </a:extLst>
          </p:cNvPr>
          <p:cNvSpPr txBox="1"/>
          <p:nvPr/>
        </p:nvSpPr>
        <p:spPr>
          <a:xfrm>
            <a:off x="1484310" y="2259430"/>
            <a:ext cx="1001871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you can get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getChars()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you can call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toCharArray()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the same more conveniently.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characters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entire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has this general form:</a:t>
            </a:r>
          </a:p>
          <a:p>
            <a:pPr lvl="5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 toCharArray()</a:t>
            </a:r>
          </a:p>
        </p:txBody>
      </p:sp>
    </p:spTree>
    <p:extLst>
      <p:ext uri="{BB962C8B-B14F-4D97-AF65-F5344CB8AC3E}">
        <p14:creationId xmlns:p14="http://schemas.microsoft.com/office/powerpoint/2010/main" val="1795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and byte Arrays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EB5D5-5481-472D-80A8-272A20DFC69B}"/>
              </a:ext>
            </a:extLst>
          </p:cNvPr>
          <p:cNvSpPr txBox="1"/>
          <p:nvPr/>
        </p:nvSpPr>
        <p:spPr>
          <a:xfrm>
            <a:off x="1484311" y="2186075"/>
            <a:ext cx="1001871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alternative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getChars()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stores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bytes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getBytes()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bytes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named character set and storing the result into a new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function can be implemented in two ways. Both ways are discussed below as follows:</a:t>
            </a:r>
          </a:p>
          <a:p>
            <a:pPr algn="just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byte[] getBytes()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			byte[] getBytes(Charset charset)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uses the default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character-to-byte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by the platform.</a:t>
            </a: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1353493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to byte Array Conversion:</a:t>
            </a:r>
            <a:b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getBytes()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C02EE-2275-446A-A72D-40179F28A961}"/>
              </a:ext>
            </a:extLst>
          </p:cNvPr>
          <p:cNvSpPr txBox="1"/>
          <p:nvPr/>
        </p:nvSpPr>
        <p:spPr>
          <a:xfrm>
            <a:off x="1668024" y="2309552"/>
            <a:ext cx="7365445" cy="280076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Byte_Conv1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"ABCDEFGHIJKLMNOPQRSTUVWXYZ";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byte[] arr = s.getBytes();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System.out.println("String : "+s);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System.out.println("byte array :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i = 0; i &lt; arr.length; i++)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System.out.print(arr[i]+"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A3267-EAC6-4852-AB56-161AF6322C01}"/>
              </a:ext>
            </a:extLst>
          </p:cNvPr>
          <p:cNvSpPr txBox="1"/>
          <p:nvPr/>
        </p:nvSpPr>
        <p:spPr>
          <a:xfrm>
            <a:off x="3092475" y="5255184"/>
            <a:ext cx="84105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: ABCDEFGHIJKLMNOPQRSTUVWXYZ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array :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65 66 67 68 69 70 71 72 73 74 75 76 77 78 79 80 81 82 83 84 85 86 87 88 89 90 </a:t>
            </a:r>
          </a:p>
        </p:txBody>
      </p:sp>
    </p:spTree>
    <p:extLst>
      <p:ext uri="{BB962C8B-B14F-4D97-AF65-F5344CB8AC3E}">
        <p14:creationId xmlns:p14="http://schemas.microsoft.com/office/powerpoint/2010/main" val="291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1353493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to byte Array Conversion:</a:t>
            </a:r>
            <a:b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getBytes(Charset charset)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C02EE-2275-446A-A72D-40179F28A961}"/>
              </a:ext>
            </a:extLst>
          </p:cNvPr>
          <p:cNvSpPr txBox="1"/>
          <p:nvPr/>
        </p:nvSpPr>
        <p:spPr>
          <a:xfrm>
            <a:off x="1678073" y="2148778"/>
            <a:ext cx="6913268" cy="320857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Byte_Conv2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"ABCDEFGHIJKLMNOPQRSTUVWXYZ";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byte[] arr = s.getBytes("UTF-16");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System.out.println("String : "+s);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System.out.println("byte array in UTF-16 format: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i = 0; i &lt; arr.length; i++)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System.out.print(arr[i]+"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 catch (UnsupportedEncodingException g) {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System.out.println("Unsupported character set" + g);  }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98D9C-EAA9-4983-B3B1-9EAD037EE7CE}"/>
              </a:ext>
            </a:extLst>
          </p:cNvPr>
          <p:cNvSpPr txBox="1"/>
          <p:nvPr/>
        </p:nvSpPr>
        <p:spPr>
          <a:xfrm>
            <a:off x="2569961" y="5357349"/>
            <a:ext cx="89330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: ABCDEFGHIJKLMNOPQRSTUVWXYZ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array in UTF-16 format: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-2 -1 0 65 0 66 0 67 0 68 0 69 0 70 0 71 0 72 0 73 0 74 0 75 0 76 0 77 0 78 0 79 0 80 0 81 0 82 0 83 0 84 0 85 0 86 0 87 0 88 0 89 0 90</a:t>
            </a:r>
          </a:p>
        </p:txBody>
      </p:sp>
    </p:spTree>
    <p:extLst>
      <p:ext uri="{BB962C8B-B14F-4D97-AF65-F5344CB8AC3E}">
        <p14:creationId xmlns:p14="http://schemas.microsoft.com/office/powerpoint/2010/main" val="36606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StringBuffer class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84089-8F49-492E-B4F1-FC658FA95022}"/>
              </a:ext>
            </a:extLst>
          </p:cNvPr>
          <p:cNvSpPr txBox="1"/>
          <p:nvPr/>
        </p:nvSpPr>
        <p:spPr>
          <a:xfrm>
            <a:off x="1484310" y="1635594"/>
            <a:ext cx="100187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represents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 sequence of 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alternative to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String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you to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contents of a 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creating a new </a:t>
            </a:r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9C791-C968-43AE-898B-03538A76C25B}"/>
              </a:ext>
            </a:extLst>
          </p:cNvPr>
          <p:cNvSpPr txBox="1"/>
          <p:nvPr/>
        </p:nvSpPr>
        <p:spPr>
          <a:xfrm>
            <a:off x="1484310" y="3429000"/>
            <a:ext cx="100187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of StringBuffer class</a:t>
            </a:r>
          </a:p>
          <a:p>
            <a:pPr marL="800100" lvl="1" indent="-3429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StringBuffer():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an empty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capacity of 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StringBuffer(String str):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buffer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StringBuffer(int capacity):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empty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buffer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capacity as 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8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2366957" y="2248121"/>
            <a:ext cx="5762160" cy="33186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String Conversions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String and Character Arrays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String and byte Arrays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StringBuffer class in Java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StringBuilder class in Java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Methods in StringBuffer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2C40E-AEA1-4539-8DFF-FEBB328B3444}"/>
              </a:ext>
            </a:extLst>
          </p:cNvPr>
          <p:cNvSpPr txBox="1"/>
          <p:nvPr/>
        </p:nvSpPr>
        <p:spPr>
          <a:xfrm>
            <a:off x="1484310" y="1635594"/>
            <a:ext cx="101416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methods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add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sequence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existing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sequence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specified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Deletes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characters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invoking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deleteCharAt():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Deletes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specified by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total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capacity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found by this method.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one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characters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another set inside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3C59B-9273-4C27-B747-CD8BFAAB6CC7}"/>
              </a:ext>
            </a:extLst>
          </p:cNvPr>
          <p:cNvSpPr txBox="1"/>
          <p:nvPr/>
        </p:nvSpPr>
        <p:spPr>
          <a:xfrm>
            <a:off x="1484309" y="5040504"/>
            <a:ext cx="10141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other methods. Besides these, all the methods that are used in 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 be used.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StringBuffer (Example)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B97B-6E7E-47EA-8D92-25F9FF777A04}"/>
              </a:ext>
            </a:extLst>
          </p:cNvPr>
          <p:cNvSpPr txBox="1"/>
          <p:nvPr/>
        </p:nvSpPr>
        <p:spPr>
          <a:xfrm>
            <a:off x="1805855" y="1616788"/>
            <a:ext cx="6815631" cy="483209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String_Buffer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StringBuffer sb = new StringBuffer("Hello");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System.out.println("Initial Capacity: " +sb.capacity());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System.out.println(sb);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sb.append(" Dehradun");  System.out.println(sb);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sb.insert(5, " UPES,");   System.out.println(sb);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sb.delete(11, 20);   System.out.println(sb);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sb.deleteCharAt(10);   System.out.println(sb);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sb.replace(6, 10, "Java");  System.out.println(sb);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sb.reverse();   System.out.println(sb);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System.out.println("Capacity: " + sb.capacity());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System.out.println("Length: " + sb.length());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11616-1971-4737-85F2-EB1E749B3C8B}"/>
              </a:ext>
            </a:extLst>
          </p:cNvPr>
          <p:cNvSpPr txBox="1"/>
          <p:nvPr/>
        </p:nvSpPr>
        <p:spPr>
          <a:xfrm>
            <a:off x="9208268" y="3256788"/>
            <a:ext cx="25768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Capacity: 21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Dehradun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UPES, Dehradun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UPES,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UPES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avaJ olleH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Capacity: 21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10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StringBuilder class in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8EEF5-1F54-41DF-9327-4EA58B7CB761}"/>
              </a:ext>
            </a:extLst>
          </p:cNvPr>
          <p:cNvSpPr txBox="1"/>
          <p:nvPr/>
        </p:nvSpPr>
        <p:spPr>
          <a:xfrm>
            <a:off x="1484310" y="1635594"/>
            <a:ext cx="100187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represents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 sequence of 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an alternative to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String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 performance compared to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50941-D7A4-404F-B69A-B798449CD666}"/>
              </a:ext>
            </a:extLst>
          </p:cNvPr>
          <p:cNvSpPr txBox="1"/>
          <p:nvPr/>
        </p:nvSpPr>
        <p:spPr>
          <a:xfrm>
            <a:off x="1484310" y="3298372"/>
            <a:ext cx="1001871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of StringBuilder class</a:t>
            </a:r>
          </a:p>
          <a:p>
            <a:pPr marL="800100" lvl="1" indent="-3429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StringBuilder():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an empty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builder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capacity of 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StringBuilder(String str):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builder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StringBuilder(CharSequence seq):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builder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 the same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specified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StringBuilder(int capacity):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empty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builder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capacity as 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StringBuilder (Example)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51036-7F01-4625-BA30-CDAC71D945FE}"/>
              </a:ext>
            </a:extLst>
          </p:cNvPr>
          <p:cNvSpPr txBox="1"/>
          <p:nvPr/>
        </p:nvSpPr>
        <p:spPr>
          <a:xfrm>
            <a:off x="1805855" y="1616788"/>
            <a:ext cx="6815631" cy="483209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String_Builder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StringBuilder sb = new StringBuilder("Hello");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System.out.println("Initial Capacity: " +sb.capacity());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System.out.println(sb);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sb.append(" Dehradun");  System.out.println(sb);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sb.insert(5, " UPES,");   System.out.println(sb);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sb.delete(11, 20);   System.out.println(sb);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sb.deleteCharAt(10);   System.out.println(sb);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sb.replace(6, 10, "Java");  System.out.println(sb);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sb.reverse();   System.out.println(sb);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System.out.println("Capacity: " + sb.capacity());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System.out.println("Length: " + sb.length());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A11A8-7CB0-4234-A67F-14B4FA208513}"/>
              </a:ext>
            </a:extLst>
          </p:cNvPr>
          <p:cNvSpPr txBox="1"/>
          <p:nvPr/>
        </p:nvSpPr>
        <p:spPr>
          <a:xfrm>
            <a:off x="9208268" y="3256788"/>
            <a:ext cx="25768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Capacity: 21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Dehradun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UPES, Dehradun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UPES,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UPES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avaJ olleH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Capacity: 21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10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Conversions in Java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other datatype to string, and vice versa)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and Character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and byte Arrays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StringBuffer Class and its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 Class and its methods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Conversions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1657184"/>
            <a:ext cx="1001871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have several method to convert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datatype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toString()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valueOf()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“+”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from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datatype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possible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mechanism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parseInt()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parseDouble()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parseFloat()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parseBoolean()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toString()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D9608-7368-4653-B4A9-D822A61F4EB6}"/>
              </a:ext>
            </a:extLst>
          </p:cNvPr>
          <p:cNvSpPr txBox="1"/>
          <p:nvPr/>
        </p:nvSpPr>
        <p:spPr>
          <a:xfrm>
            <a:off x="1484311" y="1629901"/>
            <a:ext cx="1001871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built-in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toString()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inherited from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of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 datatype.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7D460-ACE3-4A02-8065-821E0B8126E3}"/>
              </a:ext>
            </a:extLst>
          </p:cNvPr>
          <p:cNvSpPr txBox="1"/>
          <p:nvPr/>
        </p:nvSpPr>
        <p:spPr>
          <a:xfrm>
            <a:off x="1624988" y="2539139"/>
            <a:ext cx="9106653" cy="28931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String_Conv1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n = 10;   float f = 12.37f;   Double d = 32.96;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Integer.toString(n);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Float.toString(f);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s3 = Double.toString(d);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 + " : type " +((Object)s1).getClass().getSimpleName());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System.out.println(s2 + " : type " +((Object)s2).getClass().getSimpleName());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System.out.println(s3 + " : type " +((Object)s3).getClass().getSimpleName());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7453E-B969-4E86-8B0E-82DDA2A15AE6}"/>
              </a:ext>
            </a:extLst>
          </p:cNvPr>
          <p:cNvSpPr txBox="1"/>
          <p:nvPr/>
        </p:nvSpPr>
        <p:spPr>
          <a:xfrm>
            <a:off x="7730713" y="5556647"/>
            <a:ext cx="35917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: type String</a:t>
            </a:r>
          </a:p>
          <a:p>
            <a:pPr algn="just">
              <a:spcAft>
                <a:spcPts val="600"/>
              </a:spcAft>
            </a:pP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12.37 : type String</a:t>
            </a:r>
          </a:p>
          <a:p>
            <a:pPr algn="just">
              <a:spcAft>
                <a:spcPts val="600"/>
              </a:spcAft>
            </a:pP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32.96 : type String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valueOf()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31956-346B-4F8B-AF24-69D52962B91E}"/>
              </a:ext>
            </a:extLst>
          </p:cNvPr>
          <p:cNvSpPr txBox="1"/>
          <p:nvPr/>
        </p:nvSpPr>
        <p:spPr>
          <a:xfrm>
            <a:off x="1484311" y="1663585"/>
            <a:ext cx="509313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valueOf()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converts data from its internal format into a human-readable form.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overloaded within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for all of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built-in types so that each type can be converted properly into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valueOf()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overloaded for type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you create can also be used as an argument.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valueOf(int num)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static String valueOf(double num)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static String valueOf(Object obj)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1D3C2-4617-4796-9166-65844AF9AEBE}"/>
              </a:ext>
            </a:extLst>
          </p:cNvPr>
          <p:cNvSpPr txBox="1"/>
          <p:nvPr/>
        </p:nvSpPr>
        <p:spPr>
          <a:xfrm>
            <a:off x="6586303" y="1654234"/>
            <a:ext cx="5446370" cy="39703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String_Conv2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n = 10;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f = 12.37f;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d = 32.96;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String.valueOf(n);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String.valueOf(f);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s3 = String.valueOf(d);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 +" : type "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((Object)s1).getClass().getSimpleName());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System.out.println(s2 +" : type "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((Object)s2).getClass().getSimpleName());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System.out.println(s3 +" : type "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((Object)s3).getClass().getSimpleName());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6ABB-A59C-44B6-A401-0B904B723F7A}"/>
              </a:ext>
            </a:extLst>
          </p:cNvPr>
          <p:cNvSpPr txBox="1"/>
          <p:nvPr/>
        </p:nvSpPr>
        <p:spPr>
          <a:xfrm>
            <a:off x="7730713" y="5624552"/>
            <a:ext cx="35917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: type String</a:t>
            </a:r>
          </a:p>
          <a:p>
            <a:pPr algn="just">
              <a:spcAft>
                <a:spcPts val="600"/>
              </a:spcAft>
            </a:pP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12.37 : type String</a:t>
            </a:r>
          </a:p>
          <a:p>
            <a:pPr algn="just">
              <a:spcAft>
                <a:spcPts val="600"/>
              </a:spcAft>
            </a:pP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32.96 : type String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Using “+” operator to convert to String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FD0E9-8F08-4DA7-87BF-DA447BDC9EEC}"/>
              </a:ext>
            </a:extLst>
          </p:cNvPr>
          <p:cNvSpPr txBox="1"/>
          <p:nvPr/>
        </p:nvSpPr>
        <p:spPr>
          <a:xfrm>
            <a:off x="1484311" y="1647485"/>
            <a:ext cx="10018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simple way to convert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datatypes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 any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empty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("") will implicitly call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toString()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that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2A774-DE29-4F56-BCB0-CACBD3A7A413}"/>
              </a:ext>
            </a:extLst>
          </p:cNvPr>
          <p:cNvSpPr txBox="1"/>
          <p:nvPr/>
        </p:nvSpPr>
        <p:spPr>
          <a:xfrm>
            <a:off x="1656161" y="2748303"/>
            <a:ext cx="9106653" cy="28931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String_Conv3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n = 10;   float f = 12.37f;   Double d = 32.96;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"" + 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"" + f;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s3 = "" + d;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 + " : type " +((Object)s1).getClass().getSimpleName());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System.out.println(s2 + " : type " +((Object)s2).getClass().getSimpleName());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System.out.println(s3 + " : type " +((Object)s3).getClass().getSimpleName());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DF803-FD33-4F1B-B779-2C6EC20F7399}"/>
              </a:ext>
            </a:extLst>
          </p:cNvPr>
          <p:cNvSpPr txBox="1"/>
          <p:nvPr/>
        </p:nvSpPr>
        <p:spPr>
          <a:xfrm>
            <a:off x="7730713" y="5624552"/>
            <a:ext cx="35917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: type String</a:t>
            </a:r>
          </a:p>
          <a:p>
            <a:pPr algn="just">
              <a:spcAft>
                <a:spcPts val="600"/>
              </a:spcAft>
            </a:pP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12.37 : type String</a:t>
            </a:r>
          </a:p>
          <a:p>
            <a:pPr algn="just">
              <a:spcAft>
                <a:spcPts val="600"/>
              </a:spcAft>
            </a:pP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32.96 : type String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format()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9CC4D-CB3B-4E78-8258-7354A4B9235D}"/>
              </a:ext>
            </a:extLst>
          </p:cNvPr>
          <p:cNvSpPr txBox="1"/>
          <p:nvPr/>
        </p:nvSpPr>
        <p:spPr>
          <a:xfrm>
            <a:off x="1484311" y="1647485"/>
            <a:ext cx="10018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String.format()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convert any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allows for more formatted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conversions, similar to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in C.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4DFB4-D1E7-4C10-A297-46CA35B2E0F4}"/>
              </a:ext>
            </a:extLst>
          </p:cNvPr>
          <p:cNvSpPr txBox="1"/>
          <p:nvPr/>
        </p:nvSpPr>
        <p:spPr>
          <a:xfrm>
            <a:off x="1656161" y="2748303"/>
            <a:ext cx="9106653" cy="28931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String_Conv4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n = 10;   float f = 12.37f;   Double d = 32.96;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String.format("%d", 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String.format("%.3f", f);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s3 = String.format("%e", d);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 + " : type " +((Object)s1).getClass().getSimpleName());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System.out.println(s2 + " : type " +((Object)s2).getClass().getSimpleName());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System.out.println(s3 + " : type " +((Object)s3).getClass().getSimpleName());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4D4D2-79C0-4730-8689-6EE8209E1262}"/>
              </a:ext>
            </a:extLst>
          </p:cNvPr>
          <p:cNvSpPr txBox="1"/>
          <p:nvPr/>
        </p:nvSpPr>
        <p:spPr>
          <a:xfrm>
            <a:off x="6851626" y="5641403"/>
            <a:ext cx="46513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: type String</a:t>
            </a:r>
          </a:p>
          <a:p>
            <a:pPr algn="just">
              <a:spcAft>
                <a:spcPts val="600"/>
              </a:spcAft>
            </a:pP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12.370 : type String</a:t>
            </a:r>
          </a:p>
          <a:p>
            <a:pPr algn="just">
              <a:spcAft>
                <a:spcPts val="600"/>
              </a:spcAft>
            </a:pPr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3.296000e+01 : type String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06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Conversion of String to Other datatypes (parsing)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2DC2E-DB2B-4D52-9009-71C34AE9B902}"/>
              </a:ext>
            </a:extLst>
          </p:cNvPr>
          <p:cNvSpPr txBox="1"/>
          <p:nvPr/>
        </p:nvSpPr>
        <p:spPr>
          <a:xfrm>
            <a:off x="1484311" y="2282204"/>
            <a:ext cx="1001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convert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various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types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parsing mechanism available for each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E9CF7-A3AE-4269-AAE2-20678B75090A}"/>
              </a:ext>
            </a:extLst>
          </p:cNvPr>
          <p:cNvSpPr txBox="1"/>
          <p:nvPr/>
        </p:nvSpPr>
        <p:spPr>
          <a:xfrm>
            <a:off x="1333586" y="3070477"/>
            <a:ext cx="8555920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Reverse_conv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"10", s2 = "12.37", s3 = "False";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n = Integer.parseInt(s1);    long l = Long.parseLong(s1);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f = Float.parseFloat(s2);  double d = Double.parseDouble(s2);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boolean b = Boolean.parseBoolean(s3);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System.out.println(n + " : type " +((Object)n).getClass().getSimpleName());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System.out.println(l + " : type " +((Object)l).getClass().getSimpleName());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System.out.println(f + " : type " +((Object)f).getClass().getSimpleName());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System.out.println(d + " : type " +((Object)d).getClass().getSimpleName());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System.out.println(b + " : type " +((Object)b).getClass().getSimpleName());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1A2E6-BF19-4C87-BB5A-D7C57D264293}"/>
              </a:ext>
            </a:extLst>
          </p:cNvPr>
          <p:cNvSpPr txBox="1"/>
          <p:nvPr/>
        </p:nvSpPr>
        <p:spPr>
          <a:xfrm>
            <a:off x="9973242" y="4652083"/>
            <a:ext cx="207808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: type Integer</a:t>
            </a:r>
          </a:p>
          <a:p>
            <a:pPr algn="just">
              <a:spcAft>
                <a:spcPts val="600"/>
              </a:spcAft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: type Long</a:t>
            </a:r>
          </a:p>
          <a:p>
            <a:pPr algn="just">
              <a:spcAft>
                <a:spcPts val="600"/>
              </a:spcAft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12.37 : type Float</a:t>
            </a:r>
          </a:p>
          <a:p>
            <a:pPr algn="just">
              <a:spcAft>
                <a:spcPts val="600"/>
              </a:spcAft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12.37 : type Double</a:t>
            </a:r>
          </a:p>
          <a:p>
            <a:pPr algn="just">
              <a:spcAft>
                <a:spcPts val="600"/>
              </a:spcAft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: type Boolean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10099</TotalTime>
  <Words>3445</Words>
  <Application>Microsoft Office PowerPoint</Application>
  <PresentationFormat>Widescreen</PresentationFormat>
  <Paragraphs>421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String Conversions</vt:lpstr>
      <vt:lpstr>toString() </vt:lpstr>
      <vt:lpstr>valueOf()</vt:lpstr>
      <vt:lpstr>Using “+” operator to convert to String</vt:lpstr>
      <vt:lpstr>format()</vt:lpstr>
      <vt:lpstr>Conversion of String to Other datatypes (parsing)</vt:lpstr>
      <vt:lpstr>String and Character Arrays</vt:lpstr>
      <vt:lpstr>Character Extraction from Strings</vt:lpstr>
      <vt:lpstr>Character Extraction: charAt()</vt:lpstr>
      <vt:lpstr>Character Extraction: getChars()</vt:lpstr>
      <vt:lpstr>String to Character Array Conversion using getChars()</vt:lpstr>
      <vt:lpstr>String to Character Array Conversion using toCharArray()</vt:lpstr>
      <vt:lpstr>String and byte Arrays</vt:lpstr>
      <vt:lpstr>String to byte Array Conversion: getBytes()</vt:lpstr>
      <vt:lpstr>String to byte Array Conversion: getBytes(Charset charset)</vt:lpstr>
      <vt:lpstr>StringBuffer class in Java</vt:lpstr>
      <vt:lpstr>Methods in StringBuffer Class</vt:lpstr>
      <vt:lpstr>StringBuffer (Example)</vt:lpstr>
      <vt:lpstr>StringBuilder class in Java</vt:lpstr>
      <vt:lpstr>StringBuilder (Example)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396</cp:revision>
  <dcterms:created xsi:type="dcterms:W3CDTF">2024-06-05T06:37:24Z</dcterms:created>
  <dcterms:modified xsi:type="dcterms:W3CDTF">2024-09-12T12:48:10Z</dcterms:modified>
</cp:coreProperties>
</file>