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79" r:id="rId6"/>
    <p:sldId id="262" r:id="rId7"/>
    <p:sldId id="301" r:id="rId8"/>
    <p:sldId id="302" r:id="rId9"/>
    <p:sldId id="290" r:id="rId10"/>
    <p:sldId id="283" r:id="rId11"/>
    <p:sldId id="265" r:id="rId12"/>
    <p:sldId id="295" r:id="rId13"/>
    <p:sldId id="266" r:id="rId14"/>
    <p:sldId id="296" r:id="rId15"/>
    <p:sldId id="308" r:id="rId16"/>
    <p:sldId id="315" r:id="rId17"/>
    <p:sldId id="309" r:id="rId18"/>
    <p:sldId id="314" r:id="rId19"/>
    <p:sldId id="310" r:id="rId20"/>
    <p:sldId id="30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3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2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62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81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71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8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9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Throwable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8683F-4A5F-409E-BC4C-473DCC227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1640711"/>
            <a:ext cx="5459100" cy="432800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4476E-D82D-4696-A608-87CB76A46DBE}"/>
              </a:ext>
            </a:extLst>
          </p:cNvPr>
          <p:cNvSpPr txBox="1"/>
          <p:nvPr/>
        </p:nvSpPr>
        <p:spPr>
          <a:xfrm>
            <a:off x="6943411" y="1563780"/>
            <a:ext cx="455961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are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hierarchy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branch is headed by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exceptional conditions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user programs should catch. 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example of such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branch,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by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indicate errors having to do with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 environment (JRE)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itself.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example of such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Common methods in Throwable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6645B7-FDE5-483F-9BF3-3EDBFFAB2593}"/>
              </a:ext>
            </a:extLst>
          </p:cNvPr>
          <p:cNvSpPr txBox="1">
            <a:spLocks/>
          </p:cNvSpPr>
          <p:nvPr/>
        </p:nvSpPr>
        <p:spPr>
          <a:xfrm>
            <a:off x="1484310" y="1568487"/>
            <a:ext cx="4866248" cy="46037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getMessage():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the detail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Throwable getCause():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null if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nonexistent or unknown.</a:t>
            </a:r>
          </a:p>
          <a:p>
            <a:pPr marL="0" lvl="1" algn="just"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toString():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description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printStackTrace():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backtrace to the standard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7A084-D58F-436D-841E-24FE46875212}"/>
              </a:ext>
            </a:extLst>
          </p:cNvPr>
          <p:cNvSpPr txBox="1"/>
          <p:nvPr/>
        </p:nvSpPr>
        <p:spPr>
          <a:xfrm>
            <a:off x="6704348" y="1616965"/>
            <a:ext cx="5112513" cy="320857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ThrowableExample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int result = 10/0;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 catch (ArithmeticException e)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System.out.println("Message: " 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    e.getMessage());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System.out.println("Cause: " 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    e.getCause());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System.out.println("Exception: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+ e.toString());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e.printStackTrace();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92A91-7ED1-433F-B4F5-9FEDB95C02D2}"/>
              </a:ext>
            </a:extLst>
          </p:cNvPr>
          <p:cNvSpPr txBox="1"/>
          <p:nvPr/>
        </p:nvSpPr>
        <p:spPr>
          <a:xfrm>
            <a:off x="6749565" y="4966213"/>
            <a:ext cx="50220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Message: / by zero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Cause: null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 java.lang.ArithmeticException: / by zero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java.lang.ArithmeticException: / by zero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Main.main(Main.java:4)</a:t>
            </a: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Types of Exception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54255-59E6-4D8C-852C-D6E1DEE8BB76}"/>
              </a:ext>
            </a:extLst>
          </p:cNvPr>
          <p:cNvSpPr txBox="1"/>
          <p:nvPr/>
        </p:nvSpPr>
        <p:spPr>
          <a:xfrm>
            <a:off x="1484311" y="1579488"/>
            <a:ext cx="928752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main types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 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Exceptions (Compile-time Exceptions)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Exceptions (Runtime Exceptions)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853AE-7595-403F-BCD6-E8009B2361D5}"/>
              </a:ext>
            </a:extLst>
          </p:cNvPr>
          <p:cNvSpPr txBox="1"/>
          <p:nvPr/>
        </p:nvSpPr>
        <p:spPr>
          <a:xfrm>
            <a:off x="1484311" y="2980235"/>
            <a:ext cx="511209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checked by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required to either catch (handle) checked exceptions using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try-catch block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declare them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8000" lvl="1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examples of checked exceptions include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ClassNotFoundException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exceptions often relate to external factors, such as file I/O, database access, and class loading.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E6374-274C-469E-AF38-9565D44AF8AE}"/>
              </a:ext>
            </a:extLst>
          </p:cNvPr>
          <p:cNvSpPr txBox="1"/>
          <p:nvPr/>
        </p:nvSpPr>
        <p:spPr>
          <a:xfrm>
            <a:off x="6736583" y="2980235"/>
            <a:ext cx="519081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not checked by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not required to catch or declare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Instead, they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discovered at runtime.</a:t>
            </a:r>
          </a:p>
          <a:p>
            <a:pPr marL="648000" lvl="1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examples of unchecked exceptions include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These exceptions often indicate programm-ing errors or unexpected conditions.</a:t>
            </a:r>
          </a:p>
        </p:txBody>
      </p:sp>
    </p:spTree>
    <p:extLst>
      <p:ext uri="{BB962C8B-B14F-4D97-AF65-F5344CB8AC3E}">
        <p14:creationId xmlns:p14="http://schemas.microsoft.com/office/powerpoint/2010/main" val="39455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Different Exceptions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0DAF7-57F2-4D7E-B7BC-7B2652A6ADBD}"/>
              </a:ext>
            </a:extLst>
          </p:cNvPr>
          <p:cNvSpPr txBox="1"/>
          <p:nvPr/>
        </p:nvSpPr>
        <p:spPr>
          <a:xfrm>
            <a:off x="1484310" y="1579488"/>
            <a:ext cx="1001871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also categorized into two categories: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exceptions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exceptions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marL="1714500" lvl="3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</a:p>
          <a:p>
            <a:pPr marL="1714500" lvl="3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NumberFormatException</a:t>
            </a:r>
          </a:p>
          <a:p>
            <a:pPr marL="1714500" lvl="3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StringIndexOutOfBoundsException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</a:p>
          <a:p>
            <a:pPr lvl="3" algn="just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ArithmeticException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09794-1B02-44FB-9685-CF02D317A8BF}"/>
              </a:ext>
            </a:extLst>
          </p:cNvPr>
          <p:cNvSpPr txBox="1"/>
          <p:nvPr/>
        </p:nvSpPr>
        <p:spPr>
          <a:xfrm>
            <a:off x="1484311" y="1661385"/>
            <a:ext cx="1001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thrown when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exceptional condition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occurred in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6B5E9-3DB9-4932-A4AE-E565F74D0B9C}"/>
              </a:ext>
            </a:extLst>
          </p:cNvPr>
          <p:cNvSpPr txBox="1"/>
          <p:nvPr/>
        </p:nvSpPr>
        <p:spPr>
          <a:xfrm>
            <a:off x="6744709" y="2672848"/>
            <a:ext cx="5102464" cy="181588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ArithmeticException_Example2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max = Integer.MAX_VALUE;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result = Math.addExact(max, 1);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System.out.println("Result: " + result);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AE48D-4D3B-4E53-93D7-67F3AF17BA07}"/>
              </a:ext>
            </a:extLst>
          </p:cNvPr>
          <p:cNvSpPr txBox="1"/>
          <p:nvPr/>
        </p:nvSpPr>
        <p:spPr>
          <a:xfrm>
            <a:off x="6586774" y="4743835"/>
            <a:ext cx="55315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integer overflow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java.base/java.lang.Math.addExact(Math.java:825)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B55A3-D3BD-4208-B6A1-3C9544B1F99B}"/>
              </a:ext>
            </a:extLst>
          </p:cNvPr>
          <p:cNvSpPr txBox="1"/>
          <p:nvPr/>
        </p:nvSpPr>
        <p:spPr>
          <a:xfrm>
            <a:off x="1391203" y="2672848"/>
            <a:ext cx="5102464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ArithmeticException_Example1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a = 2;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b = 0;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 modulo b: "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a%b);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F8CF6-E90E-47D7-B7C8-BBCB9A4025A7}"/>
              </a:ext>
            </a:extLst>
          </p:cNvPr>
          <p:cNvSpPr txBox="1"/>
          <p:nvPr/>
        </p:nvSpPr>
        <p:spPr>
          <a:xfrm>
            <a:off x="1391203" y="4743835"/>
            <a:ext cx="5102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/ by zero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Main.main(Main.java:6)</a:t>
            </a:r>
          </a:p>
        </p:txBody>
      </p:sp>
    </p:spTree>
    <p:extLst>
      <p:ext uri="{BB962C8B-B14F-4D97-AF65-F5344CB8AC3E}">
        <p14:creationId xmlns:p14="http://schemas.microsoft.com/office/powerpoint/2010/main" val="291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IOException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CAFBA-6E98-436E-BE16-8596343592F9}"/>
              </a:ext>
            </a:extLst>
          </p:cNvPr>
          <p:cNvSpPr txBox="1"/>
          <p:nvPr/>
        </p:nvSpPr>
        <p:spPr>
          <a:xfrm>
            <a:off x="1484311" y="1645930"/>
            <a:ext cx="9719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raised when an input-output operation failed or interrupted in a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D9AA9-4CE4-432D-8383-921C2EFD2734}"/>
              </a:ext>
            </a:extLst>
          </p:cNvPr>
          <p:cNvSpPr txBox="1"/>
          <p:nvPr/>
        </p:nvSpPr>
        <p:spPr>
          <a:xfrm>
            <a:off x="1843379" y="2598963"/>
            <a:ext cx="7833184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java.io.FileReader;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java.io.IOException;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IOException_Example {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//Attempt to read from a file that doesn't exist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FileReader reader = new FileReader("nonexistentfile.txt");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reader.close();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451D-85AD-47A0-8B02-A057FDA8A9F0}"/>
              </a:ext>
            </a:extLst>
          </p:cNvPr>
          <p:cNvSpPr txBox="1"/>
          <p:nvPr/>
        </p:nvSpPr>
        <p:spPr>
          <a:xfrm>
            <a:off x="2114684" y="4916068"/>
            <a:ext cx="93883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unreported exception FileNotFoundException; must be caught or declared to be thrown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FileReader reader = new FileReader("nonexistentfile.txt");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^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Main.java:8: Error: unreported exception IOException; must be caught or declared to be thrown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reader.close();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^</a:t>
            </a:r>
          </a:p>
        </p:txBody>
      </p:sp>
    </p:spTree>
    <p:extLst>
      <p:ext uri="{BB962C8B-B14F-4D97-AF65-F5344CB8AC3E}">
        <p14:creationId xmlns:p14="http://schemas.microsoft.com/office/powerpoint/2010/main" val="287098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NumberFormatException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CAFBA-6E98-436E-BE16-8596343592F9}"/>
              </a:ext>
            </a:extLst>
          </p:cNvPr>
          <p:cNvSpPr txBox="1"/>
          <p:nvPr/>
        </p:nvSpPr>
        <p:spPr>
          <a:xfrm>
            <a:off x="1484311" y="1645930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NumberFormatException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raised when a method could not convert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D9AA9-4CE4-432D-8383-921C2EFD2734}"/>
              </a:ext>
            </a:extLst>
          </p:cNvPr>
          <p:cNvSpPr txBox="1"/>
          <p:nvPr/>
        </p:nvSpPr>
        <p:spPr>
          <a:xfrm>
            <a:off x="1843378" y="2598963"/>
            <a:ext cx="8335601" cy="160043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NumberFormatException_Example {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num = Integer.parseInt ("Student") 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//trying to assign a string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to an integer variable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System.out.println(num);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451D-85AD-47A0-8B02-A057FDA8A9F0}"/>
              </a:ext>
            </a:extLst>
          </p:cNvPr>
          <p:cNvSpPr txBox="1"/>
          <p:nvPr/>
        </p:nvSpPr>
        <p:spPr>
          <a:xfrm>
            <a:off x="2114684" y="4303119"/>
            <a:ext cx="9651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java.lang.NumberFormatException: For input string: "Student"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java.base/java.lang.NumberFormatException.forInputString(NumberFormatException.java:65)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java.base/java.lang.Integer.parseInt(Integer.java:652)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java.base/java.lang.Integer.parseInt(Integer.java:770)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Main.main(Main.java:3)</a:t>
            </a:r>
          </a:p>
        </p:txBody>
      </p:sp>
    </p:spTree>
    <p:extLst>
      <p:ext uri="{BB962C8B-B14F-4D97-AF65-F5344CB8AC3E}">
        <p14:creationId xmlns:p14="http://schemas.microsoft.com/office/powerpoint/2010/main" val="2527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ArrayIndexOutOfBoundsException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672E0-6FE3-4AAF-8C68-ED46CA9D7E25}"/>
              </a:ext>
            </a:extLst>
          </p:cNvPr>
          <p:cNvSpPr txBox="1"/>
          <p:nvPr/>
        </p:nvSpPr>
        <p:spPr>
          <a:xfrm>
            <a:off x="1484310" y="1623368"/>
            <a:ext cx="10018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thrown to indicate that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accessed with an illegal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either negative or greater than or equal to the size of the array.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A2E7C-D901-4215-8E80-69D4A458EB1A}"/>
              </a:ext>
            </a:extLst>
          </p:cNvPr>
          <p:cNvSpPr txBox="1"/>
          <p:nvPr/>
        </p:nvSpPr>
        <p:spPr>
          <a:xfrm>
            <a:off x="1843378" y="2944251"/>
            <a:ext cx="7350863" cy="138499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ArrayIndexOutOfBound_Example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a[] = new int[5];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a[6] = 9;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//accessing 7th element in an array of size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4DBDE-8FA4-4109-830A-37299300FDF2}"/>
              </a:ext>
            </a:extLst>
          </p:cNvPr>
          <p:cNvSpPr txBox="1"/>
          <p:nvPr/>
        </p:nvSpPr>
        <p:spPr>
          <a:xfrm>
            <a:off x="2114683" y="4634467"/>
            <a:ext cx="93883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java.lang.ArrayIndexOutOfBoundsException: Index 6 out of bounds for length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Main.main(Main.java:4)</a:t>
            </a:r>
          </a:p>
        </p:txBody>
      </p:sp>
    </p:spTree>
    <p:extLst>
      <p:ext uri="{BB962C8B-B14F-4D97-AF65-F5344CB8AC3E}">
        <p14:creationId xmlns:p14="http://schemas.microsoft.com/office/powerpoint/2010/main" val="395798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StringIndexOutOfBoundsException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672E0-6FE3-4AAF-8C68-ED46CA9D7E25}"/>
              </a:ext>
            </a:extLst>
          </p:cNvPr>
          <p:cNvSpPr txBox="1"/>
          <p:nvPr/>
        </p:nvSpPr>
        <p:spPr>
          <a:xfrm>
            <a:off x="1484310" y="1623368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StringIndexOutOfBoundsException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thrown by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methods to indicate that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either negative or greater than the size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A2E7C-D901-4215-8E80-69D4A458EB1A}"/>
              </a:ext>
            </a:extLst>
          </p:cNvPr>
          <p:cNvSpPr txBox="1"/>
          <p:nvPr/>
        </p:nvSpPr>
        <p:spPr>
          <a:xfrm>
            <a:off x="1863474" y="2553839"/>
            <a:ext cx="7350863" cy="181588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StringIndexOutOfBound_Example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 = "This is like chipping ";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//String length is 22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ch = s.charAt(24);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//accessing 25th element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System.out.println(ch);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4DBDE-8FA4-4109-830A-37299300FDF2}"/>
              </a:ext>
            </a:extLst>
          </p:cNvPr>
          <p:cNvSpPr txBox="1"/>
          <p:nvPr/>
        </p:nvSpPr>
        <p:spPr>
          <a:xfrm>
            <a:off x="2114682" y="4592306"/>
            <a:ext cx="97122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java.lang.StringIndexOutOfBoundsException: String index out of range: 24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java.base/java.lang.StringLatin1.charAt(StringLatin1.java:47)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java.base/java.lang.String.charAt(String.java:693)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Main.main(Main.java:4)</a:t>
            </a:r>
          </a:p>
        </p:txBody>
      </p:sp>
    </p:spTree>
    <p:extLst>
      <p:ext uri="{BB962C8B-B14F-4D97-AF65-F5344CB8AC3E}">
        <p14:creationId xmlns:p14="http://schemas.microsoft.com/office/powerpoint/2010/main" val="12165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NullPointerException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769D7-879A-46EC-A639-72F393E3A4EE}"/>
              </a:ext>
            </a:extLst>
          </p:cNvPr>
          <p:cNvSpPr txBox="1"/>
          <p:nvPr/>
        </p:nvSpPr>
        <p:spPr>
          <a:xfrm>
            <a:off x="1484310" y="1623368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thrown when referring to the members of 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nothing.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77801-2DAA-4EDB-B61D-9EA3B4614FE5}"/>
              </a:ext>
            </a:extLst>
          </p:cNvPr>
          <p:cNvSpPr txBox="1"/>
          <p:nvPr/>
        </p:nvSpPr>
        <p:spPr>
          <a:xfrm>
            <a:off x="1863474" y="2679443"/>
            <a:ext cx="7833185" cy="181588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NullPointerException_Example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 = null;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//null value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ch = s.charAt(0);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//accessing first element of the string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System.out.println(ch);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9AE20-EECD-454E-A9DA-888C482242FC}"/>
              </a:ext>
            </a:extLst>
          </p:cNvPr>
          <p:cNvSpPr txBox="1"/>
          <p:nvPr/>
        </p:nvSpPr>
        <p:spPr>
          <a:xfrm>
            <a:off x="5400494" y="4843515"/>
            <a:ext cx="610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java.lang.NullPointerException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at Main.main(Main.java:4)</a:t>
            </a:r>
          </a:p>
        </p:txBody>
      </p:sp>
    </p:spTree>
    <p:extLst>
      <p:ext uri="{BB962C8B-B14F-4D97-AF65-F5344CB8AC3E}">
        <p14:creationId xmlns:p14="http://schemas.microsoft.com/office/powerpoint/2010/main" val="14899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2377005" y="2117493"/>
            <a:ext cx="6576076" cy="32282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Concept of Errors in Java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Exceptions in Java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Throwable class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Types of Exceptions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Different Exceptions in Java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Errors in Java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Exceptions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Throwable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exceptions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(ArithmeticException, IOException, NumberFormatException, ArrayIndexOutOfBoundsException, StringIndexOutOfBoundsException, NullPointerException, etc.)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Concept of Errors in Java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0" y="1586846"/>
            <a:ext cx="10018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 serious problems that typically stem from the environment in which the application is running.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classified into two main categories: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compile-time errors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categories is crucial for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debugging and ensuring robust 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E5225-18D4-4812-AA0D-FBCEFE727428}"/>
              </a:ext>
            </a:extLst>
          </p:cNvPr>
          <p:cNvSpPr txBox="1"/>
          <p:nvPr/>
        </p:nvSpPr>
        <p:spPr>
          <a:xfrm>
            <a:off x="1484311" y="3429000"/>
            <a:ext cx="46116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Compile-time Errors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programmers make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methods which are not defined anywhere.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many more…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BE0CF-CF18-47B7-90E7-C98EDF2CA8D5}"/>
              </a:ext>
            </a:extLst>
          </p:cNvPr>
          <p:cNvSpPr txBox="1"/>
          <p:nvPr/>
        </p:nvSpPr>
        <p:spPr>
          <a:xfrm>
            <a:off x="6600597" y="3429000"/>
            <a:ext cx="461169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Errors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correct, i.e., compilation successful.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running successfully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input, but not 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difficult to debug while writing the program.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program unreliable and may damage systems.</a:t>
            </a: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Compile-time Errors (Example)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47C41-E394-4531-9DFD-F2AFB19AFF87}"/>
              </a:ext>
            </a:extLst>
          </p:cNvPr>
          <p:cNvSpPr txBox="1"/>
          <p:nvPr/>
        </p:nvSpPr>
        <p:spPr>
          <a:xfrm>
            <a:off x="1484311" y="1659285"/>
            <a:ext cx="7096981" cy="378565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Error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main(String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args[])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system.out.println("Can you find errors in me?")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AnotherError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insert()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System.out.println("To insert a text");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10;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abstract void delete()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System.out.println("To delete a text");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C37A24-A6E8-490F-AF98-FEA2A09B59A1}"/>
              </a:ext>
            </a:extLst>
          </p:cNvPr>
          <p:cNvSpPr/>
          <p:nvPr/>
        </p:nvSpPr>
        <p:spPr>
          <a:xfrm>
            <a:off x="1525768" y="1718269"/>
            <a:ext cx="232696" cy="22106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2B643-18FD-44DF-9C51-4875FC2A4D1D}"/>
              </a:ext>
            </a:extLst>
          </p:cNvPr>
          <p:cNvSpPr txBox="1"/>
          <p:nvPr/>
        </p:nvSpPr>
        <p:spPr>
          <a:xfrm>
            <a:off x="8822446" y="2430908"/>
            <a:ext cx="26805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‘C’ is in 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“class”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273FB8-6DB0-4AC2-872D-590EE4ECD553}"/>
              </a:ext>
            </a:extLst>
          </p:cNvPr>
          <p:cNvSpPr/>
          <p:nvPr/>
        </p:nvSpPr>
        <p:spPr>
          <a:xfrm>
            <a:off x="1879134" y="1969480"/>
            <a:ext cx="232696" cy="22106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ED5EE-46D0-4DF2-A94D-F3D988BA52FA}"/>
              </a:ext>
            </a:extLst>
          </p:cNvPr>
          <p:cNvSpPr txBox="1"/>
          <p:nvPr/>
        </p:nvSpPr>
        <p:spPr>
          <a:xfrm>
            <a:off x="8822447" y="3138794"/>
            <a:ext cx="2680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‘P’ is in 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“public”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065E69-3A5E-42A5-B092-0D3847C7E3AE}"/>
              </a:ext>
            </a:extLst>
          </p:cNvPr>
          <p:cNvSpPr/>
          <p:nvPr/>
        </p:nvSpPr>
        <p:spPr>
          <a:xfrm>
            <a:off x="2363129" y="2218449"/>
            <a:ext cx="232696" cy="22106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95F7B3-CB75-456F-8AD9-4C81E7F0288B}"/>
              </a:ext>
            </a:extLst>
          </p:cNvPr>
          <p:cNvSpPr txBox="1"/>
          <p:nvPr/>
        </p:nvSpPr>
        <p:spPr>
          <a:xfrm>
            <a:off x="8822448" y="3846680"/>
            <a:ext cx="2680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‘s’ is in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letters 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“System”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188752-3B4D-4372-AF24-5A282B4E743B}"/>
              </a:ext>
            </a:extLst>
          </p:cNvPr>
          <p:cNvSpPr/>
          <p:nvPr/>
        </p:nvSpPr>
        <p:spPr>
          <a:xfrm>
            <a:off x="8263186" y="2198353"/>
            <a:ext cx="232696" cy="22106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AA718-F63C-4E0D-9DB0-D3D2A2B42243}"/>
              </a:ext>
            </a:extLst>
          </p:cNvPr>
          <p:cNvSpPr txBox="1"/>
          <p:nvPr/>
        </p:nvSpPr>
        <p:spPr>
          <a:xfrm>
            <a:off x="8822449" y="4554566"/>
            <a:ext cx="2680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(;) after the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066B8-141F-4718-8041-FABB7EBB8332}"/>
              </a:ext>
            </a:extLst>
          </p:cNvPr>
          <p:cNvSpPr/>
          <p:nvPr/>
        </p:nvSpPr>
        <p:spPr>
          <a:xfrm>
            <a:off x="2346383" y="3846680"/>
            <a:ext cx="1371507" cy="363579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1DE73-5211-4967-996D-06FF557C895A}"/>
              </a:ext>
            </a:extLst>
          </p:cNvPr>
          <p:cNvSpPr txBox="1"/>
          <p:nvPr/>
        </p:nvSpPr>
        <p:spPr>
          <a:xfrm>
            <a:off x="8822446" y="5262452"/>
            <a:ext cx="26805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function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1199F7-07DF-4581-A2B0-AE123FF52012}"/>
              </a:ext>
            </a:extLst>
          </p:cNvPr>
          <p:cNvSpPr/>
          <p:nvPr/>
        </p:nvSpPr>
        <p:spPr>
          <a:xfrm>
            <a:off x="2237526" y="4554566"/>
            <a:ext cx="5148012" cy="39581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C2748-57E0-4BA7-B5B4-67D51E5956F4}"/>
              </a:ext>
            </a:extLst>
          </p:cNvPr>
          <p:cNvSpPr txBox="1"/>
          <p:nvPr/>
        </p:nvSpPr>
        <p:spPr>
          <a:xfrm>
            <a:off x="8822448" y="5939242"/>
            <a:ext cx="26805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body of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Some common Compile-time Errors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31956-346B-4F8B-AF24-69D52962B91E}"/>
              </a:ext>
            </a:extLst>
          </p:cNvPr>
          <p:cNvSpPr txBox="1"/>
          <p:nvPr/>
        </p:nvSpPr>
        <p:spPr>
          <a:xfrm>
            <a:off x="2247986" y="2065519"/>
            <a:ext cx="924499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(or mismatch) of brackets 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Misspelling of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quotes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undeclared variables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types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 . . . </a:t>
            </a: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Runtime Errors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E24FE-B8CE-4A1A-8726-CF671E592F02}"/>
              </a:ext>
            </a:extLst>
          </p:cNvPr>
          <p:cNvSpPr txBox="1"/>
          <p:nvPr/>
        </p:nvSpPr>
        <p:spPr>
          <a:xfrm>
            <a:off x="1675573" y="1681137"/>
            <a:ext cx="6634414" cy="255454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Error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Scanner sc = new Scanner(System.in);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a = sc.nextInt();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b = sc.nextInt();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 divided by b : "+a/b);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B02DF-C5C8-4A2E-B355-977E15E0DDFF}"/>
              </a:ext>
            </a:extLst>
          </p:cNvPr>
          <p:cNvSpPr txBox="1"/>
          <p:nvPr/>
        </p:nvSpPr>
        <p:spPr>
          <a:xfrm>
            <a:off x="3609417" y="4272718"/>
            <a:ext cx="107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BFF5A-4DF6-49D6-A6CA-4E9ECABBCD36}"/>
              </a:ext>
            </a:extLst>
          </p:cNvPr>
          <p:cNvSpPr txBox="1"/>
          <p:nvPr/>
        </p:nvSpPr>
        <p:spPr>
          <a:xfrm>
            <a:off x="3609417" y="4645148"/>
            <a:ext cx="122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2    1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A06D57-C472-4034-8A5F-CCDD164B9E4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833257" y="4829814"/>
            <a:ext cx="1165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A2E110-43FC-49E8-867F-117CAF283C59}"/>
              </a:ext>
            </a:extLst>
          </p:cNvPr>
          <p:cNvSpPr txBox="1"/>
          <p:nvPr/>
        </p:nvSpPr>
        <p:spPr>
          <a:xfrm>
            <a:off x="6096000" y="4627855"/>
            <a:ext cx="261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divided by b 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AAAC1-7394-46D4-880A-34D86556653A}"/>
              </a:ext>
            </a:extLst>
          </p:cNvPr>
          <p:cNvSpPr txBox="1"/>
          <p:nvPr/>
        </p:nvSpPr>
        <p:spPr>
          <a:xfrm>
            <a:off x="3622169" y="5054318"/>
            <a:ext cx="122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9    2  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EA3AC5-9CB5-4310-9B8C-762F6B413E10}"/>
              </a:ext>
            </a:extLst>
          </p:cNvPr>
          <p:cNvCxnSpPr>
            <a:cxnSpLocks/>
          </p:cNvCxnSpPr>
          <p:nvPr/>
        </p:nvCxnSpPr>
        <p:spPr>
          <a:xfrm>
            <a:off x="4833256" y="5238987"/>
            <a:ext cx="1165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7BCEAD-0028-492D-AE99-16905B528F56}"/>
              </a:ext>
            </a:extLst>
          </p:cNvPr>
          <p:cNvSpPr txBox="1"/>
          <p:nvPr/>
        </p:nvSpPr>
        <p:spPr>
          <a:xfrm>
            <a:off x="6096000" y="5014829"/>
            <a:ext cx="261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divided by b :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8D4E2-A6A7-40D9-B89D-B8948FF7B447}"/>
              </a:ext>
            </a:extLst>
          </p:cNvPr>
          <p:cNvSpPr txBox="1"/>
          <p:nvPr/>
        </p:nvSpPr>
        <p:spPr>
          <a:xfrm>
            <a:off x="3624228" y="5493640"/>
            <a:ext cx="122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1    0  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938FE7-E24C-4EC4-A8FD-20416255796A}"/>
              </a:ext>
            </a:extLst>
          </p:cNvPr>
          <p:cNvCxnSpPr>
            <a:cxnSpLocks/>
          </p:cNvCxnSpPr>
          <p:nvPr/>
        </p:nvCxnSpPr>
        <p:spPr>
          <a:xfrm>
            <a:off x="4833255" y="5683772"/>
            <a:ext cx="1165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704F8C-1528-4A24-AB9A-530ED117882A}"/>
              </a:ext>
            </a:extLst>
          </p:cNvPr>
          <p:cNvSpPr txBox="1"/>
          <p:nvPr/>
        </p:nvSpPr>
        <p:spPr>
          <a:xfrm>
            <a:off x="6095999" y="5473894"/>
            <a:ext cx="5640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/ by zero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0050E-5790-4B80-88A6-98126E7E4093}"/>
              </a:ext>
            </a:extLst>
          </p:cNvPr>
          <p:cNvSpPr txBox="1"/>
          <p:nvPr/>
        </p:nvSpPr>
        <p:spPr>
          <a:xfrm>
            <a:off x="3622168" y="6093929"/>
            <a:ext cx="136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1.5  2.5  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851ED5-62E4-48A6-86E6-3315604C03F1}"/>
              </a:ext>
            </a:extLst>
          </p:cNvPr>
          <p:cNvCxnSpPr>
            <a:cxnSpLocks/>
          </p:cNvCxnSpPr>
          <p:nvPr/>
        </p:nvCxnSpPr>
        <p:spPr>
          <a:xfrm>
            <a:off x="4846009" y="6298396"/>
            <a:ext cx="1165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C59EED-0BCB-4A63-AB7E-B4635441F870}"/>
              </a:ext>
            </a:extLst>
          </p:cNvPr>
          <p:cNvSpPr txBox="1"/>
          <p:nvPr/>
        </p:nvSpPr>
        <p:spPr>
          <a:xfrm>
            <a:off x="6095998" y="6093929"/>
            <a:ext cx="591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java.util.InputMismatchException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8" grpId="0"/>
      <p:bldP spid="11" grpId="0"/>
      <p:bldP spid="13" grpId="0"/>
      <p:bldP spid="14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Some common Runtime Errors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23310-D292-4BB3-B0E2-D03B59933483}"/>
              </a:ext>
            </a:extLst>
          </p:cNvPr>
          <p:cNvSpPr txBox="1"/>
          <p:nvPr/>
        </p:nvSpPr>
        <p:spPr>
          <a:xfrm>
            <a:off x="2247986" y="2065519"/>
            <a:ext cx="924499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entered invalid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a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out of the bounds of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cast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one of its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 use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 . . . </a:t>
            </a: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Exceptions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C0CE7-3DB7-4A4A-A519-271D09B2B729}"/>
              </a:ext>
            </a:extLst>
          </p:cNvPr>
          <p:cNvSpPr txBox="1"/>
          <p:nvPr/>
        </p:nvSpPr>
        <p:spPr>
          <a:xfrm>
            <a:off x="1484311" y="1626385"/>
            <a:ext cx="100187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unwanted or unexpected event, which occurs during the execution of a program, i.e.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disrupts the normal flow of the program’s instructions.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caught and handled by the program.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within a method, it creates 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information about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the program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exception occurred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generated by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run-time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they can be manually generated by your code. Exceptions thrown by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 to fundamental errors that violate the rules of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or the constraints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execution environment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10467</TotalTime>
  <Words>2119</Words>
  <Application>Microsoft Office PowerPoint</Application>
  <PresentationFormat>Widescreen</PresentationFormat>
  <Paragraphs>284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Concept of Errors in Java </vt:lpstr>
      <vt:lpstr>Compile-time Errors (Example)</vt:lpstr>
      <vt:lpstr>Some common Compile-time Errors</vt:lpstr>
      <vt:lpstr>Runtime Errors (Example)</vt:lpstr>
      <vt:lpstr>Some common Runtime Errors</vt:lpstr>
      <vt:lpstr>Exceptions in Java</vt:lpstr>
      <vt:lpstr>Throwable Class</vt:lpstr>
      <vt:lpstr>Common methods in Throwable</vt:lpstr>
      <vt:lpstr>Types of Exception</vt:lpstr>
      <vt:lpstr>Different Exceptions in Java</vt:lpstr>
      <vt:lpstr>ArithmeticException</vt:lpstr>
      <vt:lpstr>IOException</vt:lpstr>
      <vt:lpstr>NumberFormatException</vt:lpstr>
      <vt:lpstr>ArrayIndexOutOfBoundsException</vt:lpstr>
      <vt:lpstr>StringIndexOutOfBoundsException</vt:lpstr>
      <vt:lpstr>NullPointerException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401</cp:revision>
  <dcterms:created xsi:type="dcterms:W3CDTF">2024-06-05T06:37:24Z</dcterms:created>
  <dcterms:modified xsi:type="dcterms:W3CDTF">2024-09-16T05:17:41Z</dcterms:modified>
</cp:coreProperties>
</file>