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79" r:id="rId6"/>
    <p:sldId id="262" r:id="rId7"/>
    <p:sldId id="301" r:id="rId8"/>
    <p:sldId id="302" r:id="rId9"/>
    <p:sldId id="290" r:id="rId10"/>
    <p:sldId id="305" r:id="rId11"/>
    <p:sldId id="306" r:id="rId12"/>
    <p:sldId id="283" r:id="rId13"/>
    <p:sldId id="264" r:id="rId14"/>
    <p:sldId id="307" r:id="rId15"/>
    <p:sldId id="265" r:id="rId16"/>
    <p:sldId id="284" r:id="rId17"/>
    <p:sldId id="295" r:id="rId18"/>
    <p:sldId id="266" r:id="rId19"/>
    <p:sldId id="296" r:id="rId20"/>
    <p:sldId id="30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5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553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3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66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92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32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8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5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0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5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406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Constructors in Inheritance (Contd..)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68F92-A1C3-4BE4-B706-17483B5CFF20}"/>
              </a:ext>
            </a:extLst>
          </p:cNvPr>
          <p:cNvSpPr txBox="1"/>
          <p:nvPr/>
        </p:nvSpPr>
        <p:spPr>
          <a:xfrm>
            <a:off x="8044876" y="5448925"/>
            <a:ext cx="308649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Class A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 am in Class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EE327-D53B-40D2-A152-2A3D6867C038}"/>
              </a:ext>
            </a:extLst>
          </p:cNvPr>
          <p:cNvSpPr txBox="1"/>
          <p:nvPr/>
        </p:nvSpPr>
        <p:spPr>
          <a:xfrm>
            <a:off x="2373843" y="3342075"/>
            <a:ext cx="4956682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A");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B");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6DDF0-A7A6-4CCE-BFFB-05840AD14437}"/>
              </a:ext>
            </a:extLst>
          </p:cNvPr>
          <p:cNvSpPr txBox="1"/>
          <p:nvPr/>
        </p:nvSpPr>
        <p:spPr>
          <a:xfrm>
            <a:off x="1424157" y="2188138"/>
            <a:ext cx="10026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creating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instance, the compiler will automatically call the no-argument constructor of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the constructor of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known 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constructor chaining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52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406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Constructors in Inheritance (Contd..)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68F92-A1C3-4BE4-B706-17483B5CFF20}"/>
              </a:ext>
            </a:extLst>
          </p:cNvPr>
          <p:cNvSpPr txBox="1"/>
          <p:nvPr/>
        </p:nvSpPr>
        <p:spPr>
          <a:xfrm>
            <a:off x="8044876" y="4212977"/>
            <a:ext cx="3086498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x has private access in A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x = a; y = b;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EE327-D53B-40D2-A152-2A3D6867C038}"/>
              </a:ext>
            </a:extLst>
          </p:cNvPr>
          <p:cNvSpPr txBox="1"/>
          <p:nvPr/>
        </p:nvSpPr>
        <p:spPr>
          <a:xfrm>
            <a:off x="2253262" y="3087052"/>
            <a:ext cx="4956682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int 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y;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B(int a, int b){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a; y = b;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B");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B(2, 3);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6DDF0-A7A6-4CCE-BFFB-05840AD14437}"/>
              </a:ext>
            </a:extLst>
          </p:cNvPr>
          <p:cNvSpPr txBox="1"/>
          <p:nvPr/>
        </p:nvSpPr>
        <p:spPr>
          <a:xfrm>
            <a:off x="1424157" y="2188138"/>
            <a:ext cx="10026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no access 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members of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can not initialize that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of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8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‘super’ keyword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C20A2-56EE-40CE-B43E-B060049A335E}"/>
              </a:ext>
            </a:extLst>
          </p:cNvPr>
          <p:cNvSpPr txBox="1"/>
          <p:nvPr/>
        </p:nvSpPr>
        <p:spPr>
          <a:xfrm>
            <a:off x="1484312" y="1967226"/>
            <a:ext cx="1001871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to refer to its immediate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do so by use of the keyword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a member of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been hidden by a member of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 when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its own member with the same name as a member in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(overridden members),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can be used to refer to the members of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call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constructor,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should be called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first statement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body.</a:t>
            </a:r>
          </a:p>
        </p:txBody>
      </p:sp>
    </p:spTree>
    <p:extLst>
      <p:ext uri="{BB962C8B-B14F-4D97-AF65-F5344CB8AC3E}">
        <p14:creationId xmlns:p14="http://schemas.microsoft.com/office/powerpoint/2010/main" val="3304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4348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super: to refer to superclass member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C0D61-4A58-44DC-8803-8A6ECD830942}"/>
              </a:ext>
            </a:extLst>
          </p:cNvPr>
          <p:cNvSpPr txBox="1"/>
          <p:nvPr/>
        </p:nvSpPr>
        <p:spPr>
          <a:xfrm>
            <a:off x="1966631" y="2285518"/>
            <a:ext cx="6996499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a = 100, b = 200;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a = 10, b = 20;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System.out.printf("%d %d %d %d", a, b, super.a, super.b);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obj.display();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E7DAE-AD08-462F-850B-0A2BB52592C7}"/>
              </a:ext>
            </a:extLst>
          </p:cNvPr>
          <p:cNvSpPr txBox="1"/>
          <p:nvPr/>
        </p:nvSpPr>
        <p:spPr>
          <a:xfrm>
            <a:off x="8416526" y="5810562"/>
            <a:ext cx="308649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10  20  100  200</a:t>
            </a:r>
          </a:p>
        </p:txBody>
      </p:sp>
    </p:spTree>
    <p:extLst>
      <p:ext uri="{BB962C8B-B14F-4D97-AF65-F5344CB8AC3E}">
        <p14:creationId xmlns:p14="http://schemas.microsoft.com/office/powerpoint/2010/main" val="15526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4348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super: to call the superclass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DC6FD-56E7-4E17-BF89-0C4ED1C379B1}"/>
              </a:ext>
            </a:extLst>
          </p:cNvPr>
          <p:cNvSpPr txBox="1"/>
          <p:nvPr/>
        </p:nvSpPr>
        <p:spPr>
          <a:xfrm>
            <a:off x="1484311" y="2164407"/>
            <a:ext cx="4956682" cy="353943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A");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super();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B");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CC87A-D95D-4787-BF07-E80F35025AEF}"/>
              </a:ext>
            </a:extLst>
          </p:cNvPr>
          <p:cNvSpPr txBox="1"/>
          <p:nvPr/>
        </p:nvSpPr>
        <p:spPr>
          <a:xfrm>
            <a:off x="2419403" y="5911149"/>
            <a:ext cx="308649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Class A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 am in Class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F7884-E0C8-492F-BFCD-9232502B3B54}"/>
              </a:ext>
            </a:extLst>
          </p:cNvPr>
          <p:cNvSpPr txBox="1"/>
          <p:nvPr/>
        </p:nvSpPr>
        <p:spPr>
          <a:xfrm>
            <a:off x="6841757" y="2164407"/>
            <a:ext cx="4956682" cy="397031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int a;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A(int x){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x;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System.out.println("a = "+ a);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super(10);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B");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66E60-A9A6-4D9B-A873-4F0035E30B2C}"/>
              </a:ext>
            </a:extLst>
          </p:cNvPr>
          <p:cNvSpPr txBox="1"/>
          <p:nvPr/>
        </p:nvSpPr>
        <p:spPr>
          <a:xfrm>
            <a:off x="7636172" y="6134725"/>
            <a:ext cx="308649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 am in Class B</a:t>
            </a:r>
          </a:p>
        </p:txBody>
      </p:sp>
    </p:spTree>
    <p:extLst>
      <p:ext uri="{BB962C8B-B14F-4D97-AF65-F5344CB8AC3E}">
        <p14:creationId xmlns:p14="http://schemas.microsoft.com/office/powerpoint/2010/main" val="235151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Method Overriding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6645B7-FDE5-483F-9BF3-3EDBFFAB2593}"/>
              </a:ext>
            </a:extLst>
          </p:cNvPr>
          <p:cNvSpPr txBox="1">
            <a:spLocks/>
          </p:cNvSpPr>
          <p:nvPr/>
        </p:nvSpPr>
        <p:spPr>
          <a:xfrm>
            <a:off x="1484310" y="1568487"/>
            <a:ext cx="10018712" cy="1687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hierarchy, when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same name and type signature as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its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overridden 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within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always refer to the version of that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by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CB5B7-0817-495B-A5DD-73428BDF26C9}"/>
              </a:ext>
            </a:extLst>
          </p:cNvPr>
          <p:cNvSpPr txBox="1"/>
          <p:nvPr/>
        </p:nvSpPr>
        <p:spPr>
          <a:xfrm>
            <a:off x="2670017" y="3255666"/>
            <a:ext cx="4956682" cy="353943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A");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B");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obj.display();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B978F-4C19-4DE6-B112-DA1B745FAD8A}"/>
              </a:ext>
            </a:extLst>
          </p:cNvPr>
          <p:cNvSpPr txBox="1"/>
          <p:nvPr/>
        </p:nvSpPr>
        <p:spPr>
          <a:xfrm>
            <a:off x="8529053" y="5448925"/>
            <a:ext cx="18910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Class B</a:t>
            </a:r>
          </a:p>
        </p:txBody>
      </p:sp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Method Overriding (Contd..)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1FDB6-0726-4C8C-BC5A-749E86B73BA3}"/>
              </a:ext>
            </a:extLst>
          </p:cNvPr>
          <p:cNvSpPr txBox="1"/>
          <p:nvPr/>
        </p:nvSpPr>
        <p:spPr>
          <a:xfrm>
            <a:off x="1484311" y="1669923"/>
            <a:ext cx="9287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can be use to access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of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overridden 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EF6C5-5593-4655-8585-33D47ACF695E}"/>
              </a:ext>
            </a:extLst>
          </p:cNvPr>
          <p:cNvSpPr txBox="1"/>
          <p:nvPr/>
        </p:nvSpPr>
        <p:spPr>
          <a:xfrm>
            <a:off x="2426518" y="2339782"/>
            <a:ext cx="4956682" cy="375487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A");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super.display();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B");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obj.display();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3D123-B8C3-48AC-9381-F312FC215C36}"/>
              </a:ext>
            </a:extLst>
          </p:cNvPr>
          <p:cNvSpPr txBox="1"/>
          <p:nvPr/>
        </p:nvSpPr>
        <p:spPr>
          <a:xfrm>
            <a:off x="8388375" y="4018526"/>
            <a:ext cx="18910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Class A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Class B</a:t>
            </a:r>
          </a:p>
        </p:txBody>
      </p:sp>
    </p:spTree>
    <p:extLst>
      <p:ext uri="{BB962C8B-B14F-4D97-AF65-F5344CB8AC3E}">
        <p14:creationId xmlns:p14="http://schemas.microsoft.com/office/powerpoint/2010/main" val="36424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Method Overriding (Contd..)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54255-59E6-4D8C-852C-D6E1DEE8BB76}"/>
              </a:ext>
            </a:extLst>
          </p:cNvPr>
          <p:cNvSpPr txBox="1"/>
          <p:nvPr/>
        </p:nvSpPr>
        <p:spPr>
          <a:xfrm>
            <a:off x="1484311" y="1669923"/>
            <a:ext cx="9287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not be overridden in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90FA7-D8E8-4391-ACE5-3C4156B1175E}"/>
              </a:ext>
            </a:extLst>
          </p:cNvPr>
          <p:cNvSpPr txBox="1"/>
          <p:nvPr/>
        </p:nvSpPr>
        <p:spPr>
          <a:xfrm>
            <a:off x="1883907" y="2339781"/>
            <a:ext cx="4956682" cy="353943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void display(){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A");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B");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obj.display();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59CF1-53E9-4F9B-A801-C6F28774BF06}"/>
              </a:ext>
            </a:extLst>
          </p:cNvPr>
          <p:cNvSpPr txBox="1"/>
          <p:nvPr/>
        </p:nvSpPr>
        <p:spPr>
          <a:xfrm>
            <a:off x="7317711" y="2941308"/>
            <a:ext cx="43460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display() in B cannot override display() in 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display(){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^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overridden method is static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24D09-E203-4ABE-A17B-55464DDDE00F}"/>
              </a:ext>
            </a:extLst>
          </p:cNvPr>
          <p:cNvSpPr txBox="1"/>
          <p:nvPr/>
        </p:nvSpPr>
        <p:spPr>
          <a:xfrm>
            <a:off x="3350968" y="6148959"/>
            <a:ext cx="4346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override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method?</a:t>
            </a:r>
            <a:endParaRPr lang="en-US" sz="20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8B2122-F8AD-49E1-8348-7A0EE8244227}"/>
              </a:ext>
            </a:extLst>
          </p:cNvPr>
          <p:cNvSpPr txBox="1"/>
          <p:nvPr/>
        </p:nvSpPr>
        <p:spPr>
          <a:xfrm>
            <a:off x="7697054" y="5841182"/>
            <a:ext cx="13263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600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Dynamic Method Dispatch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88F6D-4FBB-4494-BCFA-C70520F162C2}"/>
              </a:ext>
            </a:extLst>
          </p:cNvPr>
          <p:cNvSpPr txBox="1"/>
          <p:nvPr/>
        </p:nvSpPr>
        <p:spPr>
          <a:xfrm>
            <a:off x="2225550" y="1676590"/>
            <a:ext cx="4956682" cy="483209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A");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B");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C");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obj1 = new A(); obj1.display();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obj2 = new B(); obj2.display();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obj3 = new C(); obj3.display();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ADB1C-55F2-4263-B7CF-9231586FCB78}"/>
              </a:ext>
            </a:extLst>
          </p:cNvPr>
          <p:cNvSpPr txBox="1"/>
          <p:nvPr/>
        </p:nvSpPr>
        <p:spPr>
          <a:xfrm>
            <a:off x="8697758" y="4373990"/>
            <a:ext cx="20539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Class 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Class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Class 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Dynamic Method Dispatch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AD493-D6CB-4A37-8091-AEA29C719F93}"/>
              </a:ext>
            </a:extLst>
          </p:cNvPr>
          <p:cNvSpPr txBox="1"/>
          <p:nvPr/>
        </p:nvSpPr>
        <p:spPr>
          <a:xfrm>
            <a:off x="1484310" y="1978064"/>
            <a:ext cx="100187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 specific implementation of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already defined in its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achieve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polymorphism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executed is determined by the type of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5765C-5595-4A31-9514-61FED03467C0}"/>
              </a:ext>
            </a:extLst>
          </p:cNvPr>
          <p:cNvSpPr txBox="1"/>
          <p:nvPr/>
        </p:nvSpPr>
        <p:spPr>
          <a:xfrm>
            <a:off x="1484310" y="4171171"/>
            <a:ext cx="100187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Binding: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about which method to call is made at runtime based on the actual type of the object.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obj1 = new A();  obj1.display();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 to display() of class A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A obj2 = new B();  obj2.display();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 to display() of class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A obj3 = new C();  obj3.display();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 to display() of class C</a:t>
            </a:r>
          </a:p>
        </p:txBody>
      </p:sp>
    </p:spTree>
    <p:extLst>
      <p:ext uri="{BB962C8B-B14F-4D97-AF65-F5344CB8AC3E}">
        <p14:creationId xmlns:p14="http://schemas.microsoft.com/office/powerpoint/2010/main" val="291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1583185" y="1954207"/>
            <a:ext cx="5762160" cy="39743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Concept of Inheritance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Inheritance in Java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Member Access in Inheritance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Constructors in Extended classes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‘super’ keyword and its uses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D3B2CF-81B3-4B4E-BD6F-F760F77C0B04}"/>
              </a:ext>
            </a:extLst>
          </p:cNvPr>
          <p:cNvSpPr txBox="1">
            <a:spLocks/>
          </p:cNvSpPr>
          <p:nvPr/>
        </p:nvSpPr>
        <p:spPr>
          <a:xfrm>
            <a:off x="7093031" y="2104931"/>
            <a:ext cx="4681298" cy="16767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Method Overriding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Dynamic Method Dispatch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931398"/>
            <a:ext cx="1001871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Concept with Examples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Access within Inheritance hierarchy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in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keyword and its 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and Dynamic Method Dispatch Concept</a:t>
            </a:r>
          </a:p>
        </p:txBody>
      </p:sp>
    </p:spTree>
    <p:extLst>
      <p:ext uri="{BB962C8B-B14F-4D97-AF65-F5344CB8AC3E}">
        <p14:creationId xmlns:p14="http://schemas.microsoft.com/office/powerpoint/2010/main" val="1584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Concept of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560C-6DB4-4C14-BE36-F3A24815C901}"/>
              </a:ext>
            </a:extLst>
          </p:cNvPr>
          <p:cNvSpPr txBox="1"/>
          <p:nvPr/>
        </p:nvSpPr>
        <p:spPr>
          <a:xfrm>
            <a:off x="1484310" y="1647136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basically a biological term referring to the phenomena that a child possesses some attributes/features from his parent(s).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9419D-4527-4A1D-8CCE-5DC7FFE6F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79" y="2601983"/>
            <a:ext cx="3258890" cy="304662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44402A-B0E9-486B-B424-A11F10325751}"/>
              </a:ext>
            </a:extLst>
          </p:cNvPr>
          <p:cNvSpPr txBox="1"/>
          <p:nvPr/>
        </p:nvSpPr>
        <p:spPr>
          <a:xfrm>
            <a:off x="5848139" y="2433674"/>
            <a:ext cx="56548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terms, the phenomena of acquiring some or all the features from a general object to a specific type of the object is known as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7E4FD-FCD9-4CDA-B962-0A30106F5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06" y="3835765"/>
            <a:ext cx="5745317" cy="295116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Inheritance in 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1FED2-7F65-4AC2-9F7A-D8F4762F1A7D}"/>
              </a:ext>
            </a:extLst>
          </p:cNvPr>
          <p:cNvSpPr txBox="1"/>
          <p:nvPr/>
        </p:nvSpPr>
        <p:spPr>
          <a:xfrm>
            <a:off x="1407270" y="1596847"/>
            <a:ext cx="100957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important pillar of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mechanism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which one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allowed to inherit the features(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another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other words,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creating new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existing ones. 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inherits from another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reuse the methods and fields of that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inherited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termed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inheriting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termed as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new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added to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inherit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simply incorporate the definition of one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another by using the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 The general form of a subclass (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declaration that inherits a superclass 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is shown here:</a:t>
            </a:r>
          </a:p>
          <a:p>
            <a:pPr marL="0"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class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subclass-name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superclass-name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// body of class</a:t>
            </a:r>
          </a:p>
          <a:p>
            <a:pPr marL="0" lvl="1" algn="just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}</a:t>
            </a:r>
          </a:p>
          <a:p>
            <a:pPr marL="0"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Note: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only specify one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any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you create.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</a:t>
            </a:r>
          </a:p>
          <a:p>
            <a:pPr marL="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not support the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multiple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single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Inheritance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09D79-19CF-4005-8A26-104FF63916F1}"/>
              </a:ext>
            </a:extLst>
          </p:cNvPr>
          <p:cNvSpPr txBox="1"/>
          <p:nvPr/>
        </p:nvSpPr>
        <p:spPr>
          <a:xfrm>
            <a:off x="1484311" y="1577523"/>
            <a:ext cx="4775812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10, b = 20;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c = 30, d = 40;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System.out.println(obj.a+" "+obj.b+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		" "+obj.c+" "+obj.d);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755FC-15C1-4FFB-859D-42DA567D4ECC}"/>
              </a:ext>
            </a:extLst>
          </p:cNvPr>
          <p:cNvSpPr txBox="1"/>
          <p:nvPr/>
        </p:nvSpPr>
        <p:spPr>
          <a:xfrm>
            <a:off x="1635036" y="5078858"/>
            <a:ext cx="534856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// fields a and b belong to objects of class A and obj is an instance of class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5EF06-2B04-4BC8-A0C5-63C7B9B98C41}"/>
              </a:ext>
            </a:extLst>
          </p:cNvPr>
          <p:cNvSpPr txBox="1"/>
          <p:nvPr/>
        </p:nvSpPr>
        <p:spPr>
          <a:xfrm>
            <a:off x="6727212" y="1598203"/>
            <a:ext cx="4775812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10, b = 20;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c = 30, d = 40;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System.out.println(obj.a+" "+obj.b+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		" "+obj.c+" "+obj.d);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31956-346B-4F8B-AF24-69D52962B91E}"/>
              </a:ext>
            </a:extLst>
          </p:cNvPr>
          <p:cNvSpPr txBox="1"/>
          <p:nvPr/>
        </p:nvSpPr>
        <p:spPr>
          <a:xfrm>
            <a:off x="8941862" y="5120218"/>
            <a:ext cx="209122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10  20  30  40</a:t>
            </a:r>
          </a:p>
        </p:txBody>
      </p: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8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Inheritance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92484-E7A7-4E5A-BBD0-BBF43A4C646F}"/>
              </a:ext>
            </a:extLst>
          </p:cNvPr>
          <p:cNvSpPr txBox="1"/>
          <p:nvPr/>
        </p:nvSpPr>
        <p:spPr>
          <a:xfrm>
            <a:off x="1484311" y="1577523"/>
            <a:ext cx="4775812" cy="418576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a, b;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input(int x, int y)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x; b = y;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show()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System.out.println(a+" "+b);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obj.input(10, 20);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obj.show();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E1677-4269-4068-A012-91CF7BDDDF50}"/>
              </a:ext>
            </a:extLst>
          </p:cNvPr>
          <p:cNvSpPr txBox="1"/>
          <p:nvPr/>
        </p:nvSpPr>
        <p:spPr>
          <a:xfrm>
            <a:off x="6727212" y="1577523"/>
            <a:ext cx="4775812" cy="418576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a, b;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input(int x, int y)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x; b = y;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show()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System.out.println(a+" "+b);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obj = new A();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obj.input(10, 20);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obj.show();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BFE2C-46CE-46B2-ACEE-CBC0CA1AA68F}"/>
              </a:ext>
            </a:extLst>
          </p:cNvPr>
          <p:cNvSpPr txBox="1"/>
          <p:nvPr/>
        </p:nvSpPr>
        <p:spPr>
          <a:xfrm>
            <a:off x="3170588" y="5940632"/>
            <a:ext cx="209122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DFE3F-82FA-408D-A775-DCAF9CBB19CE}"/>
              </a:ext>
            </a:extLst>
          </p:cNvPr>
          <p:cNvSpPr txBox="1"/>
          <p:nvPr/>
        </p:nvSpPr>
        <p:spPr>
          <a:xfrm>
            <a:off x="6930185" y="5765393"/>
            <a:ext cx="4369866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// obj is of class A and show() is a method in class B</a:t>
            </a:r>
          </a:p>
        </p:txBody>
      </p:sp>
    </p:spTree>
    <p:extLst>
      <p:ext uri="{BB962C8B-B14F-4D97-AF65-F5344CB8AC3E}">
        <p14:creationId xmlns:p14="http://schemas.microsoft.com/office/powerpoint/2010/main" val="7840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Member Access in Inheritance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E1075-5C7E-4320-ABF3-CFB5D9D77768}"/>
              </a:ext>
            </a:extLst>
          </p:cNvPr>
          <p:cNvSpPr txBox="1"/>
          <p:nvPr/>
        </p:nvSpPr>
        <p:spPr>
          <a:xfrm>
            <a:off x="1484311" y="1598916"/>
            <a:ext cx="10018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all of the members of its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cannot access those members of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have been declared as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(Inherit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members only)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9C602-6183-4385-A09A-319F4F7A45F3}"/>
              </a:ext>
            </a:extLst>
          </p:cNvPr>
          <p:cNvSpPr txBox="1"/>
          <p:nvPr/>
        </p:nvSpPr>
        <p:spPr>
          <a:xfrm>
            <a:off x="1846052" y="2684918"/>
            <a:ext cx="4775812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a = 10;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b = 20;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show()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System.out.println(a+" "+b);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obj.show();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F0568-8941-4B85-A54D-2BE1A3196769}"/>
              </a:ext>
            </a:extLst>
          </p:cNvPr>
          <p:cNvSpPr txBox="1"/>
          <p:nvPr/>
        </p:nvSpPr>
        <p:spPr>
          <a:xfrm>
            <a:off x="6992483" y="2684918"/>
            <a:ext cx="4775812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int a = 10;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b = 20;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show()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System.out.println(a+" "+b);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obj.show();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1A00-A69D-4F9E-9BC3-921E785A96CF}"/>
              </a:ext>
            </a:extLst>
          </p:cNvPr>
          <p:cNvSpPr txBox="1"/>
          <p:nvPr/>
        </p:nvSpPr>
        <p:spPr>
          <a:xfrm>
            <a:off x="2834975" y="6051611"/>
            <a:ext cx="365869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has private access in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ACF22-609D-4BAD-B5DD-8BDD5B234AF6}"/>
              </a:ext>
            </a:extLst>
          </p:cNvPr>
          <p:cNvSpPr txBox="1"/>
          <p:nvPr/>
        </p:nvSpPr>
        <p:spPr>
          <a:xfrm>
            <a:off x="8533308" y="6051610"/>
            <a:ext cx="365869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4" grpId="0" animBg="1"/>
      <p:bldP spid="6" grpId="0" animBg="1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Constructors in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09536-C6A0-4AB8-A7F6-0A30895B68AD}"/>
              </a:ext>
            </a:extLst>
          </p:cNvPr>
          <p:cNvSpPr txBox="1"/>
          <p:nvPr/>
        </p:nvSpPr>
        <p:spPr>
          <a:xfrm>
            <a:off x="1484311" y="1662529"/>
            <a:ext cx="4611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not inherit the constructors from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7FF03-FDA3-43CC-8460-91D32B5CE7A2}"/>
              </a:ext>
            </a:extLst>
          </p:cNvPr>
          <p:cNvSpPr txBox="1"/>
          <p:nvPr/>
        </p:nvSpPr>
        <p:spPr>
          <a:xfrm>
            <a:off x="1484311" y="2502142"/>
            <a:ext cx="4775812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obj1 = new B();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//Allowed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obj2 = new A();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 Allowed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4630A-E680-4686-85C9-C2AD9FD4533F}"/>
              </a:ext>
            </a:extLst>
          </p:cNvPr>
          <p:cNvSpPr txBox="1"/>
          <p:nvPr/>
        </p:nvSpPr>
        <p:spPr>
          <a:xfrm>
            <a:off x="1590091" y="5004070"/>
            <a:ext cx="467003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incompatible types: A cannot be converted to B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obj2 = new A();  //Not Allowed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		^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32D74-75C7-46DD-ACA3-BBDBE84F0A22}"/>
              </a:ext>
            </a:extLst>
          </p:cNvPr>
          <p:cNvSpPr txBox="1"/>
          <p:nvPr/>
        </p:nvSpPr>
        <p:spPr>
          <a:xfrm>
            <a:off x="6727212" y="1662529"/>
            <a:ext cx="4775812" cy="203132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(B)new A();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//Type Casting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						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//Upcasting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F8C7B-3A3E-49BE-BD97-C64D8693E30B}"/>
              </a:ext>
            </a:extLst>
          </p:cNvPr>
          <p:cNvSpPr txBox="1"/>
          <p:nvPr/>
        </p:nvSpPr>
        <p:spPr>
          <a:xfrm>
            <a:off x="6727212" y="3714424"/>
            <a:ext cx="4670031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java.lang.ClassCastException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 A cannot be cast to class 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AE5A3-4A09-433C-8C7E-210639E82B60}"/>
              </a:ext>
            </a:extLst>
          </p:cNvPr>
          <p:cNvSpPr txBox="1"/>
          <p:nvPr/>
        </p:nvSpPr>
        <p:spPr>
          <a:xfrm>
            <a:off x="6727212" y="4748911"/>
            <a:ext cx="4775812" cy="203132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obj = new B();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//Works fine...!!!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	          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//Downcasting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0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8" grpId="0"/>
      <p:bldP spid="11" grpId="0" animBg="1"/>
      <p:bldP spid="12" grpId="0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6739</TotalTime>
  <Words>2521</Words>
  <Application>Microsoft Office PowerPoint</Application>
  <PresentationFormat>Widescreen</PresentationFormat>
  <Paragraphs>421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Concept of Inheritance</vt:lpstr>
      <vt:lpstr>Inheritance in Java</vt:lpstr>
      <vt:lpstr>Inheritance (Example)</vt:lpstr>
      <vt:lpstr>Inheritance (Example)</vt:lpstr>
      <vt:lpstr>Member Access in Inheritance</vt:lpstr>
      <vt:lpstr>Constructors in Inheritance</vt:lpstr>
      <vt:lpstr>Constructors in Inheritance (Contd..)</vt:lpstr>
      <vt:lpstr>Constructors in Inheritance (Contd..)</vt:lpstr>
      <vt:lpstr>‘super’ keyword</vt:lpstr>
      <vt:lpstr>super: to refer to superclass member</vt:lpstr>
      <vt:lpstr>super: to call the superclass constructor</vt:lpstr>
      <vt:lpstr>Method Overriding</vt:lpstr>
      <vt:lpstr>Method Overriding (Contd..)</vt:lpstr>
      <vt:lpstr>Method Overriding (Contd..)</vt:lpstr>
      <vt:lpstr>Dynamic Method Dispatch</vt:lpstr>
      <vt:lpstr>Dynamic Method Dispatch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307</cp:revision>
  <dcterms:created xsi:type="dcterms:W3CDTF">2024-06-05T06:37:24Z</dcterms:created>
  <dcterms:modified xsi:type="dcterms:W3CDTF">2024-06-22T04:03:22Z</dcterms:modified>
</cp:coreProperties>
</file>