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79" r:id="rId6"/>
    <p:sldId id="262" r:id="rId7"/>
    <p:sldId id="301" r:id="rId8"/>
    <p:sldId id="302" r:id="rId9"/>
    <p:sldId id="290" r:id="rId10"/>
    <p:sldId id="305" r:id="rId11"/>
    <p:sldId id="308" r:id="rId12"/>
    <p:sldId id="309" r:id="rId13"/>
    <p:sldId id="283" r:id="rId14"/>
    <p:sldId id="265" r:id="rId15"/>
    <p:sldId id="284" r:id="rId16"/>
    <p:sldId id="295" r:id="rId17"/>
    <p:sldId id="266" r:id="rId18"/>
    <p:sldId id="296" r:id="rId19"/>
    <p:sldId id="310" r:id="rId20"/>
    <p:sldId id="311" r:id="rId21"/>
    <p:sldId id="312" r:id="rId22"/>
    <p:sldId id="313" r:id="rId23"/>
    <p:sldId id="314" r:id="rId24"/>
    <p:sldId id="304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5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66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9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4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32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1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4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1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2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2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8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3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80776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Use of blank final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8F92-A1C3-4BE4-B706-17483B5CFF20}"/>
              </a:ext>
            </a:extLst>
          </p:cNvPr>
          <p:cNvSpPr txBox="1"/>
          <p:nvPr/>
        </p:nvSpPr>
        <p:spPr>
          <a:xfrm>
            <a:off x="8175505" y="5319283"/>
            <a:ext cx="308649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is: 1234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EE327-D53B-40D2-A152-2A3D6867C038}"/>
              </a:ext>
            </a:extLst>
          </p:cNvPr>
          <p:cNvSpPr txBox="1"/>
          <p:nvPr/>
        </p:nvSpPr>
        <p:spPr>
          <a:xfrm>
            <a:off x="2263311" y="3261689"/>
            <a:ext cx="5473920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StudentData{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//Blank final variable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final int ROLL_NO;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StudentData(int rnum){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 must be initialized in constructor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ROLL_NO = rnum;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info(){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System.out.println("Roll no is: "+ROLL_NO);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StudentData obj = new StudentData(1234);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obj.info();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6DDF0-A7A6-4CCE-BFFB-05840AD14437}"/>
              </a:ext>
            </a:extLst>
          </p:cNvPr>
          <p:cNvSpPr txBox="1"/>
          <p:nvPr/>
        </p:nvSpPr>
        <p:spPr>
          <a:xfrm>
            <a:off x="1404060" y="1538717"/>
            <a:ext cx="100261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we have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having a field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changed once the student is registered, we can declare it as a final variable in a class but we cannot initialize roll no in advance for all the students (otherwise all students would be having same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In such case we can declare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as blank final and we initialize this value during object creation like this:</a:t>
            </a:r>
          </a:p>
        </p:txBody>
      </p:sp>
    </p:spTree>
    <p:extLst>
      <p:ext uri="{BB962C8B-B14F-4D97-AF65-F5344CB8AC3E}">
        <p14:creationId xmlns:p14="http://schemas.microsoft.com/office/powerpoint/2010/main" val="37852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80776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static final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8F92-A1C3-4BE4-B706-17483B5CFF20}"/>
              </a:ext>
            </a:extLst>
          </p:cNvPr>
          <p:cNvSpPr txBox="1"/>
          <p:nvPr/>
        </p:nvSpPr>
        <p:spPr>
          <a:xfrm>
            <a:off x="3192667" y="4926868"/>
            <a:ext cx="308649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is: 1230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EE327-D53B-40D2-A152-2A3D6867C038}"/>
              </a:ext>
            </a:extLst>
          </p:cNvPr>
          <p:cNvSpPr txBox="1"/>
          <p:nvPr/>
        </p:nvSpPr>
        <p:spPr>
          <a:xfrm>
            <a:off x="1484311" y="2463351"/>
            <a:ext cx="488634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StaticFinal{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final int ROLL_NO;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ROLL_NO=1230;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System.out.println(("Roll no is: "+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StaticFinal.ROLL_NO);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6DDF0-A7A6-4CCE-BFFB-05840AD14437}"/>
              </a:ext>
            </a:extLst>
          </p:cNvPr>
          <p:cNvSpPr txBox="1"/>
          <p:nvPr/>
        </p:nvSpPr>
        <p:spPr>
          <a:xfrm>
            <a:off x="1404060" y="1538717"/>
            <a:ext cx="10026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final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not initialized during declaration can only be initialized in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AC53-32C3-415A-BD13-080904BDCFCF}"/>
              </a:ext>
            </a:extLst>
          </p:cNvPr>
          <p:cNvSpPr txBox="1"/>
          <p:nvPr/>
        </p:nvSpPr>
        <p:spPr>
          <a:xfrm>
            <a:off x="6801563" y="2466531"/>
            <a:ext cx="488634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StaticFinal{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final int ROLL_NO;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StaticFinal()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ROLL_NO=1230;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System.out.println(("Roll no is: "+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StaticFinal.ROLL_NO);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7E9C8-0C85-4293-957A-FB51DDF394DB}"/>
              </a:ext>
            </a:extLst>
          </p:cNvPr>
          <p:cNvSpPr txBox="1"/>
          <p:nvPr/>
        </p:nvSpPr>
        <p:spPr>
          <a:xfrm>
            <a:off x="7073715" y="4926868"/>
            <a:ext cx="461419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cannot assign a value to final variable ROLL_NO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StaticFinal(){ ROLL_NO=1230; }                   				     ^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  <p:bldP spid="10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80776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final method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68F92-A1C3-4BE4-B706-17483B5CFF20}"/>
              </a:ext>
            </a:extLst>
          </p:cNvPr>
          <p:cNvSpPr txBox="1"/>
          <p:nvPr/>
        </p:nvSpPr>
        <p:spPr>
          <a:xfrm>
            <a:off x="2522136" y="4611398"/>
            <a:ext cx="890811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Because info() is declared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cannot be overridden in B. If you attempt to do so, a compile-time error will result.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Normally,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resolves calls to methods dynamically, at run time. This is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binding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since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methods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overridden, a call to one can be resolved at compile time. This is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binding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EE327-D53B-40D2-A152-2A3D6867C038}"/>
              </a:ext>
            </a:extLst>
          </p:cNvPr>
          <p:cNvSpPr txBox="1"/>
          <p:nvPr/>
        </p:nvSpPr>
        <p:spPr>
          <a:xfrm>
            <a:off x="1484311" y="2303074"/>
            <a:ext cx="8212348" cy="230832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final void info()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System.out.println("This is a final method."); }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info() {   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 Can't override.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System.out.println("Illegal!");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6DDF0-A7A6-4CCE-BFFB-05840AD14437}"/>
              </a:ext>
            </a:extLst>
          </p:cNvPr>
          <p:cNvSpPr txBox="1"/>
          <p:nvPr/>
        </p:nvSpPr>
        <p:spPr>
          <a:xfrm>
            <a:off x="1404060" y="1538717"/>
            <a:ext cx="10026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disallow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being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specify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modifier at the start of its declaration.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declared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final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0A2-56EE-40CE-B43E-B060049A335E}"/>
              </a:ext>
            </a:extLst>
          </p:cNvPr>
          <p:cNvSpPr txBox="1"/>
          <p:nvPr/>
        </p:nvSpPr>
        <p:spPr>
          <a:xfrm>
            <a:off x="1484311" y="1597891"/>
            <a:ext cx="1001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will want to prevent a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being inherited. To do this, precede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Declaring a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implicitly declares all of its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too.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8349-2C53-4402-BC0E-3944043415CB}"/>
              </a:ext>
            </a:extLst>
          </p:cNvPr>
          <p:cNvSpPr txBox="1"/>
          <p:nvPr/>
        </p:nvSpPr>
        <p:spPr>
          <a:xfrm>
            <a:off x="2471560" y="2621921"/>
            <a:ext cx="4333685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class A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F9228-628D-41B2-B9B7-8ED0839BB502}"/>
              </a:ext>
            </a:extLst>
          </p:cNvPr>
          <p:cNvSpPr txBox="1"/>
          <p:nvPr/>
        </p:nvSpPr>
        <p:spPr>
          <a:xfrm>
            <a:off x="7046405" y="4384092"/>
            <a:ext cx="4456616" cy="83099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final class A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F7840-0357-427A-9DA3-470360EEC888}"/>
              </a:ext>
            </a:extLst>
          </p:cNvPr>
          <p:cNvSpPr txBox="1"/>
          <p:nvPr/>
        </p:nvSpPr>
        <p:spPr>
          <a:xfrm>
            <a:off x="1484311" y="4632047"/>
            <a:ext cx="48762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might expect, it is illegal to declare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both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an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incomplete by itself and relies upon its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complete implementations.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A569A-91B9-4C28-BD5F-B8555FFE7A57}"/>
              </a:ext>
            </a:extLst>
          </p:cNvPr>
          <p:cNvSpPr txBox="1"/>
          <p:nvPr/>
        </p:nvSpPr>
        <p:spPr>
          <a:xfrm>
            <a:off x="7204570" y="3006642"/>
            <a:ext cx="365796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cannot inherit from final A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A{             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^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EEB4E-899A-4AC4-8051-E1526123F3A6}"/>
              </a:ext>
            </a:extLst>
          </p:cNvPr>
          <p:cNvSpPr txBox="1"/>
          <p:nvPr/>
        </p:nvSpPr>
        <p:spPr>
          <a:xfrm>
            <a:off x="7204570" y="5331879"/>
            <a:ext cx="4697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illegal combination of modifiers: abstract and final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final class StaticFinal{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33042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4" grpId="0" animBg="1"/>
      <p:bldP spid="7" grpId="0" animBg="1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Object class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6645B7-FDE5-483F-9BF3-3EDBFFAB2593}"/>
              </a:ext>
            </a:extLst>
          </p:cNvPr>
          <p:cNvSpPr txBox="1">
            <a:spLocks/>
          </p:cNvSpPr>
          <p:nvPr/>
        </p:nvSpPr>
        <p:spPr>
          <a:xfrm>
            <a:off x="1484310" y="1568486"/>
            <a:ext cx="10018712" cy="46815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serves as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implicitly inherits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explicitly extend another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extends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default. </a:t>
            </a:r>
          </a:p>
          <a:p>
            <a:pPr marL="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several important methods that can be used by all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the commonly used methods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</a:p>
          <a:p>
            <a:pPr marL="1257300" lvl="3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equals(Object obj):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compare the content or state of two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3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hashCode():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hash code value for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in data structures like hash tables.</a:t>
            </a:r>
          </a:p>
          <a:p>
            <a:pPr marL="1257300" lvl="3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toString():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string representation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3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getClass():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runtime class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3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notifyAll()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Methods used for inter-thread communication and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2292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Object class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EF6C5-5593-4655-8585-33D47ACF695E}"/>
              </a:ext>
            </a:extLst>
          </p:cNvPr>
          <p:cNvSpPr txBox="1"/>
          <p:nvPr/>
        </p:nvSpPr>
        <p:spPr>
          <a:xfrm>
            <a:off x="2099692" y="3480591"/>
            <a:ext cx="4795909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A(int x) { a = x;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Equals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a1 = new A(10);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a2 = new A(20);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a3 = new A(10);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System.out.print(a1.equals(a2));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System.out.print(a1.equals(a3));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3D123-B8C3-48AC-9381-F312FC215C36}"/>
              </a:ext>
            </a:extLst>
          </p:cNvPr>
          <p:cNvSpPr txBox="1"/>
          <p:nvPr/>
        </p:nvSpPr>
        <p:spPr>
          <a:xfrm>
            <a:off x="3777973" y="6386775"/>
            <a:ext cx="258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false 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72EFF-4CCC-41E1-ACF2-E5805D2E7BA7}"/>
              </a:ext>
            </a:extLst>
          </p:cNvPr>
          <p:cNvSpPr txBox="1"/>
          <p:nvPr/>
        </p:nvSpPr>
        <p:spPr>
          <a:xfrm>
            <a:off x="1484311" y="1571728"/>
            <a:ext cx="5411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default implementa-tions for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 default implementations may not always be suitable for your specific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you can override them in your custom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custom behavior.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FDA93-3F4E-442A-97F7-C48A3CB3A796}"/>
              </a:ext>
            </a:extLst>
          </p:cNvPr>
          <p:cNvSpPr txBox="1"/>
          <p:nvPr/>
        </p:nvSpPr>
        <p:spPr>
          <a:xfrm>
            <a:off x="7178286" y="2064819"/>
            <a:ext cx="4795909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A(int x) { a = x;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boolean equals(Object ob)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ob1 = (A)ob;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(ob1.a == a);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Equals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a1 = new A(10);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a2 = new A(20);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a3 = new A(10);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System.out.print(a1.equals(a2));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System.out.print(a1.equals(a3));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1148E-F619-42DD-8ABF-3AEA334C69A7}"/>
              </a:ext>
            </a:extLst>
          </p:cNvPr>
          <p:cNvSpPr txBox="1"/>
          <p:nvPr/>
        </p:nvSpPr>
        <p:spPr>
          <a:xfrm>
            <a:off x="8801094" y="6143507"/>
            <a:ext cx="258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false  true</a:t>
            </a:r>
          </a:p>
        </p:txBody>
      </p:sp>
    </p:spTree>
    <p:extLst>
      <p:ext uri="{BB962C8B-B14F-4D97-AF65-F5344CB8AC3E}">
        <p14:creationId xmlns:p14="http://schemas.microsoft.com/office/powerpoint/2010/main" val="3642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/>
      <p:bldP spid="7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Object class methods (Contd..)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90FA7-D8E8-4391-ACE5-3C4156B1175E}"/>
              </a:ext>
            </a:extLst>
          </p:cNvPr>
          <p:cNvSpPr txBox="1"/>
          <p:nvPr/>
        </p:nvSpPr>
        <p:spPr>
          <a:xfrm>
            <a:off x="1484311" y="1659285"/>
            <a:ext cx="4926537" cy="181588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GetClass {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Object obj = new String("Java");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Class a = obj.getClass();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System.out.println("Class of Object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obj is : " + a.getName());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59CF1-53E9-4F9B-A801-C6F28774BF06}"/>
              </a:ext>
            </a:extLst>
          </p:cNvPr>
          <p:cNvSpPr txBox="1"/>
          <p:nvPr/>
        </p:nvSpPr>
        <p:spPr>
          <a:xfrm>
            <a:off x="7057796" y="2455075"/>
            <a:ext cx="3911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Object obj is : java.lang.String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D15B7-D7AE-4F3E-822E-506587111110}"/>
              </a:ext>
            </a:extLst>
          </p:cNvPr>
          <p:cNvSpPr txBox="1"/>
          <p:nvPr/>
        </p:nvSpPr>
        <p:spPr>
          <a:xfrm>
            <a:off x="1484310" y="3734277"/>
            <a:ext cx="6303163" cy="203132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Roll_no;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Student(int r) { Roll_no = r;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Student obj = new Student(4002);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System.out.println(obj);  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//implicit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System.out.println(obj.toString());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//explicit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64DE0-8441-4202-BBC6-E65AB4532F76}"/>
              </a:ext>
            </a:extLst>
          </p:cNvPr>
          <p:cNvSpPr txBox="1"/>
          <p:nvPr/>
        </p:nvSpPr>
        <p:spPr>
          <a:xfrm>
            <a:off x="8737545" y="4749939"/>
            <a:ext cx="3308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Student@379619aa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Student@379619aa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B2733-E21C-47C3-BBCB-2AB6A59BC5E9}"/>
              </a:ext>
            </a:extLst>
          </p:cNvPr>
          <p:cNvSpPr txBox="1"/>
          <p:nvPr/>
        </p:nvSpPr>
        <p:spPr>
          <a:xfrm>
            <a:off x="3048838" y="6024712"/>
            <a:ext cx="8557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behavior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toString()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print class name, then @, then unsigned hexadecimal representation of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Cloning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ADB1C-55F2-4263-B7CF-9231586FCB78}"/>
              </a:ext>
            </a:extLst>
          </p:cNvPr>
          <p:cNvSpPr txBox="1"/>
          <p:nvPr/>
        </p:nvSpPr>
        <p:spPr>
          <a:xfrm>
            <a:off x="9702019" y="5564048"/>
            <a:ext cx="2053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 Suvojit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 Suvojit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75932-62DF-468C-BB60-3625552A9E1A}"/>
              </a:ext>
            </a:extLst>
          </p:cNvPr>
          <p:cNvSpPr txBox="1"/>
          <p:nvPr/>
        </p:nvSpPr>
        <p:spPr>
          <a:xfrm>
            <a:off x="2303585" y="3846193"/>
            <a:ext cx="6679642" cy="28931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 Student implements Cloneable{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int id;  String name;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Student(int i, String n){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id = i;  name = n;  }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Object clone()throws CloneNotSupportedException{ 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 super.clone();  }  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public static void main(String args[]){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try {Student s1 = new Student(101, "Suvojit");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     Student s2 = (Student) s1.clone();      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     System.out.println(s1.id+" "+s1.name);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     System.out.println(s2.id+" "+s2.name);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   } catch(CloneNotSupportedException c) {} 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6D998-E7AF-4672-8E84-4B1544B9EA12}"/>
              </a:ext>
            </a:extLst>
          </p:cNvPr>
          <p:cNvSpPr txBox="1"/>
          <p:nvPr/>
        </p:nvSpPr>
        <p:spPr>
          <a:xfrm>
            <a:off x="1484310" y="1565256"/>
            <a:ext cx="100187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defined in the Object class. Syntax of the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as follows: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Object clone() throws CloneNotSupportedException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 saves the extra processing task for creating the exact copy of an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we perform it by using the new keyword, it will take a lot of processing time to be performed that is why we use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cloning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0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Types of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AD493-D6CB-4A37-8091-AEA29C719F93}"/>
              </a:ext>
            </a:extLst>
          </p:cNvPr>
          <p:cNvSpPr txBox="1"/>
          <p:nvPr/>
        </p:nvSpPr>
        <p:spPr>
          <a:xfrm>
            <a:off x="1484309" y="1562034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can be broadly classified into two types: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5765C-5595-4A31-9514-61FED03467C0}"/>
              </a:ext>
            </a:extLst>
          </p:cNvPr>
          <p:cNvSpPr txBox="1"/>
          <p:nvPr/>
        </p:nvSpPr>
        <p:spPr>
          <a:xfrm>
            <a:off x="2173287" y="2269920"/>
            <a:ext cx="9329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subclasses inherit from a single superclass.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1C083-FA7C-4E90-8F59-20DAE8AC1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61" y="2834649"/>
            <a:ext cx="1544461" cy="16913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5F175-560A-4F17-B980-CF48A361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94" y="2823362"/>
            <a:ext cx="1957913" cy="167238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A82D3-E2AE-458A-B33F-E398BA2BF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79" y="2642397"/>
            <a:ext cx="1683070" cy="19827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90A1D-4CC8-4D9B-918C-BB5DF0D2ADC3}"/>
              </a:ext>
            </a:extLst>
          </p:cNvPr>
          <p:cNvSpPr txBox="1"/>
          <p:nvPr/>
        </p:nvSpPr>
        <p:spPr>
          <a:xfrm>
            <a:off x="2173287" y="4649078"/>
            <a:ext cx="9329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subclass inherits from multiple superclasses.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0B38D8-C4DF-496F-B652-1A13FC6AA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2" y="5073165"/>
            <a:ext cx="1957914" cy="16498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Single Inheritance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4A5A1-5D3A-46D9-9D69-5A76B31000CD}"/>
              </a:ext>
            </a:extLst>
          </p:cNvPr>
          <p:cNvSpPr txBox="1"/>
          <p:nvPr/>
        </p:nvSpPr>
        <p:spPr>
          <a:xfrm>
            <a:off x="1484311" y="1631834"/>
            <a:ext cx="4805957" cy="375487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A(int x) { a = x;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B(int x, int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super(x);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= 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 = new B(2, 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System.out.println(obj.a+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+obj.b);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FCCAB7-4597-4472-9610-1F838B79CA8B}"/>
              </a:ext>
            </a:extLst>
          </p:cNvPr>
          <p:cNvSpPr txBox="1"/>
          <p:nvPr/>
        </p:nvSpPr>
        <p:spPr>
          <a:xfrm>
            <a:off x="4125184" y="5583614"/>
            <a:ext cx="1220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E229A-EF52-400D-8DB4-B3228B6D6CFA}"/>
              </a:ext>
            </a:extLst>
          </p:cNvPr>
          <p:cNvSpPr txBox="1"/>
          <p:nvPr/>
        </p:nvSpPr>
        <p:spPr>
          <a:xfrm>
            <a:off x="6697067" y="1631834"/>
            <a:ext cx="4805957" cy="44012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fun(int x)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x+ " PM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fun()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"Bye"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obj1 = new A();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obj2 = new B();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obj3 = new C();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obj1.fun(); obj2.fun(8); obj3.fun();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5DF12-8FA1-497A-874D-AF764F13E750}"/>
              </a:ext>
            </a:extLst>
          </p:cNvPr>
          <p:cNvSpPr txBox="1"/>
          <p:nvPr/>
        </p:nvSpPr>
        <p:spPr>
          <a:xfrm>
            <a:off x="8698111" y="6033039"/>
            <a:ext cx="1892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8 PM Bye</a:t>
            </a:r>
          </a:p>
        </p:txBody>
      </p:sp>
    </p:spTree>
    <p:extLst>
      <p:ext uri="{BB962C8B-B14F-4D97-AF65-F5344CB8AC3E}">
        <p14:creationId xmlns:p14="http://schemas.microsoft.com/office/powerpoint/2010/main" val="12895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583185" y="1954207"/>
            <a:ext cx="5762160" cy="39743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abstract methods and classes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‘final’ keyword 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final methods and classes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Object class</a:t>
            </a:r>
          </a:p>
          <a:p>
            <a:pPr marL="0" lvl="2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Cloning objects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3B2CF-81B3-4B4E-BD6F-F760F77C0B04}"/>
              </a:ext>
            </a:extLst>
          </p:cNvPr>
          <p:cNvSpPr txBox="1">
            <a:spLocks/>
          </p:cNvSpPr>
          <p:nvPr/>
        </p:nvSpPr>
        <p:spPr>
          <a:xfrm>
            <a:off x="7093031" y="2104931"/>
            <a:ext cx="4681298" cy="16767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Types of Inheritance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0" lvl="2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0070C0"/>
                </a:solidFill>
                <a:latin typeface="Arial Black" panose="020B0A04020102020204" pitchFamily="34" charset="0"/>
              </a:rPr>
              <a:t>Diamond Problem</a:t>
            </a:r>
          </a:p>
          <a:p>
            <a:pPr marL="0" lvl="2"/>
            <a:endParaRPr lang="en-IN" sz="2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Single Inheritance (Contd..)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E229A-EF52-400D-8DB4-B3228B6D6CFA}"/>
              </a:ext>
            </a:extLst>
          </p:cNvPr>
          <p:cNvSpPr txBox="1"/>
          <p:nvPr/>
        </p:nvSpPr>
        <p:spPr>
          <a:xfrm>
            <a:off x="1984391" y="1631834"/>
            <a:ext cx="5401147" cy="44012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A.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B.");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C.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5DF12-8FA1-497A-874D-AF764F13E750}"/>
              </a:ext>
            </a:extLst>
          </p:cNvPr>
          <p:cNvSpPr txBox="1"/>
          <p:nvPr/>
        </p:nvSpPr>
        <p:spPr>
          <a:xfrm>
            <a:off x="8516472" y="4495641"/>
            <a:ext cx="1892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B.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in Class C.</a:t>
            </a:r>
          </a:p>
        </p:txBody>
      </p:sp>
    </p:spTree>
    <p:extLst>
      <p:ext uri="{BB962C8B-B14F-4D97-AF65-F5344CB8AC3E}">
        <p14:creationId xmlns:p14="http://schemas.microsoft.com/office/powerpoint/2010/main" val="3438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Multiple Inheritance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E229A-EF52-400D-8DB4-B3228B6D6CFA}"/>
              </a:ext>
            </a:extLst>
          </p:cNvPr>
          <p:cNvSpPr txBox="1"/>
          <p:nvPr/>
        </p:nvSpPr>
        <p:spPr>
          <a:xfrm>
            <a:off x="2376278" y="2093263"/>
            <a:ext cx="5401147" cy="44012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A.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B.");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A, B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C.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 obj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5DF12-8FA1-497A-874D-AF764F13E750}"/>
              </a:ext>
            </a:extLst>
          </p:cNvPr>
          <p:cNvSpPr txBox="1"/>
          <p:nvPr/>
        </p:nvSpPr>
        <p:spPr>
          <a:xfrm>
            <a:off x="8516472" y="4495641"/>
            <a:ext cx="2986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  '{' expected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 extends A, B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 ^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A961-2A90-48D2-89AD-D7F9E2FFEF67}"/>
              </a:ext>
            </a:extLst>
          </p:cNvPr>
          <p:cNvSpPr txBox="1"/>
          <p:nvPr/>
        </p:nvSpPr>
        <p:spPr>
          <a:xfrm>
            <a:off x="1484311" y="1590066"/>
            <a:ext cx="1001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support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ambiguity caused by it.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Hybrid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A961-2A90-48D2-89AD-D7F9E2FFEF67}"/>
              </a:ext>
            </a:extLst>
          </p:cNvPr>
          <p:cNvSpPr txBox="1"/>
          <p:nvPr/>
        </p:nvSpPr>
        <p:spPr>
          <a:xfrm>
            <a:off x="1484311" y="1590066"/>
            <a:ext cx="10018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have a situation where there is a mix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inheritance hierarchy. This is referred to as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presence of multiple inheritance in the structure,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support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BD5AC-3D69-4932-8B34-FFBE5FCB8FAD}"/>
              </a:ext>
            </a:extLst>
          </p:cNvPr>
          <p:cNvSpPr txBox="1"/>
          <p:nvPr/>
        </p:nvSpPr>
        <p:spPr>
          <a:xfrm>
            <a:off x="1484311" y="3954585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resemblance to the diamond structure, this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sometimes termed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“Diamond Problem”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6E566-172C-408B-B08B-A91778AEC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050" y="3139814"/>
            <a:ext cx="2706910" cy="32311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183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4"/>
            <a:ext cx="10018713" cy="724509"/>
          </a:xfrm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Diamond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65B5A-0FE5-4676-A857-A360CDCFEDBE}"/>
              </a:ext>
            </a:extLst>
          </p:cNvPr>
          <p:cNvSpPr txBox="1"/>
          <p:nvPr/>
        </p:nvSpPr>
        <p:spPr>
          <a:xfrm>
            <a:off x="1484311" y="1671232"/>
            <a:ext cx="5401147" cy="440120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A.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 am in Class B.");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C()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C.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extends B,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in Class D.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BA628-E262-4ED9-B4B9-A2D0782CCB85}"/>
              </a:ext>
            </a:extLst>
          </p:cNvPr>
          <p:cNvSpPr txBox="1"/>
          <p:nvPr/>
        </p:nvSpPr>
        <p:spPr>
          <a:xfrm>
            <a:off x="7156939" y="1671232"/>
            <a:ext cx="4850841" cy="116955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 obj = new D();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4865B-BBFF-4815-B990-5DFA700B3FE4}"/>
              </a:ext>
            </a:extLst>
          </p:cNvPr>
          <p:cNvSpPr txBox="1"/>
          <p:nvPr/>
        </p:nvSpPr>
        <p:spPr>
          <a:xfrm>
            <a:off x="8089083" y="3871834"/>
            <a:ext cx="2986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  '{' expected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 extends B, C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	 ^</a:t>
            </a:r>
          </a:p>
        </p:txBody>
      </p:sp>
    </p:spTree>
    <p:extLst>
      <p:ext uri="{BB962C8B-B14F-4D97-AF65-F5344CB8AC3E}">
        <p14:creationId xmlns:p14="http://schemas.microsoft.com/office/powerpoint/2010/main" val="7625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2" y="1770624"/>
            <a:ext cx="100187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methods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variables, blank final variables and uses, final method, final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 and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Cloning objects using clone()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Diamond Problem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abstract classes and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560C-6DB4-4C14-BE36-F3A24815C901}"/>
              </a:ext>
            </a:extLst>
          </p:cNvPr>
          <p:cNvSpPr txBox="1"/>
          <p:nvPr/>
        </p:nvSpPr>
        <p:spPr>
          <a:xfrm>
            <a:off x="1484311" y="1595332"/>
            <a:ext cx="555958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situations in which we want to define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declares the structure of a given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providing a complete implementation of every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want to create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only defines a generalized form that will be shared by all of its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leaving it to each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fill in the details.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nature of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implement.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this situation can occur is when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unable to create a meaningful implementation for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C5BF0-6E5C-4871-8C7C-297F09C8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103" y="1896160"/>
            <a:ext cx="4207921" cy="377200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abstract classes and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1FED2-7F65-4AC2-9F7A-D8F4762F1A7D}"/>
              </a:ext>
            </a:extLst>
          </p:cNvPr>
          <p:cNvSpPr txBox="1"/>
          <p:nvPr/>
        </p:nvSpPr>
        <p:spPr>
          <a:xfrm>
            <a:off x="1407270" y="1868152"/>
            <a:ext cx="100957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overridden by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specifying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modifier. These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sometimes referred to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subclass’s responsibility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have no implementation specified in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must be overridden in the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of these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 follows: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type method_name(parameter list);</a:t>
            </a:r>
          </a:p>
          <a:p>
            <a:pPr marL="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contains one or more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also be declared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simply use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in front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at the beginning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declaration.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abstract class (Example)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09D79-19CF-4005-8A26-104FF63916F1}"/>
              </a:ext>
            </a:extLst>
          </p:cNvPr>
          <p:cNvSpPr txBox="1"/>
          <p:nvPr/>
        </p:nvSpPr>
        <p:spPr>
          <a:xfrm>
            <a:off x="1484311" y="1577523"/>
            <a:ext cx="3770977" cy="461664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Shape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abstract double area();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extends Shape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l, 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Rectangle(double x, double y)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this.l = x; this.b = y;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area()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l*b;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extends Shape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Circle(double x)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this.r = x;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area()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3.14*r*r;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755FC-15C1-4FFB-859D-42DA567D4ECC}"/>
              </a:ext>
            </a:extLst>
          </p:cNvPr>
          <p:cNvSpPr txBox="1"/>
          <p:nvPr/>
        </p:nvSpPr>
        <p:spPr>
          <a:xfrm>
            <a:off x="5573991" y="4104902"/>
            <a:ext cx="53485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the Rectangle: 9.25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the Circle: 16.610599999999998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C1C1-1AC9-4253-9BD4-39A6F9F3D524}"/>
              </a:ext>
            </a:extLst>
          </p:cNvPr>
          <p:cNvSpPr txBox="1"/>
          <p:nvPr/>
        </p:nvSpPr>
        <p:spPr>
          <a:xfrm>
            <a:off x="5573991" y="1577523"/>
            <a:ext cx="5929034" cy="22467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AbstractAreas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Rectangle rect = new Rectangle(2.5, 3.7);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System.out.println("Area of the Rectangle: "+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rect.area());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Circle cir = new Circle(2.3);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System.out.println("Area of the Circle: "+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cir.area());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abstract classes (Contd..)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BFE2C-46CE-46B2-ACEE-CBC0CA1AA68F}"/>
              </a:ext>
            </a:extLst>
          </p:cNvPr>
          <p:cNvSpPr txBox="1"/>
          <p:nvPr/>
        </p:nvSpPr>
        <p:spPr>
          <a:xfrm>
            <a:off x="1484311" y="1780614"/>
            <a:ext cx="501697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directly instantiated with the ‘new’ operator.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be declared.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either implement all of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be declared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one or more concrete/non-abstract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perfectly fine.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DFE3F-82FA-408D-A775-DCAF9CBB19CE}"/>
              </a:ext>
            </a:extLst>
          </p:cNvPr>
          <p:cNvSpPr txBox="1"/>
          <p:nvPr/>
        </p:nvSpPr>
        <p:spPr>
          <a:xfrm>
            <a:off x="7543134" y="5685750"/>
            <a:ext cx="33995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		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B's implementation of callme.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method is fine.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0C85-7B9E-47C1-8948-3B347BC9CF5F}"/>
              </a:ext>
            </a:extLst>
          </p:cNvPr>
          <p:cNvSpPr txBox="1"/>
          <p:nvPr/>
        </p:nvSpPr>
        <p:spPr>
          <a:xfrm>
            <a:off x="6755005" y="1519004"/>
            <a:ext cx="5222630" cy="418576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A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abstract void callme();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//abstract method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callmetoo() {     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//concrete method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System.out.println("concrete method is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fine.");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callme()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System.out.println("B's implementation of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callme.");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 b = new B();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b.callme(); b.callmetoo();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0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abstract classes (Contd..)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E1075-5C7E-4320-ABF3-CFB5D9D77768}"/>
              </a:ext>
            </a:extLst>
          </p:cNvPr>
          <p:cNvSpPr txBox="1"/>
          <p:nvPr/>
        </p:nvSpPr>
        <p:spPr>
          <a:xfrm>
            <a:off x="1484311" y="1619793"/>
            <a:ext cx="10018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to instantiate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can be used to create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it is possible to create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it can be used to point to a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7E688-C754-4162-8806-58D3B0D23649}"/>
              </a:ext>
            </a:extLst>
          </p:cNvPr>
          <p:cNvSpPr txBox="1"/>
          <p:nvPr/>
        </p:nvSpPr>
        <p:spPr>
          <a:xfrm>
            <a:off x="1614940" y="2848213"/>
            <a:ext cx="5222630" cy="332398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Shape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abstract void draw(); </a:t>
            </a:r>
            <a:endParaRPr lang="en-IN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extends Shape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draw()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System.out.println("Rectangle drawing in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process");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extends Shape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draw()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System.out.println("Circle drawing in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process");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38CA3-8947-4482-8AFD-1CE3DA0D1518}"/>
              </a:ext>
            </a:extLst>
          </p:cNvPr>
          <p:cNvSpPr txBox="1"/>
          <p:nvPr/>
        </p:nvSpPr>
        <p:spPr>
          <a:xfrm>
            <a:off x="6976068" y="2837550"/>
            <a:ext cx="4840794" cy="267765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args[])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Shape sh = new Shape();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Shape sh;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OK</a:t>
            </a:r>
          </a:p>
          <a:p>
            <a:endParaRPr lang="en-IN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 rect = new Rectangle();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Circle cir = new Circle();</a:t>
            </a:r>
          </a:p>
          <a:p>
            <a:endParaRPr lang="en-IN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 = rect; sh.draw();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 = cir; sh.draw();</a:t>
            </a:r>
            <a:endParaRPr lang="en-IN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C2B06-233D-475E-A04B-F01337A72603}"/>
              </a:ext>
            </a:extLst>
          </p:cNvPr>
          <p:cNvSpPr txBox="1"/>
          <p:nvPr/>
        </p:nvSpPr>
        <p:spPr>
          <a:xfrm>
            <a:off x="7454534" y="5664368"/>
            <a:ext cx="3883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drawing in process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 drawing in process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final variable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AE5A3-4A09-433C-8C7E-210639E82B60}"/>
              </a:ext>
            </a:extLst>
          </p:cNvPr>
          <p:cNvSpPr txBox="1"/>
          <p:nvPr/>
        </p:nvSpPr>
        <p:spPr>
          <a:xfrm>
            <a:off x="1484310" y="2369223"/>
            <a:ext cx="4775812" cy="2677656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fin_var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final int a = 10;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change()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20;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MainClass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fin_var obj = new fin_var();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obj.change();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08319-4951-40E7-8D8E-6138E821DAE6}"/>
              </a:ext>
            </a:extLst>
          </p:cNvPr>
          <p:cNvSpPr txBox="1"/>
          <p:nvPr/>
        </p:nvSpPr>
        <p:spPr>
          <a:xfrm>
            <a:off x="1484310" y="1530756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nothing but constants. We cannot change the value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it is initialized.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929D3-1E16-4624-B4D7-E2FEE6ABB283}"/>
              </a:ext>
            </a:extLst>
          </p:cNvPr>
          <p:cNvSpPr txBox="1"/>
          <p:nvPr/>
        </p:nvSpPr>
        <p:spPr>
          <a:xfrm>
            <a:off x="2286332" y="5226784"/>
            <a:ext cx="38096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cannot assign a value to final variable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= 20;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^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C7AAC-0F65-4776-B278-621CE202B31E}"/>
              </a:ext>
            </a:extLst>
          </p:cNvPr>
          <p:cNvSpPr txBox="1"/>
          <p:nvPr/>
        </p:nvSpPr>
        <p:spPr>
          <a:xfrm>
            <a:off x="6493666" y="2076835"/>
            <a:ext cx="50093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not initialized at the time of declaration is known 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 final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must initialize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 final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 it will throw a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C78756-CFD5-4FDD-8F73-88F850EA7638}"/>
              </a:ext>
            </a:extLst>
          </p:cNvPr>
          <p:cNvSpPr txBox="1"/>
          <p:nvPr/>
        </p:nvSpPr>
        <p:spPr>
          <a:xfrm>
            <a:off x="6610438" y="3887956"/>
            <a:ext cx="4775812" cy="24622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blank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final int a;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blank() { a = 10;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System.out.println(a);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blank obj = new blank();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obj.show();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F7A09-596F-4D1D-9736-D4F4ED1621FD}"/>
              </a:ext>
            </a:extLst>
          </p:cNvPr>
          <p:cNvSpPr txBox="1"/>
          <p:nvPr/>
        </p:nvSpPr>
        <p:spPr>
          <a:xfrm>
            <a:off x="8998344" y="6378959"/>
            <a:ext cx="1713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</p:txBody>
      </p:sp>
    </p:spTree>
    <p:extLst>
      <p:ext uri="{BB962C8B-B14F-4D97-AF65-F5344CB8AC3E}">
        <p14:creationId xmlns:p14="http://schemas.microsoft.com/office/powerpoint/2010/main" val="20520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0" grpId="0"/>
      <p:bldP spid="14" grpId="0"/>
      <p:bldP spid="15" grpId="0"/>
      <p:bldP spid="16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7662</TotalTime>
  <Words>3379</Words>
  <Application>Microsoft Office PowerPoint</Application>
  <PresentationFormat>Widescreen</PresentationFormat>
  <Paragraphs>504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abstract classes and methods</vt:lpstr>
      <vt:lpstr>abstract classes and methods</vt:lpstr>
      <vt:lpstr>abstract class (Example)</vt:lpstr>
      <vt:lpstr>abstract classes (Contd..)</vt:lpstr>
      <vt:lpstr>abstract classes (Contd..)</vt:lpstr>
      <vt:lpstr>final variable </vt:lpstr>
      <vt:lpstr>Use of blank final variable</vt:lpstr>
      <vt:lpstr>static final variable</vt:lpstr>
      <vt:lpstr>final method </vt:lpstr>
      <vt:lpstr>final class</vt:lpstr>
      <vt:lpstr>Object class</vt:lpstr>
      <vt:lpstr>Object class methods</vt:lpstr>
      <vt:lpstr>Object class methods (Contd..)</vt:lpstr>
      <vt:lpstr>Cloning objects</vt:lpstr>
      <vt:lpstr>Types of Inheritance</vt:lpstr>
      <vt:lpstr>Single Inheritance</vt:lpstr>
      <vt:lpstr>Single Inheritance (Contd..)</vt:lpstr>
      <vt:lpstr>Multiple Inheritance</vt:lpstr>
      <vt:lpstr>Hybrid Inheritance</vt:lpstr>
      <vt:lpstr>Diamond Problem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356</cp:revision>
  <dcterms:created xsi:type="dcterms:W3CDTF">2024-06-05T06:37:24Z</dcterms:created>
  <dcterms:modified xsi:type="dcterms:W3CDTF">2024-06-22T06:34:18Z</dcterms:modified>
</cp:coreProperties>
</file>