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6"/>
  </p:notesMasterIdLst>
  <p:sldIdLst>
    <p:sldId id="256" r:id="rId2"/>
    <p:sldId id="257" r:id="rId3"/>
    <p:sldId id="260" r:id="rId4"/>
    <p:sldId id="261" r:id="rId5"/>
    <p:sldId id="279" r:id="rId6"/>
    <p:sldId id="262" r:id="rId7"/>
    <p:sldId id="301" r:id="rId8"/>
    <p:sldId id="302" r:id="rId9"/>
    <p:sldId id="290" r:id="rId10"/>
    <p:sldId id="308" r:id="rId11"/>
    <p:sldId id="283" r:id="rId12"/>
    <p:sldId id="265" r:id="rId13"/>
    <p:sldId id="284" r:id="rId14"/>
    <p:sldId id="295" r:id="rId15"/>
    <p:sldId id="309" r:id="rId16"/>
    <p:sldId id="266" r:id="rId17"/>
    <p:sldId id="296" r:id="rId18"/>
    <p:sldId id="310" r:id="rId19"/>
    <p:sldId id="311" r:id="rId20"/>
    <p:sldId id="312" r:id="rId21"/>
    <p:sldId id="313" r:id="rId22"/>
    <p:sldId id="314" r:id="rId23"/>
    <p:sldId id="304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vojit Dhara" initials="SD" lastIdx="1" clrIdx="0">
    <p:extLst>
      <p:ext uri="{19B8F6BF-5375-455C-9EA6-DF929625EA0E}">
        <p15:presenceInfo xmlns:p15="http://schemas.microsoft.com/office/powerpoint/2012/main" userId="edc38d3d7d24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5" autoAdjust="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4A9E-73A7-414E-89A4-9929C052808D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073A-2FF4-46D2-A80A-0D66A90A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8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66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092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05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40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332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30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635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096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81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847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69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4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7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8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58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77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8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3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4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35F73-B13F-438D-9164-CEAD34B9236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F19-E5C2-40A2-B009-8BF5AA7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138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33CEA-3BEB-4FC1-8F61-9C48EF51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2019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Course Instructor</a:t>
            </a:r>
            <a:r>
              <a:rPr lang="en-IN" sz="2800" dirty="0"/>
              <a:t>: </a:t>
            </a:r>
            <a:r>
              <a:rPr lang="en-IN" sz="2800" b="1" dirty="0">
                <a:solidFill>
                  <a:srgbClr val="7030A0"/>
                </a:solidFill>
              </a:rPr>
              <a:t>Dr. Suvojit Dhara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School of Computer Science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UPES Dehradun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03774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Accessing Implementations through Interface References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B08EF3-2F6E-4EB2-A6A7-A7579A9A00B7}"/>
              </a:ext>
            </a:extLst>
          </p:cNvPr>
          <p:cNvSpPr txBox="1"/>
          <p:nvPr/>
        </p:nvSpPr>
        <p:spPr>
          <a:xfrm>
            <a:off x="1484311" y="2214548"/>
            <a:ext cx="4775812" cy="353943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implements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display()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System.out.println("Class B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implements interface A");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implements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display()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System.out.println("Class C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implements interface A");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show()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System.out.println("This method is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only of Class C");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DC835B-7CF7-44B7-8A74-891F51C7868F}"/>
              </a:ext>
            </a:extLst>
          </p:cNvPr>
          <p:cNvSpPr txBox="1"/>
          <p:nvPr/>
        </p:nvSpPr>
        <p:spPr>
          <a:xfrm>
            <a:off x="7893691" y="4470847"/>
            <a:ext cx="2813998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cannot find symbol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obj2.show();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^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1FA09-0D0D-4E90-94F4-FE08E0981652}"/>
              </a:ext>
            </a:extLst>
          </p:cNvPr>
          <p:cNvSpPr txBox="1"/>
          <p:nvPr/>
        </p:nvSpPr>
        <p:spPr>
          <a:xfrm>
            <a:off x="6694715" y="2214548"/>
            <a:ext cx="4808309" cy="203132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obj1 = new B();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obj1.display();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obj2 = new C();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obj2.display();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obj2.show();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D3277-346B-4F34-9010-4A8DDC741EAE}"/>
              </a:ext>
            </a:extLst>
          </p:cNvPr>
          <p:cNvSpPr txBox="1"/>
          <p:nvPr/>
        </p:nvSpPr>
        <p:spPr>
          <a:xfrm>
            <a:off x="2465217" y="6025119"/>
            <a:ext cx="9037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obj2 is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show() method is defined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not declared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Hence obj2 can not use the method show()</a:t>
            </a:r>
          </a:p>
        </p:txBody>
      </p:sp>
    </p:spTree>
    <p:extLst>
      <p:ext uri="{BB962C8B-B14F-4D97-AF65-F5344CB8AC3E}">
        <p14:creationId xmlns:p14="http://schemas.microsoft.com/office/powerpoint/2010/main" val="393712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Partial Implementations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C20A2-56EE-40CE-B43E-B060049A335E}"/>
              </a:ext>
            </a:extLst>
          </p:cNvPr>
          <p:cNvSpPr txBox="1"/>
          <p:nvPr/>
        </p:nvSpPr>
        <p:spPr>
          <a:xfrm>
            <a:off x="1484311" y="1615533"/>
            <a:ext cx="10018712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implements 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provide concrete implementations for all of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 methods.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does not define all the methods required by that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that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declared as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0CA99-92AB-4015-83D2-BD27106FF663}"/>
              </a:ext>
            </a:extLst>
          </p:cNvPr>
          <p:cNvSpPr txBox="1"/>
          <p:nvPr/>
        </p:nvSpPr>
        <p:spPr>
          <a:xfrm>
            <a:off x="1717855" y="3128948"/>
            <a:ext cx="5677732" cy="332398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func1();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func2();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implements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func1()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System.out.println("Class B implements func1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of interface A");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new 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obj.func1();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F8DD8-8F19-4DC9-B3AF-9790E1937C6F}"/>
              </a:ext>
            </a:extLst>
          </p:cNvPr>
          <p:cNvSpPr txBox="1"/>
          <p:nvPr/>
        </p:nvSpPr>
        <p:spPr>
          <a:xfrm>
            <a:off x="7940710" y="4364599"/>
            <a:ext cx="38135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B is not abstract and does not override abstract method func2() in A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implements A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3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Extending Interfaces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6645B7-FDE5-483F-9BF3-3EDBFFAB2593}"/>
              </a:ext>
            </a:extLst>
          </p:cNvPr>
          <p:cNvSpPr txBox="1">
            <a:spLocks/>
          </p:cNvSpPr>
          <p:nvPr/>
        </p:nvSpPr>
        <p:spPr>
          <a:xfrm>
            <a:off x="1484311" y="1651387"/>
            <a:ext cx="10018712" cy="15967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inherit another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the keyword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syntax is the same as for inheriting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interface derived_interface extends base_interface_1, base_interface_2, ...{}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07E23-67DD-4869-B609-9E32720FE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44" y="4623329"/>
            <a:ext cx="4750066" cy="171296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01C92A-1268-49C4-8C5B-DF61CE842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35" y="4623329"/>
            <a:ext cx="4750066" cy="171296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8CF7620-026D-428F-9CC0-50E46E0079AC}"/>
              </a:ext>
            </a:extLst>
          </p:cNvPr>
          <p:cNvSpPr txBox="1">
            <a:spLocks/>
          </p:cNvSpPr>
          <p:nvPr/>
        </p:nvSpPr>
        <p:spPr>
          <a:xfrm>
            <a:off x="1484311" y="3750551"/>
            <a:ext cx="10018712" cy="5692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inherit from one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one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inherit from multiple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2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Extending Interfaces (Contd..)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1FDB6-0726-4C8C-BC5A-749E86B73BA3}"/>
              </a:ext>
            </a:extLst>
          </p:cNvPr>
          <p:cNvSpPr txBox="1"/>
          <p:nvPr/>
        </p:nvSpPr>
        <p:spPr>
          <a:xfrm>
            <a:off x="1484311" y="1593661"/>
            <a:ext cx="9287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inherits another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must provide implementations for all methods required by the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inheritance chain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D5526-1C28-49B4-BAD9-43F2244727FB}"/>
              </a:ext>
            </a:extLst>
          </p:cNvPr>
          <p:cNvSpPr txBox="1"/>
          <p:nvPr/>
        </p:nvSpPr>
        <p:spPr>
          <a:xfrm>
            <a:off x="1389185" y="2495033"/>
            <a:ext cx="5483888" cy="375487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meth1(); void meth2();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B extends A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meth3();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MyClass implements B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meth1()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System.out.println("Implement meth1().");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meth2()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System.out.println("Implement meth2().");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meth3()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System.out.println("Implement meth3().");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07C03-17E7-4E87-810C-84BB299007B3}"/>
              </a:ext>
            </a:extLst>
          </p:cNvPr>
          <p:cNvSpPr txBox="1"/>
          <p:nvPr/>
        </p:nvSpPr>
        <p:spPr>
          <a:xfrm>
            <a:off x="6993826" y="2495033"/>
            <a:ext cx="4893374" cy="181588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arg[])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MyClass obj = new MyClass();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obj.meth1();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obj.meth2();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obj.meth3();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389B91-DD1A-44A9-B229-527D5884AA14}"/>
              </a:ext>
            </a:extLst>
          </p:cNvPr>
          <p:cNvSpPr txBox="1"/>
          <p:nvPr/>
        </p:nvSpPr>
        <p:spPr>
          <a:xfrm>
            <a:off x="8694336" y="4926468"/>
            <a:ext cx="23387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meth1().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meth2().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meth3().</a:t>
            </a:r>
          </a:p>
        </p:txBody>
      </p:sp>
    </p:spTree>
    <p:extLst>
      <p:ext uri="{BB962C8B-B14F-4D97-AF65-F5344CB8AC3E}">
        <p14:creationId xmlns:p14="http://schemas.microsoft.com/office/powerpoint/2010/main" val="36424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2" grpId="0" animBg="1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08652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Extending and Implementing simultaneously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9004E-46C5-47C9-AD17-6D2186E56B4C}"/>
              </a:ext>
            </a:extLst>
          </p:cNvPr>
          <p:cNvSpPr txBox="1"/>
          <p:nvPr/>
        </p:nvSpPr>
        <p:spPr>
          <a:xfrm>
            <a:off x="1484310" y="2180915"/>
            <a:ext cx="10018713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extend another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 any number of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simultaneously.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class subclass_name extends superclass_name implements interface_1, interface_2, ...{}</a:t>
            </a:r>
            <a:endParaRPr lang="en-US" sz="2000" b="1" i="0" u="none" strike="noStrike" baseline="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E65DB-34A8-4D48-81DF-2674A9645FC6}"/>
              </a:ext>
            </a:extLst>
          </p:cNvPr>
          <p:cNvSpPr txBox="1"/>
          <p:nvPr/>
        </p:nvSpPr>
        <p:spPr>
          <a:xfrm>
            <a:off x="1680586" y="3647186"/>
            <a:ext cx="5512693" cy="3000821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intf_A1 {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void func1(); }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intf_A2 {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void func2(); }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cls_A {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int fun(int x) {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x%24; }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cls_A implements intf_A1, intf_A2 {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func1() {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System.out.println("Hello world...!!!"); }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func2() {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System.out.println("We're in India"); }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23D12-BCA5-4937-A397-AC51DD22656E}"/>
              </a:ext>
            </a:extLst>
          </p:cNvPr>
          <p:cNvSpPr txBox="1"/>
          <p:nvPr/>
        </p:nvSpPr>
        <p:spPr>
          <a:xfrm>
            <a:off x="7264400" y="3647186"/>
            <a:ext cx="4632960" cy="181588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arg[]) {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obj = new B();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obj.func1();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obj.func2();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System.out.println("The time is : "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	+obj.fun(8)+" AM");  }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29BFE-FDC3-4FB9-9450-8849C2086EB2}"/>
              </a:ext>
            </a:extLst>
          </p:cNvPr>
          <p:cNvSpPr txBox="1"/>
          <p:nvPr/>
        </p:nvSpPr>
        <p:spPr>
          <a:xfrm>
            <a:off x="9156142" y="5555866"/>
            <a:ext cx="23468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world...!!!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We’re in India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is : 8 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58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 animBg="1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08652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Multiple Inheritance using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0C2D5-C311-46B6-8A6D-B5994BDB5CE3}"/>
              </a:ext>
            </a:extLst>
          </p:cNvPr>
          <p:cNvSpPr txBox="1"/>
          <p:nvPr/>
        </p:nvSpPr>
        <p:spPr>
          <a:xfrm>
            <a:off x="1484310" y="2180915"/>
            <a:ext cx="100187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i="0" u="none" strike="noStrike" baseline="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FA69D-5416-448F-B680-5E2DE1803C03}"/>
              </a:ext>
            </a:extLst>
          </p:cNvPr>
          <p:cNvSpPr txBox="1"/>
          <p:nvPr/>
        </p:nvSpPr>
        <p:spPr>
          <a:xfrm>
            <a:off x="2527000" y="2767488"/>
            <a:ext cx="5039407" cy="383181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Printable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void print();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Drawable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draw();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Image implements Printable, Drawable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print()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System.out.println("Printing Image");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draw()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System.out.println("Drawing Image");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Image img = new Image();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img.print();  img.draw();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B2A74-5DB7-4BF8-8A80-6957F870945B}"/>
              </a:ext>
            </a:extLst>
          </p:cNvPr>
          <p:cNvSpPr txBox="1"/>
          <p:nvPr/>
        </p:nvSpPr>
        <p:spPr>
          <a:xfrm>
            <a:off x="8372790" y="5156537"/>
            <a:ext cx="22583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Image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Image</a:t>
            </a:r>
          </a:p>
        </p:txBody>
      </p:sp>
    </p:spTree>
    <p:extLst>
      <p:ext uri="{BB962C8B-B14F-4D97-AF65-F5344CB8AC3E}">
        <p14:creationId xmlns:p14="http://schemas.microsoft.com/office/powerpoint/2010/main" val="336733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Diamond Problem Solved…!!!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88F6D-4FBB-4494-BCFA-C70520F162C2}"/>
              </a:ext>
            </a:extLst>
          </p:cNvPr>
          <p:cNvSpPr txBox="1"/>
          <p:nvPr/>
        </p:nvSpPr>
        <p:spPr>
          <a:xfrm>
            <a:off x="1484311" y="1626349"/>
            <a:ext cx="6845773" cy="504753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Shape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display();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Parallelogram extends Shape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prop_P();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Rhombus extends Shape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prop_R();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Square implements Parallelogram, Rhombus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display(){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System.out.println("Let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 learn Geometry...");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prop_P(){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System.out.println("Opposite sides are parallel");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prop_R(){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System.out.println("All four sides are equal");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prop_S()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System.out.println("All four angles are 90 degree");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Geometry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Square sq = new Square();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sq.display();  sq.prop_P();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sq.prop_R();   sq.prop_S();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ADB1C-55F2-4263-B7CF-9231586FCB78}"/>
              </a:ext>
            </a:extLst>
          </p:cNvPr>
          <p:cNvSpPr txBox="1"/>
          <p:nvPr/>
        </p:nvSpPr>
        <p:spPr>
          <a:xfrm>
            <a:off x="8615032" y="4481721"/>
            <a:ext cx="31716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learn Geometry...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Opposite sides are parallel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four sides are equal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four angles are 90 degree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Issues with Multiple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AD493-D6CB-4A37-8091-AEA29C719F93}"/>
              </a:ext>
            </a:extLst>
          </p:cNvPr>
          <p:cNvSpPr txBox="1"/>
          <p:nvPr/>
        </p:nvSpPr>
        <p:spPr>
          <a:xfrm>
            <a:off x="1484309" y="1626371"/>
            <a:ext cx="100187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425E6-23AB-4A5C-AF85-72DADC87AC75}"/>
              </a:ext>
            </a:extLst>
          </p:cNvPr>
          <p:cNvSpPr txBox="1"/>
          <p:nvPr/>
        </p:nvSpPr>
        <p:spPr>
          <a:xfrm>
            <a:off x="1672891" y="2252069"/>
            <a:ext cx="5571971" cy="383181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Alpha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default void info(){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Alpha interface");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Beta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default void info(){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Beta interface");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MyClass implements Alpha, Beta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MyClass obj = new MyClass();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obj.info();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EF6EF-B292-4638-87FE-EAF868091E93}"/>
              </a:ext>
            </a:extLst>
          </p:cNvPr>
          <p:cNvSpPr txBox="1"/>
          <p:nvPr/>
        </p:nvSpPr>
        <p:spPr>
          <a:xfrm>
            <a:off x="7464753" y="2921168"/>
            <a:ext cx="40382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version of the info() method will be used by MyClass object?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A3676-5046-4E27-AF78-3112B1BAAACF}"/>
              </a:ext>
            </a:extLst>
          </p:cNvPr>
          <p:cNvSpPr txBox="1"/>
          <p:nvPr/>
        </p:nvSpPr>
        <p:spPr>
          <a:xfrm>
            <a:off x="7841308" y="4308655"/>
            <a:ext cx="41765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types Alpha and Beta are incompatible;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MyClass implements Alpha, Beta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class MyClass inherits unrelated defaults for info() from types Alpha and Beta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5" grpId="0" animBg="1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Issues with Multiple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AD493-D6CB-4A37-8091-AEA29C719F93}"/>
              </a:ext>
            </a:extLst>
          </p:cNvPr>
          <p:cNvSpPr txBox="1"/>
          <p:nvPr/>
        </p:nvSpPr>
        <p:spPr>
          <a:xfrm>
            <a:off x="1484309" y="1626371"/>
            <a:ext cx="100187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425E6-23AB-4A5C-AF85-72DADC87AC75}"/>
              </a:ext>
            </a:extLst>
          </p:cNvPr>
          <p:cNvSpPr txBox="1"/>
          <p:nvPr/>
        </p:nvSpPr>
        <p:spPr>
          <a:xfrm>
            <a:off x="1672891" y="2252069"/>
            <a:ext cx="5571971" cy="445506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Alpha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default void info(){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Alpha interface");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Beta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default void info(){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Beta interface");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MyClass implements Alpha, Beta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info(){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MyClass");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MyClass obj = new MyClass();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obj.info();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EF6EF-B292-4638-87FE-EAF868091E93}"/>
              </a:ext>
            </a:extLst>
          </p:cNvPr>
          <p:cNvSpPr txBox="1"/>
          <p:nvPr/>
        </p:nvSpPr>
        <p:spPr>
          <a:xfrm>
            <a:off x="7464753" y="2921168"/>
            <a:ext cx="40382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version of the info() method will be used by MyClass object?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A3676-5046-4E27-AF78-3112B1BAAACF}"/>
              </a:ext>
            </a:extLst>
          </p:cNvPr>
          <p:cNvSpPr txBox="1"/>
          <p:nvPr/>
        </p:nvSpPr>
        <p:spPr>
          <a:xfrm>
            <a:off x="8755708" y="5473840"/>
            <a:ext cx="25463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in MyClass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4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5" grpId="0" animBg="1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Issues with Multiple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AD493-D6CB-4A37-8091-AEA29C719F93}"/>
              </a:ext>
            </a:extLst>
          </p:cNvPr>
          <p:cNvSpPr txBox="1"/>
          <p:nvPr/>
        </p:nvSpPr>
        <p:spPr>
          <a:xfrm>
            <a:off x="1484309" y="1626371"/>
            <a:ext cx="100187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codes: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425E6-23AB-4A5C-AF85-72DADC87AC75}"/>
              </a:ext>
            </a:extLst>
          </p:cNvPr>
          <p:cNvSpPr txBox="1"/>
          <p:nvPr/>
        </p:nvSpPr>
        <p:spPr>
          <a:xfrm>
            <a:off x="1484309" y="2101343"/>
            <a:ext cx="4768524" cy="403956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Alpha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default void info(){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Alpha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interface");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Beta extends Alpha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default void info(){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Beta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interface");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MyClass implements Alpha, Beta {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MyClass obj = new MyClass();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obj.info();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A3676-5046-4E27-AF78-3112B1BAAACF}"/>
              </a:ext>
            </a:extLst>
          </p:cNvPr>
          <p:cNvSpPr txBox="1"/>
          <p:nvPr/>
        </p:nvSpPr>
        <p:spPr>
          <a:xfrm>
            <a:off x="3077520" y="6140910"/>
            <a:ext cx="25463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in Beta interface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E29AA-4D20-4871-AE6D-F04AB6C1C3F5}"/>
              </a:ext>
            </a:extLst>
          </p:cNvPr>
          <p:cNvSpPr txBox="1"/>
          <p:nvPr/>
        </p:nvSpPr>
        <p:spPr>
          <a:xfrm>
            <a:off x="6493665" y="1685844"/>
            <a:ext cx="5571971" cy="445506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Alpha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default void info(){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Alpha interface");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Beta extends Alpha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default void info(){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Beta interface");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MyClass implements Alpha, Beta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info(){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MyClass");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MyClass obj = new MyClass();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obj.info();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B3EBA-F73E-484A-AFDB-7C85C8D3C276}"/>
              </a:ext>
            </a:extLst>
          </p:cNvPr>
          <p:cNvSpPr txBox="1"/>
          <p:nvPr/>
        </p:nvSpPr>
        <p:spPr>
          <a:xfrm>
            <a:off x="8790589" y="6152104"/>
            <a:ext cx="25463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in MyClass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2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5" grpId="0" animBg="1"/>
      <p:bldP spid="7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2B2-9EED-4FB0-9E90-4B033B04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0575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TOPICs to be discussed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92491-D6E3-4C61-AECA-2F46CBE0D024}"/>
              </a:ext>
            </a:extLst>
          </p:cNvPr>
          <p:cNvSpPr txBox="1">
            <a:spLocks/>
          </p:cNvSpPr>
          <p:nvPr/>
        </p:nvSpPr>
        <p:spPr>
          <a:xfrm>
            <a:off x="1484312" y="1948987"/>
            <a:ext cx="5238036" cy="43613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Interface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Properties of an Interface</a:t>
            </a:r>
          </a:p>
          <a:p>
            <a:pPr marL="0" lvl="2"/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Implementing Interfaces</a:t>
            </a:r>
          </a:p>
          <a:p>
            <a:pPr marL="0" lvl="2"/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Accessing Implementations </a:t>
            </a:r>
          </a:p>
          <a:p>
            <a:pPr marL="0" lvl="2"/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    through Interface References</a:t>
            </a:r>
          </a:p>
          <a:p>
            <a:pPr marL="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Partial Implementations</a:t>
            </a:r>
          </a:p>
          <a:p>
            <a:pPr marL="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Extending Interfaces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D3B2CF-81B3-4B4E-BD6F-F760F77C0B04}"/>
              </a:ext>
            </a:extLst>
          </p:cNvPr>
          <p:cNvSpPr txBox="1">
            <a:spLocks/>
          </p:cNvSpPr>
          <p:nvPr/>
        </p:nvSpPr>
        <p:spPr>
          <a:xfrm>
            <a:off x="6821725" y="2119416"/>
            <a:ext cx="4985088" cy="23621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Extending and Implementing Simultaneously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Multiple Inheritance using Interface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Multiple Inheritance Issues</a:t>
            </a:r>
          </a:p>
        </p:txBody>
      </p:sp>
    </p:spTree>
    <p:extLst>
      <p:ext uri="{BB962C8B-B14F-4D97-AF65-F5344CB8AC3E}">
        <p14:creationId xmlns:p14="http://schemas.microsoft.com/office/powerpoint/2010/main" val="186976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Rules with Multiple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AD493-D6CB-4A37-8091-AEA29C719F93}"/>
              </a:ext>
            </a:extLst>
          </p:cNvPr>
          <p:cNvSpPr txBox="1"/>
          <p:nvPr/>
        </p:nvSpPr>
        <p:spPr>
          <a:xfrm>
            <a:off x="1484309" y="1626371"/>
            <a:ext cx="10018713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in all cases,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implementation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priority over any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interface implementation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3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when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an implementation of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method, then that is used only.</a:t>
            </a:r>
          </a:p>
          <a:p>
            <a:pPr marL="1257300" lvl="3" indent="-342900" algn="just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3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when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both the interfaces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interface implementations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are overridden by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implementation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3" indent="-342900" algn="just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000" lvl="3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in cases where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 our case,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implements two or more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 our example,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have a same default method, but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override the method, then error will occur.</a:t>
            </a:r>
          </a:p>
        </p:txBody>
      </p:sp>
    </p:spTree>
    <p:extLst>
      <p:ext uri="{BB962C8B-B14F-4D97-AF65-F5344CB8AC3E}">
        <p14:creationId xmlns:p14="http://schemas.microsoft.com/office/powerpoint/2010/main" val="208938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Rules with Multiple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AD493-D6CB-4A37-8091-AEA29C719F93}"/>
              </a:ext>
            </a:extLst>
          </p:cNvPr>
          <p:cNvSpPr txBox="1"/>
          <p:nvPr/>
        </p:nvSpPr>
        <p:spPr>
          <a:xfrm>
            <a:off x="1484310" y="2309659"/>
            <a:ext cx="10018713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inherits another, with both defining a common default method, then the implementation of the default method in the inheriting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precedence. 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3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case,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inherited from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and both had the same default method info(). Hence, the version of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defined 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was used when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did not have its own implementation of the method.</a:t>
            </a:r>
          </a:p>
        </p:txBody>
      </p:sp>
    </p:spTree>
    <p:extLst>
      <p:ext uri="{BB962C8B-B14F-4D97-AF65-F5344CB8AC3E}">
        <p14:creationId xmlns:p14="http://schemas.microsoft.com/office/powerpoint/2010/main" val="136530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Rules with Multiple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AD493-D6CB-4A37-8091-AEA29C719F93}"/>
              </a:ext>
            </a:extLst>
          </p:cNvPr>
          <p:cNvSpPr txBox="1"/>
          <p:nvPr/>
        </p:nvSpPr>
        <p:spPr>
          <a:xfrm>
            <a:off x="1484310" y="1656516"/>
            <a:ext cx="100187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explicitly refer to the default implementation in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inherited 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a new form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keyword.</a:t>
            </a:r>
          </a:p>
          <a:p>
            <a:pPr marL="0" lvl="1"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Inherited_interface_name.super.method_name();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1039D-662D-444A-ADD4-7F3E0F0D6ED4}"/>
              </a:ext>
            </a:extLst>
          </p:cNvPr>
          <p:cNvSpPr txBox="1"/>
          <p:nvPr/>
        </p:nvSpPr>
        <p:spPr>
          <a:xfrm>
            <a:off x="2308271" y="2933624"/>
            <a:ext cx="5680167" cy="383181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Alpha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default void info(){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Alpha interface");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Beta extends Alpha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default void info(){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Alpha.super.info();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Beta interface");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MyClass implements Alpha, Beta {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MyClass obj = new MyClass();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obj.info();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C57D6-B0F0-40CC-88D0-0368F75363C7}"/>
              </a:ext>
            </a:extLst>
          </p:cNvPr>
          <p:cNvSpPr txBox="1"/>
          <p:nvPr/>
        </p:nvSpPr>
        <p:spPr>
          <a:xfrm>
            <a:off x="8654355" y="4849533"/>
            <a:ext cx="25463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in Alpha interface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in Beta interface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11" y="1931398"/>
            <a:ext cx="100187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learned about</a:t>
            </a: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(Definition and Properties)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Interfaces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(Accessing implementations through references, Partial implementation)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Extending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 using Interfaces, Diamond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and Solutions (Rules) with 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58459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Thank You Images – Browse 301,010 Stock Photos, Vectors, and Video | Adobe  Stock">
            <a:extLst>
              <a:ext uri="{FF2B5EF4-FFF2-40B4-BE49-F238E27FC236}">
                <a16:creationId xmlns:a16="http://schemas.microsoft.com/office/drawing/2014/main" id="{774082F7-3C0A-41C6-ADEC-DCB8120A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97B-F19A-45F3-9972-1B78A2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36" y="1562098"/>
            <a:ext cx="9042401" cy="2828926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Black" panose="020B0A04020102020204" pitchFamily="34" charset="0"/>
              </a:rPr>
              <a:t>Let’s </a:t>
            </a:r>
            <a:r>
              <a:rPr lang="en-I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START …!!!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F22BB-F539-4A3E-BF12-F3476A10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2328862"/>
            <a:ext cx="4124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560C-6DB4-4C14-BE36-F3A24815C901}"/>
              </a:ext>
            </a:extLst>
          </p:cNvPr>
          <p:cNvSpPr txBox="1"/>
          <p:nvPr/>
        </p:nvSpPr>
        <p:spPr>
          <a:xfrm>
            <a:off x="1484310" y="1647136"/>
            <a:ext cx="100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support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(through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But,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an alternate approach to this OOP feature known as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A16E1-1B69-4FCC-BB22-AE2691FF3D6B}"/>
              </a:ext>
            </a:extLst>
          </p:cNvPr>
          <p:cNvSpPr txBox="1"/>
          <p:nvPr/>
        </p:nvSpPr>
        <p:spPr>
          <a:xfrm>
            <a:off x="1484310" y="2579906"/>
            <a:ext cx="1001871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basically a kind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Like classes, 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members and methods. Unlike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 members are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all methods are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blueprint for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Declared using keyword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interface Hello{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void fun();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protocol of behavior that can be implemented by any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anywhere in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hierarchy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Properties of an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1FED2-7F65-4AC2-9F7A-D8F4762F1A7D}"/>
              </a:ext>
            </a:extLst>
          </p:cNvPr>
          <p:cNvSpPr txBox="1"/>
          <p:nvPr/>
        </p:nvSpPr>
        <p:spPr>
          <a:xfrm>
            <a:off x="1484311" y="2129409"/>
            <a:ext cx="455140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not create an object of 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contain only method declaration, these methods are implicitly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have constants (fields), which are implicitly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constants can be accessed using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F1F32-12E9-4D05-9924-940ADA8519BA}"/>
              </a:ext>
            </a:extLst>
          </p:cNvPr>
          <p:cNvSpPr txBox="1"/>
          <p:nvPr/>
        </p:nvSpPr>
        <p:spPr>
          <a:xfrm>
            <a:off x="6266822" y="1565861"/>
            <a:ext cx="5610330" cy="440120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10;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//implicitly public, static, final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func();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//implicitly public, abstract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implements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func()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System.out.println("B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 implementation of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func of interface A");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 A obj = new A();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//Error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A.a = 20; 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//Error, as a is Final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new 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obj.func();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System.out.println("A.a = "+A.a);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931CE-ED20-4BF3-AE20-A89716613693}"/>
              </a:ext>
            </a:extLst>
          </p:cNvPr>
          <p:cNvSpPr txBox="1"/>
          <p:nvPr/>
        </p:nvSpPr>
        <p:spPr>
          <a:xfrm>
            <a:off x="6493667" y="6132752"/>
            <a:ext cx="5293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B’s implementation of func of interface 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A.a = 10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Properties of an Interface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755FC-15C1-4FFB-859D-42DA567D4ECC}"/>
              </a:ext>
            </a:extLst>
          </p:cNvPr>
          <p:cNvSpPr txBox="1"/>
          <p:nvPr/>
        </p:nvSpPr>
        <p:spPr>
          <a:xfrm>
            <a:off x="1484310" y="1664100"/>
            <a:ext cx="1001871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have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(using keyword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“default”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have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5EF06-2B04-4BC8-A0C5-63C7B9B98C41}"/>
              </a:ext>
            </a:extLst>
          </p:cNvPr>
          <p:cNvSpPr txBox="1"/>
          <p:nvPr/>
        </p:nvSpPr>
        <p:spPr>
          <a:xfrm>
            <a:off x="6727211" y="2712855"/>
            <a:ext cx="4775812" cy="267765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void func()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System.out.println("This is a static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method of interface A");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A.func();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31956-346B-4F8B-AF24-69D52962B91E}"/>
              </a:ext>
            </a:extLst>
          </p:cNvPr>
          <p:cNvSpPr txBox="1"/>
          <p:nvPr/>
        </p:nvSpPr>
        <p:spPr>
          <a:xfrm>
            <a:off x="7736059" y="5618837"/>
            <a:ext cx="397696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static method of interface 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A5221-01C5-4C98-ADF7-61A024A8EFB4}"/>
              </a:ext>
            </a:extLst>
          </p:cNvPr>
          <p:cNvSpPr txBox="1"/>
          <p:nvPr/>
        </p:nvSpPr>
        <p:spPr>
          <a:xfrm>
            <a:off x="1484310" y="2712855"/>
            <a:ext cx="4775812" cy="310854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default void func()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System.out.println("This is a default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method of interface A");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implements A {}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new 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obj.func();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C06A9-0FD6-4592-9ECE-5AA8C086755A}"/>
              </a:ext>
            </a:extLst>
          </p:cNvPr>
          <p:cNvSpPr txBox="1"/>
          <p:nvPr/>
        </p:nvSpPr>
        <p:spPr>
          <a:xfrm>
            <a:off x="2467457" y="5875042"/>
            <a:ext cx="425975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default method of interface 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8" grpId="0" animBg="1"/>
      <p:bldP spid="11" grpId="0"/>
      <p:bldP spid="7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096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Implementing Interfaces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A1D7C-C391-471C-A830-0485D5A0687E}"/>
              </a:ext>
            </a:extLst>
          </p:cNvPr>
          <p:cNvSpPr txBox="1"/>
          <p:nvPr/>
        </p:nvSpPr>
        <p:spPr>
          <a:xfrm>
            <a:off x="1474262" y="1664100"/>
            <a:ext cx="100187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defined,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implement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implementation of the interface methods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the keyword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“implements”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class_name implements interface_name {}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E5544-C2EA-4C14-9D81-62C9AD9ADB79}"/>
              </a:ext>
            </a:extLst>
          </p:cNvPr>
          <p:cNvSpPr txBox="1"/>
          <p:nvPr/>
        </p:nvSpPr>
        <p:spPr>
          <a:xfrm>
            <a:off x="1484311" y="3429000"/>
            <a:ext cx="5921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defined, one or more number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implement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80869-3F52-4D31-A623-3853AF81C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26" y="3090982"/>
            <a:ext cx="3785898" cy="171066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01D373-E32A-4BD8-B994-E4345D5B93A2}"/>
              </a:ext>
            </a:extLst>
          </p:cNvPr>
          <p:cNvSpPr txBox="1"/>
          <p:nvPr/>
        </p:nvSpPr>
        <p:spPr>
          <a:xfrm>
            <a:off x="1484311" y="5402926"/>
            <a:ext cx="5921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implement any number of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8045CA-3994-44E9-9FBB-3C9F8F7F4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26" y="5058978"/>
            <a:ext cx="3775849" cy="143165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840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Implementing Interfaces (Example)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1A00-A69D-4F9E-9BC3-921E785A96CF}"/>
              </a:ext>
            </a:extLst>
          </p:cNvPr>
          <p:cNvSpPr txBox="1"/>
          <p:nvPr/>
        </p:nvSpPr>
        <p:spPr>
          <a:xfrm>
            <a:off x="2061346" y="5973489"/>
            <a:ext cx="455299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implements interface A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Class C implements interface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ACF22-609D-4BAD-B5DD-8BDD5B234AF6}"/>
              </a:ext>
            </a:extLst>
          </p:cNvPr>
          <p:cNvSpPr txBox="1"/>
          <p:nvPr/>
        </p:nvSpPr>
        <p:spPr>
          <a:xfrm>
            <a:off x="6727211" y="5969785"/>
            <a:ext cx="4888683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 implements interface A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Class C implements interface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13A32-4E91-47DD-90D4-6F7BCB4050DB}"/>
              </a:ext>
            </a:extLst>
          </p:cNvPr>
          <p:cNvSpPr txBox="1"/>
          <p:nvPr/>
        </p:nvSpPr>
        <p:spPr>
          <a:xfrm>
            <a:off x="1484311" y="1555552"/>
            <a:ext cx="4775812" cy="4185761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func();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implements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func()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System.out.println("Class B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implements interface A");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implements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func()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System.out.println("Class C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implements interface A");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obj1 = new B();  obj1.func();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 obj2 = new C();  obj2.func();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8FCEA-6705-41CF-BDA8-7EBAD8D2C8D6}"/>
              </a:ext>
            </a:extLst>
          </p:cNvPr>
          <p:cNvSpPr txBox="1"/>
          <p:nvPr/>
        </p:nvSpPr>
        <p:spPr>
          <a:xfrm>
            <a:off x="6727212" y="1568580"/>
            <a:ext cx="4775812" cy="440120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func1();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B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func2();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implements A, B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func1()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System.out.println("Class C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implements interface A");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func2()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System.out.println("Class C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implements interface B");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 obj = new 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obj.func1();  obj.func2();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1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03774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Accessing Implementations through Interface References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3B30C-2BFB-44F3-B31B-93D38C73F4A1}"/>
              </a:ext>
            </a:extLst>
          </p:cNvPr>
          <p:cNvSpPr txBox="1"/>
          <p:nvPr/>
        </p:nvSpPr>
        <p:spPr>
          <a:xfrm>
            <a:off x="1484311" y="2495902"/>
            <a:ext cx="498682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declare variables as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references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 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type. Any instance of any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implements the declared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referred to by such a variable.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call a method through one of these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correct version will be called based on the actual instance of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 referred to.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polymorphism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B08EF3-2F6E-4EB2-A6A7-A7579A9A00B7}"/>
              </a:ext>
            </a:extLst>
          </p:cNvPr>
          <p:cNvSpPr txBox="1"/>
          <p:nvPr/>
        </p:nvSpPr>
        <p:spPr>
          <a:xfrm>
            <a:off x="6727212" y="2083919"/>
            <a:ext cx="4775812" cy="403956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B implements 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display()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System.out.println("Class B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	implements interface A");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C implements A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display()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System.out.println("Class C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	implements interface A");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A obj1 = new B();  obj1.display();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A obj2 = new C();  obj2.display();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DC835B-7CF7-44B7-8A74-891F51C7868F}"/>
              </a:ext>
            </a:extLst>
          </p:cNvPr>
          <p:cNvSpPr txBox="1"/>
          <p:nvPr/>
        </p:nvSpPr>
        <p:spPr>
          <a:xfrm>
            <a:off x="7190312" y="6134725"/>
            <a:ext cx="455299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implements interface A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Class C implements interface A</a:t>
            </a:r>
          </a:p>
        </p:txBody>
      </p:sp>
    </p:spTree>
    <p:extLst>
      <p:ext uri="{BB962C8B-B14F-4D97-AF65-F5344CB8AC3E}">
        <p14:creationId xmlns:p14="http://schemas.microsoft.com/office/powerpoint/2010/main" val="20520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5" grpId="0" animBg="1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9589</TotalTime>
  <Words>3016</Words>
  <Application>Microsoft Office PowerPoint</Application>
  <PresentationFormat>Widescreen</PresentationFormat>
  <Paragraphs>512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Calibri</vt:lpstr>
      <vt:lpstr>Corbel</vt:lpstr>
      <vt:lpstr>Courier New</vt:lpstr>
      <vt:lpstr>Times New Roman</vt:lpstr>
      <vt:lpstr>Wingdings</vt:lpstr>
      <vt:lpstr>Parallax</vt:lpstr>
      <vt:lpstr>JAVA Programming</vt:lpstr>
      <vt:lpstr>TOPICs to be discussed</vt:lpstr>
      <vt:lpstr>Let’s START …!!!</vt:lpstr>
      <vt:lpstr>Interface</vt:lpstr>
      <vt:lpstr>Properties of an Interface</vt:lpstr>
      <vt:lpstr>Properties of an Interface</vt:lpstr>
      <vt:lpstr>Implementing Interfaces</vt:lpstr>
      <vt:lpstr>Implementing Interfaces (Example)</vt:lpstr>
      <vt:lpstr>Accessing Implementations through Interface References</vt:lpstr>
      <vt:lpstr>Accessing Implementations through Interface References</vt:lpstr>
      <vt:lpstr>Partial Implementations</vt:lpstr>
      <vt:lpstr>Extending Interfaces</vt:lpstr>
      <vt:lpstr>Extending Interfaces (Contd..)</vt:lpstr>
      <vt:lpstr>Extending and Implementing simultaneously</vt:lpstr>
      <vt:lpstr>Multiple Inheritance using Interface</vt:lpstr>
      <vt:lpstr>Diamond Problem Solved…!!!</vt:lpstr>
      <vt:lpstr>Issues with Multiple Inheritance</vt:lpstr>
      <vt:lpstr>Issues with Multiple Inheritance</vt:lpstr>
      <vt:lpstr>Issues with Multiple Inheritance</vt:lpstr>
      <vt:lpstr>Rules with Multiple Inheritance</vt:lpstr>
      <vt:lpstr>Rules with Multiple Inheritance</vt:lpstr>
      <vt:lpstr>Rules with Multiple Inheritance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Suvojit Dhara</dc:creator>
  <cp:lastModifiedBy>Suvojit Dhara</cp:lastModifiedBy>
  <cp:revision>359</cp:revision>
  <dcterms:created xsi:type="dcterms:W3CDTF">2024-06-05T06:37:24Z</dcterms:created>
  <dcterms:modified xsi:type="dcterms:W3CDTF">2024-09-24T14:00:24Z</dcterms:modified>
</cp:coreProperties>
</file>