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6"/>
  </p:notesMasterIdLst>
  <p:sldIdLst>
    <p:sldId id="256" r:id="rId2"/>
    <p:sldId id="257" r:id="rId3"/>
    <p:sldId id="260" r:id="rId4"/>
    <p:sldId id="261" r:id="rId5"/>
    <p:sldId id="279" r:id="rId6"/>
    <p:sldId id="262" r:id="rId7"/>
    <p:sldId id="264" r:id="rId8"/>
    <p:sldId id="265" r:id="rId9"/>
    <p:sldId id="266" r:id="rId10"/>
    <p:sldId id="267" r:id="rId11"/>
    <p:sldId id="268" r:id="rId12"/>
    <p:sldId id="269" r:id="rId13"/>
    <p:sldId id="270" r:id="rId14"/>
    <p:sldId id="271" r:id="rId15"/>
    <p:sldId id="274" r:id="rId16"/>
    <p:sldId id="280" r:id="rId17"/>
    <p:sldId id="275" r:id="rId18"/>
    <p:sldId id="276" r:id="rId19"/>
    <p:sldId id="281" r:id="rId20"/>
    <p:sldId id="277" r:id="rId21"/>
    <p:sldId id="278" r:id="rId22"/>
    <p:sldId id="282"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5"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3311411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60085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28534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1688242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2770831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20</a:t>
            </a:fld>
            <a:endParaRPr lang="en-IN"/>
          </a:p>
        </p:txBody>
      </p:sp>
    </p:spTree>
    <p:extLst>
      <p:ext uri="{BB962C8B-B14F-4D97-AF65-F5344CB8AC3E}">
        <p14:creationId xmlns:p14="http://schemas.microsoft.com/office/powerpoint/2010/main" val="57000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21</a:t>
            </a:fld>
            <a:endParaRPr lang="en-IN"/>
          </a:p>
        </p:txBody>
      </p:sp>
    </p:spTree>
    <p:extLst>
      <p:ext uri="{BB962C8B-B14F-4D97-AF65-F5344CB8AC3E}">
        <p14:creationId xmlns:p14="http://schemas.microsoft.com/office/powerpoint/2010/main" val="411946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22</a:t>
            </a:fld>
            <a:endParaRPr lang="en-IN"/>
          </a:p>
        </p:txBody>
      </p:sp>
    </p:spTree>
    <p:extLst>
      <p:ext uri="{BB962C8B-B14F-4D97-AF65-F5344CB8AC3E}">
        <p14:creationId xmlns:p14="http://schemas.microsoft.com/office/powerpoint/2010/main" val="490179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23</a:t>
            </a:fld>
            <a:endParaRPr lang="en-IN"/>
          </a:p>
        </p:txBody>
      </p:sp>
    </p:spTree>
    <p:extLst>
      <p:ext uri="{BB962C8B-B14F-4D97-AF65-F5344CB8AC3E}">
        <p14:creationId xmlns:p14="http://schemas.microsoft.com/office/powerpoint/2010/main" val="177192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7</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266061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270619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413689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257247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1903764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63638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01-08-2024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Linking</a:t>
            </a:r>
          </a:p>
        </p:txBody>
      </p:sp>
      <p:sp>
        <p:nvSpPr>
          <p:cNvPr id="10" name="TextBox 9">
            <a:extLst>
              <a:ext uri="{FF2B5EF4-FFF2-40B4-BE49-F238E27FC236}">
                <a16:creationId xmlns:a16="http://schemas.microsoft.com/office/drawing/2014/main" id="{3582D4BC-EF1B-4636-B14F-F6947AB39493}"/>
              </a:ext>
            </a:extLst>
          </p:cNvPr>
          <p:cNvSpPr txBox="1"/>
          <p:nvPr/>
        </p:nvSpPr>
        <p:spPr>
          <a:xfrm>
            <a:off x="1484311" y="1655454"/>
            <a:ext cx="10018712" cy="1015663"/>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After a class is loaded into memory, it undergoes the linking process. Linking a class or interface involves combining the different elements and dependencies of the program together. Linking includes the following steps:</a:t>
            </a:r>
          </a:p>
        </p:txBody>
      </p:sp>
      <p:sp>
        <p:nvSpPr>
          <p:cNvPr id="7" name="TextBox 6">
            <a:extLst>
              <a:ext uri="{FF2B5EF4-FFF2-40B4-BE49-F238E27FC236}">
                <a16:creationId xmlns:a16="http://schemas.microsoft.com/office/drawing/2014/main" id="{3E592B91-220C-4F8C-8F22-6EB0B3A36BB8}"/>
              </a:ext>
            </a:extLst>
          </p:cNvPr>
          <p:cNvSpPr txBox="1"/>
          <p:nvPr/>
        </p:nvSpPr>
        <p:spPr>
          <a:xfrm>
            <a:off x="1552407" y="2907918"/>
            <a:ext cx="3019595" cy="3308598"/>
          </a:xfrm>
          <a:prstGeom prst="rect">
            <a:avLst/>
          </a:prstGeom>
          <a:noFill/>
        </p:spPr>
        <p:txBody>
          <a:bodyPr wrap="square">
            <a:spAutoFit/>
          </a:bodyPr>
          <a:lstStyle/>
          <a:p>
            <a:pPr algn="just">
              <a:spcAft>
                <a:spcPts val="600"/>
              </a:spcAft>
            </a:pPr>
            <a:r>
              <a:rPr lang="en-US" sz="1700" b="1" dirty="0">
                <a:solidFill>
                  <a:srgbClr val="0070C0"/>
                </a:solidFill>
                <a:latin typeface="Times New Roman" panose="02020603050405020304" pitchFamily="18" charset="0"/>
                <a:cs typeface="Times New Roman" panose="02020603050405020304" pitchFamily="18" charset="0"/>
              </a:rPr>
              <a:t>Verification:</a:t>
            </a:r>
            <a:r>
              <a:rPr lang="en-US" sz="1700" dirty="0">
                <a:solidFill>
                  <a:srgbClr val="0070C0"/>
                </a:solidFill>
                <a:latin typeface="Times New Roman" panose="02020603050405020304" pitchFamily="18" charset="0"/>
                <a:cs typeface="Times New Roman" panose="02020603050405020304" pitchFamily="18" charset="0"/>
              </a:rPr>
              <a:t> </a:t>
            </a:r>
            <a:r>
              <a:rPr lang="en-US" sz="1700" dirty="0">
                <a:solidFill>
                  <a:srgbClr val="0A0A23"/>
                </a:solidFill>
                <a:latin typeface="Times New Roman" panose="02020603050405020304" pitchFamily="18" charset="0"/>
                <a:cs typeface="Times New Roman" panose="02020603050405020304" pitchFamily="18" charset="0"/>
              </a:rPr>
              <a:t>This phase checks the structural correctness of the </a:t>
            </a:r>
            <a:r>
              <a:rPr lang="en-US" sz="1700" dirty="0">
                <a:solidFill>
                  <a:srgbClr val="00B050"/>
                </a:solidFill>
                <a:latin typeface="Times New Roman" panose="02020603050405020304" pitchFamily="18" charset="0"/>
                <a:cs typeface="Times New Roman" panose="02020603050405020304" pitchFamily="18" charset="0"/>
              </a:rPr>
              <a:t>.class </a:t>
            </a:r>
            <a:r>
              <a:rPr lang="en-US" sz="1700" dirty="0">
                <a:solidFill>
                  <a:srgbClr val="0A0A23"/>
                </a:solidFill>
                <a:latin typeface="Times New Roman" panose="02020603050405020304" pitchFamily="18" charset="0"/>
                <a:cs typeface="Times New Roman" panose="02020603050405020304" pitchFamily="18" charset="0"/>
              </a:rPr>
              <a:t>file by checking it against a set of constraints or rules. If verification fails for some reason, we get a </a:t>
            </a:r>
            <a:r>
              <a:rPr lang="en-US" sz="1700" dirty="0">
                <a:solidFill>
                  <a:schemeClr val="accent4">
                    <a:lumMod val="75000"/>
                  </a:schemeClr>
                </a:solidFill>
                <a:latin typeface="Times New Roman" panose="02020603050405020304" pitchFamily="18" charset="0"/>
                <a:cs typeface="Times New Roman" panose="02020603050405020304" pitchFamily="18" charset="0"/>
              </a:rPr>
              <a:t>VerifyException</a:t>
            </a:r>
            <a:r>
              <a:rPr lang="en-US" sz="1700" dirty="0">
                <a:solidFill>
                  <a:srgbClr val="0A0A23"/>
                </a:solidFill>
                <a:latin typeface="Times New Roman" panose="02020603050405020304" pitchFamily="18" charset="0"/>
                <a:cs typeface="Times New Roman" panose="02020603050405020304" pitchFamily="18" charset="0"/>
              </a:rPr>
              <a:t>.</a:t>
            </a:r>
          </a:p>
          <a:p>
            <a:pPr algn="just">
              <a:spcAft>
                <a:spcPts val="600"/>
              </a:spcAft>
            </a:pPr>
            <a:r>
              <a:rPr lang="en-US" sz="1700" dirty="0">
                <a:solidFill>
                  <a:srgbClr val="0A0A23"/>
                </a:solidFill>
                <a:latin typeface="Times New Roman" panose="02020603050405020304" pitchFamily="18" charset="0"/>
                <a:cs typeface="Times New Roman" panose="02020603050405020304" pitchFamily="18" charset="0"/>
              </a:rPr>
              <a:t>      For example, if the code has been built using </a:t>
            </a:r>
            <a:r>
              <a:rPr lang="en-US" sz="1700" dirty="0">
                <a:solidFill>
                  <a:srgbClr val="C00000"/>
                </a:solidFill>
                <a:latin typeface="Times New Roman" panose="02020603050405020304" pitchFamily="18" charset="0"/>
                <a:cs typeface="Times New Roman" panose="02020603050405020304" pitchFamily="18" charset="0"/>
              </a:rPr>
              <a:t>Java 11</a:t>
            </a:r>
            <a:r>
              <a:rPr lang="en-US" sz="1700" dirty="0">
                <a:solidFill>
                  <a:srgbClr val="0A0A23"/>
                </a:solidFill>
                <a:latin typeface="Times New Roman" panose="02020603050405020304" pitchFamily="18" charset="0"/>
                <a:cs typeface="Times New Roman" panose="02020603050405020304" pitchFamily="18" charset="0"/>
              </a:rPr>
              <a:t>, but is being run on a system that has </a:t>
            </a:r>
            <a:r>
              <a:rPr lang="en-US" sz="1700" dirty="0">
                <a:solidFill>
                  <a:srgbClr val="C00000"/>
                </a:solidFill>
                <a:latin typeface="Times New Roman" panose="02020603050405020304" pitchFamily="18" charset="0"/>
                <a:cs typeface="Times New Roman" panose="02020603050405020304" pitchFamily="18" charset="0"/>
              </a:rPr>
              <a:t>Java 8</a:t>
            </a:r>
            <a:r>
              <a:rPr lang="en-US" sz="1700" dirty="0">
                <a:solidFill>
                  <a:srgbClr val="0A0A23"/>
                </a:solidFill>
                <a:latin typeface="Times New Roman" panose="02020603050405020304" pitchFamily="18" charset="0"/>
                <a:cs typeface="Times New Roman" panose="02020603050405020304" pitchFamily="18" charset="0"/>
              </a:rPr>
              <a:t> installed, the verification phase will fail.</a:t>
            </a:r>
          </a:p>
        </p:txBody>
      </p:sp>
      <p:sp>
        <p:nvSpPr>
          <p:cNvPr id="8" name="TextBox 7">
            <a:extLst>
              <a:ext uri="{FF2B5EF4-FFF2-40B4-BE49-F238E27FC236}">
                <a16:creationId xmlns:a16="http://schemas.microsoft.com/office/drawing/2014/main" id="{B097F730-C32B-4DE4-B4C7-262B9895136A}"/>
              </a:ext>
            </a:extLst>
          </p:cNvPr>
          <p:cNvSpPr txBox="1"/>
          <p:nvPr/>
        </p:nvSpPr>
        <p:spPr>
          <a:xfrm>
            <a:off x="5103001" y="2907916"/>
            <a:ext cx="3197936" cy="3385542"/>
          </a:xfrm>
          <a:prstGeom prst="rect">
            <a:avLst/>
          </a:prstGeom>
          <a:noFill/>
        </p:spPr>
        <p:txBody>
          <a:bodyPr wrap="square">
            <a:spAutoFit/>
          </a:bodyPr>
          <a:lstStyle/>
          <a:p>
            <a:pPr algn="just">
              <a:spcAft>
                <a:spcPts val="600"/>
              </a:spcAft>
            </a:pPr>
            <a:r>
              <a:rPr lang="en-US" sz="1700" b="1" dirty="0">
                <a:solidFill>
                  <a:srgbClr val="0070C0"/>
                </a:solidFill>
                <a:latin typeface="Times New Roman" panose="02020603050405020304" pitchFamily="18" charset="0"/>
                <a:cs typeface="Times New Roman" panose="02020603050405020304" pitchFamily="18" charset="0"/>
              </a:rPr>
              <a:t>Preparation:</a:t>
            </a:r>
            <a:r>
              <a:rPr lang="en-US" sz="1700" b="1" dirty="0">
                <a:solidFill>
                  <a:srgbClr val="0A0A23"/>
                </a:solidFill>
                <a:latin typeface="Times New Roman" panose="02020603050405020304" pitchFamily="18" charset="0"/>
                <a:cs typeface="Times New Roman" panose="02020603050405020304" pitchFamily="18" charset="0"/>
              </a:rPr>
              <a:t> </a:t>
            </a:r>
            <a:r>
              <a:rPr lang="en-US" sz="1700" dirty="0">
                <a:solidFill>
                  <a:srgbClr val="0A0A23"/>
                </a:solidFill>
                <a:latin typeface="Times New Roman" panose="02020603050405020304" pitchFamily="18" charset="0"/>
                <a:cs typeface="Times New Roman" panose="02020603050405020304" pitchFamily="18" charset="0"/>
              </a:rPr>
              <a:t>In this phase, the </a:t>
            </a:r>
            <a:r>
              <a:rPr lang="en-US" sz="1700" dirty="0">
                <a:solidFill>
                  <a:srgbClr val="FF0000"/>
                </a:solidFill>
                <a:latin typeface="Times New Roman" panose="02020603050405020304" pitchFamily="18" charset="0"/>
                <a:cs typeface="Times New Roman" panose="02020603050405020304" pitchFamily="18" charset="0"/>
              </a:rPr>
              <a:t>JVM</a:t>
            </a:r>
            <a:r>
              <a:rPr lang="en-US" sz="1700" dirty="0">
                <a:solidFill>
                  <a:srgbClr val="0A0A23"/>
                </a:solidFill>
                <a:latin typeface="Times New Roman" panose="02020603050405020304" pitchFamily="18" charset="0"/>
                <a:cs typeface="Times New Roman" panose="02020603050405020304" pitchFamily="18" charset="0"/>
              </a:rPr>
              <a:t> allocates memory for the static fields of a class or interface, and initializes them with default values.</a:t>
            </a:r>
          </a:p>
          <a:p>
            <a:pPr algn="just">
              <a:spcAft>
                <a:spcPts val="600"/>
              </a:spcAft>
            </a:pPr>
            <a:r>
              <a:rPr lang="en-US" sz="1700" dirty="0">
                <a:solidFill>
                  <a:srgbClr val="0A0A23"/>
                </a:solidFill>
                <a:latin typeface="Times New Roman" panose="02020603050405020304" pitchFamily="18" charset="0"/>
                <a:cs typeface="Times New Roman" panose="02020603050405020304" pitchFamily="18" charset="0"/>
              </a:rPr>
              <a:t>Eg: </a:t>
            </a:r>
            <a:r>
              <a:rPr lang="en-US" altLang="en-US" sz="1700" dirty="0">
                <a:latin typeface="Courier New" panose="02070309020205020404" pitchFamily="49" charset="0"/>
                <a:cs typeface="Courier New" panose="02070309020205020404" pitchFamily="49" charset="0"/>
              </a:rPr>
              <a:t>private static final boolean enabled = true;</a:t>
            </a:r>
          </a:p>
          <a:p>
            <a:pPr algn="just">
              <a:spcAft>
                <a:spcPts val="600"/>
              </a:spcAft>
            </a:pPr>
            <a:r>
              <a:rPr lang="en-US" altLang="en-US" sz="1700" dirty="0">
                <a:latin typeface="Times New Roman" panose="02020603050405020304" pitchFamily="18" charset="0"/>
                <a:cs typeface="Times New Roman" panose="02020603050405020304" pitchFamily="18" charset="0"/>
              </a:rPr>
              <a:t>During the preparation phase, </a:t>
            </a:r>
            <a:r>
              <a:rPr lang="en-US" altLang="en-US" sz="1700" dirty="0">
                <a:solidFill>
                  <a:srgbClr val="FF0000"/>
                </a:solidFill>
                <a:latin typeface="Times New Roman" panose="02020603050405020304" pitchFamily="18" charset="0"/>
                <a:cs typeface="Times New Roman" panose="02020603050405020304" pitchFamily="18" charset="0"/>
              </a:rPr>
              <a:t>JVM</a:t>
            </a:r>
            <a:r>
              <a:rPr lang="en-US" altLang="en-US" sz="1700" dirty="0">
                <a:latin typeface="Times New Roman" panose="02020603050405020304" pitchFamily="18" charset="0"/>
                <a:cs typeface="Times New Roman" panose="02020603050405020304" pitchFamily="18" charset="0"/>
              </a:rPr>
              <a:t> allocates memory for the variable enabled and sets its value to the default value for a boolean, which is false.</a:t>
            </a:r>
          </a:p>
        </p:txBody>
      </p:sp>
      <p:sp>
        <p:nvSpPr>
          <p:cNvPr id="11" name="TextBox 10">
            <a:extLst>
              <a:ext uri="{FF2B5EF4-FFF2-40B4-BE49-F238E27FC236}">
                <a16:creationId xmlns:a16="http://schemas.microsoft.com/office/drawing/2014/main" id="{D56AAAE8-CD3B-4616-9CCC-39C114FE74EB}"/>
              </a:ext>
            </a:extLst>
          </p:cNvPr>
          <p:cNvSpPr txBox="1"/>
          <p:nvPr/>
        </p:nvSpPr>
        <p:spPr>
          <a:xfrm>
            <a:off x="8831937" y="2907916"/>
            <a:ext cx="2671086" cy="3493264"/>
          </a:xfrm>
          <a:prstGeom prst="rect">
            <a:avLst/>
          </a:prstGeom>
          <a:noFill/>
        </p:spPr>
        <p:txBody>
          <a:bodyPr wrap="square">
            <a:spAutoFit/>
          </a:bodyPr>
          <a:lstStyle/>
          <a:p>
            <a:pPr algn="just" fontAlgn="base"/>
            <a:r>
              <a:rPr lang="en-US" sz="1700" b="1" dirty="0">
                <a:solidFill>
                  <a:srgbClr val="0070C0"/>
                </a:solidFill>
                <a:latin typeface="Times New Roman" panose="02020603050405020304" pitchFamily="18" charset="0"/>
                <a:cs typeface="Times New Roman" panose="02020603050405020304" pitchFamily="18" charset="0"/>
              </a:rPr>
              <a:t>Resolution:</a:t>
            </a:r>
            <a:r>
              <a:rPr lang="en-US" sz="1700" dirty="0">
                <a:solidFill>
                  <a:srgbClr val="0A0A23"/>
                </a:solidFill>
                <a:latin typeface="Times New Roman" panose="02020603050405020304" pitchFamily="18" charset="0"/>
                <a:cs typeface="Times New Roman" panose="02020603050405020304" pitchFamily="18" charset="0"/>
              </a:rPr>
              <a:t> In this phase, symbolic references are replaced with direct references present in the runtime constant pool.</a:t>
            </a:r>
          </a:p>
          <a:p>
            <a:pPr algn="just" fontAlgn="base"/>
            <a:endParaRPr lang="en-US" sz="1700" dirty="0">
              <a:solidFill>
                <a:srgbClr val="0A0A23"/>
              </a:solidFill>
              <a:latin typeface="Times New Roman" panose="02020603050405020304" pitchFamily="18" charset="0"/>
              <a:cs typeface="Times New Roman" panose="02020603050405020304" pitchFamily="18" charset="0"/>
            </a:endParaRPr>
          </a:p>
          <a:p>
            <a:pPr algn="just" fontAlgn="base"/>
            <a:r>
              <a:rPr lang="en-US" sz="1700" dirty="0">
                <a:solidFill>
                  <a:srgbClr val="0A0A23"/>
                </a:solidFill>
                <a:latin typeface="Times New Roman" panose="02020603050405020304" pitchFamily="18" charset="0"/>
                <a:cs typeface="Times New Roman" panose="02020603050405020304" pitchFamily="18" charset="0"/>
              </a:rPr>
              <a:t>For example, if you have references to other classes or constant variables present in other classes, they are resolved in this phase and replaced with their actual references.</a:t>
            </a:r>
          </a:p>
        </p:txBody>
      </p:sp>
    </p:spTree>
    <p:extLst>
      <p:ext uri="{BB962C8B-B14F-4D97-AF65-F5344CB8AC3E}">
        <p14:creationId xmlns:p14="http://schemas.microsoft.com/office/powerpoint/2010/main" val="9475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7"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Initialization</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10" name="TextBox 9">
            <a:extLst>
              <a:ext uri="{FF2B5EF4-FFF2-40B4-BE49-F238E27FC236}">
                <a16:creationId xmlns:a16="http://schemas.microsoft.com/office/drawing/2014/main" id="{46148A51-2A48-4F40-9F62-765B57D95A5F}"/>
              </a:ext>
            </a:extLst>
          </p:cNvPr>
          <p:cNvSpPr txBox="1"/>
          <p:nvPr/>
        </p:nvSpPr>
        <p:spPr>
          <a:xfrm>
            <a:off x="1484312" y="2078454"/>
            <a:ext cx="9935960" cy="3170099"/>
          </a:xfrm>
          <a:prstGeom prst="rect">
            <a:avLst/>
          </a:prstGeom>
          <a:noFill/>
        </p:spPr>
        <p:txBody>
          <a:bodyPr wrap="square">
            <a:spAutoFit/>
          </a:bodyPr>
          <a:lstStyle/>
          <a:p>
            <a:pPr algn="just" fontAlgn="base"/>
            <a:r>
              <a:rPr lang="en-US" sz="2000" b="0" i="0" dirty="0">
                <a:solidFill>
                  <a:srgbClr val="0A0A23"/>
                </a:solidFill>
                <a:effectLst/>
                <a:latin typeface="Times New Roman" panose="02020603050405020304" pitchFamily="18" charset="0"/>
                <a:cs typeface="Times New Roman" panose="02020603050405020304" pitchFamily="18" charset="0"/>
              </a:rPr>
              <a:t>Initialization involves executing the initialization method of the class or interface (known as </a:t>
            </a:r>
            <a:r>
              <a:rPr lang="en-US" sz="2000" b="0" i="0" dirty="0">
                <a:solidFill>
                  <a:srgbClr val="00B050"/>
                </a:solidFill>
                <a:effectLst/>
                <a:latin typeface="Times New Roman" panose="02020603050405020304" pitchFamily="18" charset="0"/>
                <a:cs typeface="Times New Roman" panose="02020603050405020304" pitchFamily="18" charset="0"/>
              </a:rPr>
              <a:t>&lt;clinit&gt;</a:t>
            </a:r>
            <a:r>
              <a:rPr lang="en-US" sz="2000" b="0" i="0" dirty="0">
                <a:solidFill>
                  <a:srgbClr val="0A0A23"/>
                </a:solidFill>
                <a:effectLst/>
                <a:latin typeface="Times New Roman" panose="02020603050405020304" pitchFamily="18" charset="0"/>
                <a:cs typeface="Times New Roman" panose="02020603050405020304" pitchFamily="18" charset="0"/>
              </a:rPr>
              <a:t>). This can include calling the class’s constructor, executing the static block, and assigning values to all the static variables. This is the final stage of class loading.</a:t>
            </a: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0A0A23"/>
                </a:solidFill>
                <a:effectLst/>
                <a:latin typeface="Times New Roman" panose="02020603050405020304" pitchFamily="18" charset="0"/>
                <a:cs typeface="Times New Roman" panose="02020603050405020304" pitchFamily="18" charset="0"/>
              </a:rPr>
              <a:t>For example, when we declared the following code earlier:</a:t>
            </a: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0A0A23"/>
                </a:solidFill>
                <a:effectLst/>
                <a:latin typeface="Courier New" panose="02070309020205020404" pitchFamily="49" charset="0"/>
                <a:cs typeface="Courier New" panose="02070309020205020404" pitchFamily="49" charset="0"/>
              </a:rPr>
              <a:t>private static final boolean enabled = true;</a:t>
            </a: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0A0A23"/>
                </a:solidFill>
                <a:effectLst/>
                <a:latin typeface="Times New Roman" panose="02020603050405020304" pitchFamily="18" charset="0"/>
                <a:cs typeface="Times New Roman" panose="02020603050405020304" pitchFamily="18" charset="0"/>
              </a:rPr>
              <a:t>The variable enabled was set to its default value of false during the preparation phase. In the initialization phase, this variable is assigned its actual value of true.</a:t>
            </a:r>
          </a:p>
        </p:txBody>
      </p:sp>
    </p:spTree>
    <p:extLst>
      <p:ext uri="{BB962C8B-B14F-4D97-AF65-F5344CB8AC3E}">
        <p14:creationId xmlns:p14="http://schemas.microsoft.com/office/powerpoint/2010/main" val="19183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Runtime Data Area</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pic>
        <p:nvPicPr>
          <p:cNvPr id="3074" name="Picture 2" descr="JVM Tutorial - Java Virtual Machine Architecture Explained for Beginners">
            <a:extLst>
              <a:ext uri="{FF2B5EF4-FFF2-40B4-BE49-F238E27FC236}">
                <a16:creationId xmlns:a16="http://schemas.microsoft.com/office/drawing/2014/main" id="{138C8249-7A37-433C-87E1-2E272A35C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1" y="1653891"/>
            <a:ext cx="7028301" cy="301557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470A3A2-A017-4B2D-8ACC-6FFAFE859A54}"/>
              </a:ext>
            </a:extLst>
          </p:cNvPr>
          <p:cNvSpPr txBox="1"/>
          <p:nvPr/>
        </p:nvSpPr>
        <p:spPr>
          <a:xfrm>
            <a:off x="1567064" y="4786198"/>
            <a:ext cx="9935960" cy="1400383"/>
          </a:xfrm>
          <a:prstGeom prst="rect">
            <a:avLst/>
          </a:prstGeom>
          <a:noFill/>
        </p:spPr>
        <p:txBody>
          <a:bodyPr wrap="square">
            <a:spAutoFit/>
          </a:bodyPr>
          <a:lstStyle/>
          <a:p>
            <a:pPr algn="just" fontAlgn="base"/>
            <a:r>
              <a:rPr lang="en-US" sz="2000" dirty="0">
                <a:solidFill>
                  <a:srgbClr val="0A0A23"/>
                </a:solidFill>
                <a:latin typeface="Times New Roman" panose="02020603050405020304" pitchFamily="18" charset="0"/>
                <a:cs typeface="Times New Roman" panose="02020603050405020304" pitchFamily="18" charset="0"/>
              </a:rPr>
              <a:t>There are five components inside the runtime data area:</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dirty="0">
                <a:solidFill>
                  <a:srgbClr val="0A0A23"/>
                </a:solidFill>
                <a:latin typeface="Times New Roman" panose="02020603050405020304" pitchFamily="18" charset="0"/>
                <a:cs typeface="Times New Roman" panose="02020603050405020304" pitchFamily="18" charset="0"/>
              </a:rPr>
              <a:t>           1. Method Area,		2. Heap Area,		3. Stack Area,		 4. PC Registers,</a:t>
            </a:r>
          </a:p>
          <a:p>
            <a:pPr algn="just" fontAlgn="base">
              <a:spcBef>
                <a:spcPts val="600"/>
              </a:spcBef>
            </a:pPr>
            <a:r>
              <a:rPr lang="en-US" sz="2000" dirty="0">
                <a:solidFill>
                  <a:srgbClr val="0A0A23"/>
                </a:solidFill>
                <a:latin typeface="Times New Roman" panose="02020603050405020304" pitchFamily="18" charset="0"/>
                <a:cs typeface="Times New Roman" panose="02020603050405020304" pitchFamily="18" charset="0"/>
              </a:rPr>
              <a:t>           5. Native Method Stack</a:t>
            </a:r>
          </a:p>
        </p:txBody>
      </p:sp>
    </p:spTree>
    <p:extLst>
      <p:ext uri="{BB962C8B-B14F-4D97-AF65-F5344CB8AC3E}">
        <p14:creationId xmlns:p14="http://schemas.microsoft.com/office/powerpoint/2010/main" val="10627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ppt_w</p:attrName>
                                        </p:attrNameLst>
                                      </p:cBhvr>
                                      <p:tavLst>
                                        <p:tav tm="0">
                                          <p:val>
                                            <p:fltVal val="0"/>
                                          </p:val>
                                        </p:tav>
                                        <p:tav tm="100000">
                                          <p:val>
                                            <p:strVal val="#ppt_w"/>
                                          </p:val>
                                        </p:tav>
                                      </p:tavLst>
                                    </p:anim>
                                    <p:anim calcmode="lin" valueType="num">
                                      <p:cBhvr>
                                        <p:cTn id="15" dur="500" fill="hold"/>
                                        <p:tgtEl>
                                          <p:spTgt spid="3074"/>
                                        </p:tgtEl>
                                        <p:attrNameLst>
                                          <p:attrName>ppt_h</p:attrName>
                                        </p:attrNameLst>
                                      </p:cBhvr>
                                      <p:tavLst>
                                        <p:tav tm="0">
                                          <p:val>
                                            <p:fltVal val="0"/>
                                          </p:val>
                                        </p:tav>
                                        <p:tav tm="100000">
                                          <p:val>
                                            <p:strVal val="#ppt_h"/>
                                          </p:val>
                                        </p:tav>
                                      </p:tavLst>
                                    </p:anim>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Method Area</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696414"/>
            <a:ext cx="10018713" cy="2554545"/>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All the class level data such as the </a:t>
            </a:r>
            <a:r>
              <a:rPr lang="en-US" sz="2000" dirty="0">
                <a:solidFill>
                  <a:srgbClr val="00B050"/>
                </a:solidFill>
                <a:latin typeface="Times New Roman" panose="02020603050405020304" pitchFamily="18" charset="0"/>
                <a:cs typeface="Times New Roman" panose="02020603050405020304" pitchFamily="18" charset="0"/>
              </a:rPr>
              <a:t>run-time constant pool</a:t>
            </a:r>
            <a:r>
              <a:rPr lang="en-US" sz="2000" dirty="0">
                <a:solidFill>
                  <a:srgbClr val="0A0A23"/>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rgbClr val="00B050"/>
                </a:solidFill>
                <a:latin typeface="Times New Roman" panose="02020603050405020304" pitchFamily="18" charset="0"/>
                <a:cs typeface="Times New Roman" panose="02020603050405020304" pitchFamily="18" charset="0"/>
              </a:rPr>
              <a:t>method</a:t>
            </a:r>
            <a:r>
              <a:rPr lang="en-US" sz="2000" dirty="0">
                <a:solidFill>
                  <a:srgbClr val="0A0A23"/>
                </a:solidFill>
                <a:latin typeface="Times New Roman" panose="02020603050405020304" pitchFamily="18" charset="0"/>
                <a:cs typeface="Times New Roman" panose="02020603050405020304" pitchFamily="18" charset="0"/>
              </a:rPr>
              <a:t> data, and the </a:t>
            </a:r>
            <a:r>
              <a:rPr lang="en-US" sz="2000" dirty="0">
                <a:solidFill>
                  <a:srgbClr val="0070C0"/>
                </a:solidFill>
                <a:latin typeface="Times New Roman" panose="02020603050405020304" pitchFamily="18" charset="0"/>
                <a:cs typeface="Times New Roman" panose="02020603050405020304" pitchFamily="18" charset="0"/>
              </a:rPr>
              <a:t>code for methods and constructors</a:t>
            </a:r>
            <a:r>
              <a:rPr lang="en-US" sz="2000" dirty="0">
                <a:solidFill>
                  <a:srgbClr val="0A0A23"/>
                </a:solidFill>
                <a:latin typeface="Times New Roman" panose="02020603050405020304" pitchFamily="18" charset="0"/>
                <a:cs typeface="Times New Roman" panose="02020603050405020304" pitchFamily="18" charset="0"/>
              </a:rPr>
              <a:t>, are stored here.</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If the memory available in the method area is not sufficient for the program startup,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throws an </a:t>
            </a:r>
            <a:r>
              <a:rPr lang="en-US" sz="2000" dirty="0">
                <a:solidFill>
                  <a:schemeClr val="accent4">
                    <a:lumMod val="75000"/>
                  </a:schemeClr>
                </a:solidFill>
                <a:latin typeface="Times New Roman" panose="02020603050405020304" pitchFamily="18" charset="0"/>
                <a:cs typeface="Times New Roman" panose="02020603050405020304" pitchFamily="18" charset="0"/>
              </a:rPr>
              <a:t>OutOfMemoryError</a:t>
            </a:r>
            <a:r>
              <a:rPr lang="en-US" sz="2000" dirty="0">
                <a:solidFill>
                  <a:srgbClr val="0A0A23"/>
                </a:solidFill>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method area is created on the virtual machine start-up, and there is only one method area per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78A2228-2F71-4812-8943-336819B1997E}"/>
              </a:ext>
            </a:extLst>
          </p:cNvPr>
          <p:cNvSpPr txBox="1"/>
          <p:nvPr/>
        </p:nvSpPr>
        <p:spPr>
          <a:xfrm>
            <a:off x="1484310" y="4344973"/>
            <a:ext cx="6910660" cy="400110"/>
          </a:xfrm>
          <a:prstGeom prst="rect">
            <a:avLst/>
          </a:prstGeom>
          <a:noFill/>
        </p:spPr>
        <p:txBody>
          <a:bodyPr wrap="square">
            <a:spAutoFit/>
          </a:bodyPr>
          <a:lstStyle/>
          <a:p>
            <a:pPr algn="just" fontAlgn="base"/>
            <a:r>
              <a:rPr lang="en-US" sz="2000" dirty="0">
                <a:solidFill>
                  <a:srgbClr val="0A0A23"/>
                </a:solidFill>
                <a:latin typeface="Times New Roman" panose="02020603050405020304" pitchFamily="18" charset="0"/>
                <a:cs typeface="Times New Roman" panose="02020603050405020304" pitchFamily="18" charset="0"/>
              </a:rPr>
              <a:t>For example, assume that you have the following class definition:</a:t>
            </a:r>
          </a:p>
        </p:txBody>
      </p:sp>
      <p:sp>
        <p:nvSpPr>
          <p:cNvPr id="10" name="TextBox 9">
            <a:extLst>
              <a:ext uri="{FF2B5EF4-FFF2-40B4-BE49-F238E27FC236}">
                <a16:creationId xmlns:a16="http://schemas.microsoft.com/office/drawing/2014/main" id="{41B90997-E348-4A18-AAAF-C223C2781834}"/>
              </a:ext>
            </a:extLst>
          </p:cNvPr>
          <p:cNvSpPr txBox="1"/>
          <p:nvPr/>
        </p:nvSpPr>
        <p:spPr>
          <a:xfrm>
            <a:off x="7937771" y="4919008"/>
            <a:ext cx="3565252" cy="1631216"/>
          </a:xfrm>
          <a:prstGeom prst="rect">
            <a:avLst/>
          </a:prstGeom>
          <a:noFill/>
        </p:spPr>
        <p:txBody>
          <a:bodyPr wrap="square">
            <a:spAutoFit/>
          </a:bodyPr>
          <a:lstStyle/>
          <a:p>
            <a:pPr marL="342900" indent="-342900" algn="just" fontAlgn="base">
              <a:buFont typeface="Wingdings" panose="05000000000000000000" pitchFamily="2" charset="2"/>
              <a:buChar char="à"/>
            </a:pPr>
            <a:r>
              <a:rPr lang="en-US" sz="2000" dirty="0">
                <a:solidFill>
                  <a:srgbClr val="0A0A23"/>
                </a:solidFill>
                <a:latin typeface="Times New Roman" panose="02020603050405020304" pitchFamily="18" charset="0"/>
                <a:cs typeface="Times New Roman" panose="02020603050405020304" pitchFamily="18" charset="0"/>
              </a:rPr>
              <a:t>In this code example, the field level data such as </a:t>
            </a:r>
            <a:r>
              <a:rPr lang="en-US" sz="2000" dirty="0">
                <a:solidFill>
                  <a:srgbClr val="0070C0"/>
                </a:solidFill>
                <a:latin typeface="Times New Roman" panose="02020603050405020304" pitchFamily="18" charset="0"/>
                <a:cs typeface="Times New Roman" panose="02020603050405020304" pitchFamily="18" charset="0"/>
              </a:rPr>
              <a:t>name</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age</a:t>
            </a:r>
            <a:r>
              <a:rPr lang="en-US" sz="2000" dirty="0">
                <a:solidFill>
                  <a:srgbClr val="0A0A23"/>
                </a:solidFill>
                <a:latin typeface="Times New Roman" panose="02020603050405020304" pitchFamily="18" charset="0"/>
                <a:cs typeface="Times New Roman" panose="02020603050405020304" pitchFamily="18" charset="0"/>
              </a:rPr>
              <a:t> and the </a:t>
            </a:r>
            <a:r>
              <a:rPr lang="en-US" sz="2000" dirty="0">
                <a:solidFill>
                  <a:srgbClr val="0070C0"/>
                </a:solidFill>
                <a:latin typeface="Times New Roman" panose="02020603050405020304" pitchFamily="18" charset="0"/>
                <a:cs typeface="Times New Roman" panose="02020603050405020304" pitchFamily="18" charset="0"/>
              </a:rPr>
              <a:t>constructor</a:t>
            </a:r>
            <a:r>
              <a:rPr lang="en-US" sz="2000" dirty="0">
                <a:solidFill>
                  <a:srgbClr val="0A0A23"/>
                </a:solidFill>
                <a:latin typeface="Times New Roman" panose="02020603050405020304" pitchFamily="18" charset="0"/>
                <a:cs typeface="Times New Roman" panose="02020603050405020304" pitchFamily="18" charset="0"/>
              </a:rPr>
              <a:t> details are loaded into the method area.</a:t>
            </a:r>
          </a:p>
        </p:txBody>
      </p:sp>
      <p:sp>
        <p:nvSpPr>
          <p:cNvPr id="9" name="TextBox 8">
            <a:extLst>
              <a:ext uri="{FF2B5EF4-FFF2-40B4-BE49-F238E27FC236}">
                <a16:creationId xmlns:a16="http://schemas.microsoft.com/office/drawing/2014/main" id="{D34DA298-1808-4A3E-9A12-E73547DB072A}"/>
              </a:ext>
            </a:extLst>
          </p:cNvPr>
          <p:cNvSpPr txBox="1"/>
          <p:nvPr/>
        </p:nvSpPr>
        <p:spPr>
          <a:xfrm>
            <a:off x="1892451" y="4839097"/>
            <a:ext cx="6094378" cy="1846659"/>
          </a:xfrm>
          <a:prstGeom prst="rect">
            <a:avLst/>
          </a:prstGeom>
          <a:solidFill>
            <a:schemeClr val="bg1"/>
          </a:solidFill>
          <a:effectLst>
            <a:softEdge rad="63500"/>
          </a:effectLst>
        </p:spPr>
        <p:txBody>
          <a:bodyPr wrap="square">
            <a:spAutoFit/>
          </a:bodyPr>
          <a:lstStyle/>
          <a:p>
            <a:pPr algn="just" fontAlgn="base"/>
            <a:r>
              <a:rPr lang="en-US" sz="1600" dirty="0">
                <a:solidFill>
                  <a:srgbClr val="0A0A23"/>
                </a:solidFill>
                <a:latin typeface="Courier New" panose="02070309020205020404" pitchFamily="49" charset="0"/>
                <a:cs typeface="Courier New" panose="02070309020205020404" pitchFamily="49" charset="0"/>
              </a:rPr>
              <a:t>public class Employee {</a:t>
            </a:r>
          </a:p>
          <a:p>
            <a:pPr algn="just" fontAlgn="base"/>
            <a:r>
              <a:rPr lang="en-US" sz="1600" dirty="0">
                <a:solidFill>
                  <a:srgbClr val="0A0A23"/>
                </a:solidFill>
                <a:latin typeface="Courier New" panose="02070309020205020404" pitchFamily="49" charset="0"/>
                <a:cs typeface="Courier New" panose="02070309020205020404" pitchFamily="49" charset="0"/>
              </a:rPr>
              <a:t>    private String name;   </a:t>
            </a:r>
          </a:p>
          <a:p>
            <a:pPr algn="just" fontAlgn="base"/>
            <a:r>
              <a:rPr lang="en-US" sz="1600" dirty="0">
                <a:solidFill>
                  <a:srgbClr val="0A0A23"/>
                </a:solidFill>
                <a:latin typeface="Courier New" panose="02070309020205020404" pitchFamily="49" charset="0"/>
                <a:cs typeface="Courier New" panose="02070309020205020404" pitchFamily="49" charset="0"/>
              </a:rPr>
              <a:t>    private int age;</a:t>
            </a:r>
          </a:p>
          <a:p>
            <a:pPr algn="just" fontAlgn="base"/>
            <a:r>
              <a:rPr lang="en-US" sz="1600" dirty="0">
                <a:solidFill>
                  <a:srgbClr val="0A0A23"/>
                </a:solidFill>
                <a:latin typeface="Courier New" panose="02070309020205020404" pitchFamily="49" charset="0"/>
                <a:cs typeface="Courier New" panose="02070309020205020404" pitchFamily="49" charset="0"/>
              </a:rPr>
              <a:t>    public Employee(String name, int age){</a:t>
            </a:r>
          </a:p>
          <a:p>
            <a:pPr algn="just" fontAlgn="base"/>
            <a:r>
              <a:rPr lang="en-US" sz="1600" dirty="0">
                <a:solidFill>
                  <a:srgbClr val="0A0A23"/>
                </a:solidFill>
                <a:latin typeface="Courier New" panose="02070309020205020404" pitchFamily="49" charset="0"/>
                <a:cs typeface="Courier New" panose="02070309020205020404" pitchFamily="49" charset="0"/>
              </a:rPr>
              <a:t>      this.name = name;     </a:t>
            </a:r>
          </a:p>
          <a:p>
            <a:pPr algn="just" fontAlgn="base"/>
            <a:r>
              <a:rPr lang="en-US" sz="1600" dirty="0">
                <a:solidFill>
                  <a:srgbClr val="0A0A23"/>
                </a:solidFill>
                <a:latin typeface="Courier New" panose="02070309020205020404" pitchFamily="49" charset="0"/>
                <a:cs typeface="Courier New" panose="02070309020205020404" pitchFamily="49" charset="0"/>
              </a:rPr>
              <a:t>      this.age = age; }  </a:t>
            </a:r>
          </a:p>
          <a:p>
            <a:pPr algn="just" fontAlgn="base"/>
            <a:r>
              <a:rPr lang="en-US" sz="1600" dirty="0">
                <a:solidFill>
                  <a:srgbClr val="0A0A23"/>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84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7" grpId="0"/>
      <p:bldP spid="10"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Heap Area</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840085"/>
            <a:ext cx="10018713" cy="4093428"/>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All the objects and their corresponding instance variables are stored here. This is the run-time data area from which memory for all class instances and arrays is allocated.</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dirty="0">
                <a:solidFill>
                  <a:srgbClr val="0A0A23"/>
                </a:solidFill>
                <a:latin typeface="Times New Roman" panose="02020603050405020304" pitchFamily="18" charset="0"/>
                <a:cs typeface="Times New Roman" panose="02020603050405020304" pitchFamily="18" charset="0"/>
              </a:rPr>
              <a:t>For example assume that you are declaring the following instance:</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dirty="0">
                <a:solidFill>
                  <a:srgbClr val="0A0A23"/>
                </a:solidFill>
                <a:latin typeface="Courier New" panose="02070309020205020404" pitchFamily="49" charset="0"/>
                <a:cs typeface="Courier New" panose="02070309020205020404" pitchFamily="49" charset="0"/>
              </a:rPr>
              <a:t>Employee employee = new Employee();</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dirty="0">
                <a:solidFill>
                  <a:srgbClr val="0A0A23"/>
                </a:solidFill>
                <a:latin typeface="Times New Roman" panose="02020603050405020304" pitchFamily="18" charset="0"/>
                <a:cs typeface="Times New Roman" panose="02020603050405020304" pitchFamily="18" charset="0"/>
              </a:rPr>
              <a:t>In this code example, an instance of Employee is created and loaded into the heap area.</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chemeClr val="accent4">
                    <a:lumMod val="75000"/>
                  </a:schemeClr>
                </a:solidFill>
                <a:latin typeface="Times New Roman" panose="02020603050405020304" pitchFamily="18" charset="0"/>
                <a:cs typeface="Times New Roman" panose="02020603050405020304" pitchFamily="18" charset="0"/>
              </a:rPr>
              <a:t>heap</a:t>
            </a:r>
            <a:r>
              <a:rPr lang="en-US" sz="2000" dirty="0">
                <a:solidFill>
                  <a:srgbClr val="0A0A23"/>
                </a:solidFill>
                <a:latin typeface="Times New Roman" panose="02020603050405020304" pitchFamily="18" charset="0"/>
                <a:cs typeface="Times New Roman" panose="02020603050405020304" pitchFamily="18" charset="0"/>
              </a:rPr>
              <a:t> is created on the virtual machine start-up, and there is only one heap area per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Since the </a:t>
            </a:r>
            <a:r>
              <a:rPr lang="en-US" sz="2000" dirty="0">
                <a:solidFill>
                  <a:srgbClr val="0070C0"/>
                </a:solidFill>
                <a:latin typeface="Times New Roman" panose="02020603050405020304" pitchFamily="18" charset="0"/>
                <a:cs typeface="Times New Roman" panose="02020603050405020304" pitchFamily="18" charset="0"/>
              </a:rPr>
              <a:t>Method</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chemeClr val="accent4">
                    <a:lumMod val="75000"/>
                  </a:schemeClr>
                </a:solidFill>
                <a:latin typeface="Times New Roman" panose="02020603050405020304" pitchFamily="18" charset="0"/>
                <a:cs typeface="Times New Roman" panose="02020603050405020304" pitchFamily="18" charset="0"/>
              </a:rPr>
              <a:t>Heap</a:t>
            </a:r>
            <a:r>
              <a:rPr lang="en-US" sz="2000" dirty="0">
                <a:solidFill>
                  <a:srgbClr val="0A0A23"/>
                </a:solidFill>
                <a:latin typeface="Times New Roman" panose="02020603050405020304" pitchFamily="18" charset="0"/>
                <a:cs typeface="Times New Roman" panose="02020603050405020304" pitchFamily="18" charset="0"/>
              </a:rPr>
              <a:t> areas share the same memory for multiple threads, the data stored here is not thread safe.</a:t>
            </a:r>
          </a:p>
        </p:txBody>
      </p:sp>
    </p:spTree>
    <p:extLst>
      <p:ext uri="{BB962C8B-B14F-4D97-AF65-F5344CB8AC3E}">
        <p14:creationId xmlns:p14="http://schemas.microsoft.com/office/powerpoint/2010/main" val="184591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Stack Area</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596285"/>
            <a:ext cx="10018713" cy="3170099"/>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Whenever a new thread is created in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a separate runtime stack is also created at the same time. All </a:t>
            </a:r>
            <a:r>
              <a:rPr lang="en-US" sz="2000" dirty="0">
                <a:solidFill>
                  <a:srgbClr val="0070C0"/>
                </a:solidFill>
                <a:latin typeface="Times New Roman" panose="02020603050405020304" pitchFamily="18" charset="0"/>
                <a:cs typeface="Times New Roman" panose="02020603050405020304" pitchFamily="18" charset="0"/>
              </a:rPr>
              <a:t>local variables</a:t>
            </a:r>
            <a:r>
              <a:rPr lang="en-US" sz="2000" dirty="0">
                <a:solidFill>
                  <a:srgbClr val="0A0A23"/>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method calls</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rgbClr val="FFC000"/>
                </a:solidFill>
                <a:latin typeface="Times New Roman" panose="02020603050405020304" pitchFamily="18" charset="0"/>
                <a:cs typeface="Times New Roman" panose="02020603050405020304" pitchFamily="18" charset="0"/>
              </a:rPr>
              <a:t>partial results </a:t>
            </a:r>
            <a:r>
              <a:rPr lang="en-US" sz="2000" dirty="0">
                <a:solidFill>
                  <a:srgbClr val="0A0A23"/>
                </a:solidFill>
                <a:latin typeface="Times New Roman" panose="02020603050405020304" pitchFamily="18" charset="0"/>
                <a:cs typeface="Times New Roman" panose="02020603050405020304" pitchFamily="18" charset="0"/>
              </a:rPr>
              <a:t>are stored in the stack area.</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If the processing being done in a thread requires a larger stack size than what’s available,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throws a </a:t>
            </a:r>
            <a:r>
              <a:rPr lang="en-US" sz="2000" dirty="0">
                <a:solidFill>
                  <a:schemeClr val="accent4">
                    <a:lumMod val="75000"/>
                  </a:schemeClr>
                </a:solidFill>
                <a:latin typeface="Times New Roman" panose="02020603050405020304" pitchFamily="18" charset="0"/>
                <a:cs typeface="Times New Roman" panose="02020603050405020304" pitchFamily="18" charset="0"/>
              </a:rPr>
              <a:t>StackOverflowError</a:t>
            </a:r>
            <a:r>
              <a:rPr lang="en-US" sz="2000" dirty="0">
                <a:solidFill>
                  <a:srgbClr val="0A0A23"/>
                </a:solidFill>
                <a:latin typeface="Times New Roman" panose="02020603050405020304" pitchFamily="18" charset="0"/>
                <a:cs typeface="Times New Roman" panose="02020603050405020304" pitchFamily="18" charset="0"/>
              </a:rPr>
              <a:t>.</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For every method call, one entry is made in the stack memory which is called the </a:t>
            </a:r>
            <a:r>
              <a:rPr lang="en-US" sz="2000" dirty="0">
                <a:solidFill>
                  <a:srgbClr val="7030A0"/>
                </a:solidFill>
                <a:latin typeface="Times New Roman" panose="02020603050405020304" pitchFamily="18" charset="0"/>
                <a:cs typeface="Times New Roman" panose="02020603050405020304" pitchFamily="18" charset="0"/>
              </a:rPr>
              <a:t>Stack Frame</a:t>
            </a:r>
            <a:r>
              <a:rPr lang="en-US" sz="2000" dirty="0">
                <a:solidFill>
                  <a:srgbClr val="0A0A23"/>
                </a:solidFill>
                <a:latin typeface="Times New Roman" panose="02020603050405020304" pitchFamily="18" charset="0"/>
                <a:cs typeface="Times New Roman" panose="02020603050405020304" pitchFamily="18" charset="0"/>
              </a:rPr>
              <a:t>. When the method call is complete, the Stack Frame is destroyed. The </a:t>
            </a:r>
            <a:r>
              <a:rPr lang="en-US" sz="2000" dirty="0">
                <a:solidFill>
                  <a:srgbClr val="7030A0"/>
                </a:solidFill>
                <a:latin typeface="Times New Roman" panose="02020603050405020304" pitchFamily="18" charset="0"/>
                <a:cs typeface="Times New Roman" panose="02020603050405020304" pitchFamily="18" charset="0"/>
              </a:rPr>
              <a:t>Stack Frame </a:t>
            </a:r>
            <a:r>
              <a:rPr lang="en-US" sz="2000" dirty="0">
                <a:solidFill>
                  <a:srgbClr val="0A0A23"/>
                </a:solidFill>
                <a:latin typeface="Times New Roman" panose="02020603050405020304" pitchFamily="18" charset="0"/>
                <a:cs typeface="Times New Roman" panose="02020603050405020304" pitchFamily="18" charset="0"/>
              </a:rPr>
              <a:t>is divided into three sub-parts:</a:t>
            </a:r>
          </a:p>
          <a:p>
            <a:pPr marL="342900" indent="-342900" algn="just" fontAlgn="base">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4F3B1F5-F0DB-4A08-9CB9-F99948F27F2E}"/>
              </a:ext>
            </a:extLst>
          </p:cNvPr>
          <p:cNvSpPr txBox="1"/>
          <p:nvPr/>
        </p:nvSpPr>
        <p:spPr>
          <a:xfrm>
            <a:off x="1695044" y="4567535"/>
            <a:ext cx="3256332" cy="2031325"/>
          </a:xfrm>
          <a:prstGeom prst="rect">
            <a:avLst/>
          </a:prstGeom>
          <a:noFill/>
        </p:spPr>
        <p:txBody>
          <a:bodyPr wrap="square">
            <a:spAutoFit/>
          </a:bodyPr>
          <a:lstStyle/>
          <a:p>
            <a:pPr algn="just" fontAlgn="base"/>
            <a:r>
              <a:rPr lang="en-US" sz="1800" b="1" dirty="0">
                <a:solidFill>
                  <a:srgbClr val="FF0000"/>
                </a:solidFill>
                <a:latin typeface="Times New Roman" panose="02020603050405020304" pitchFamily="18" charset="0"/>
                <a:cs typeface="Times New Roman" panose="02020603050405020304" pitchFamily="18" charset="0"/>
              </a:rPr>
              <a:t>Local Variables </a:t>
            </a:r>
            <a:r>
              <a:rPr lang="en-US" sz="1800" dirty="0">
                <a:solidFill>
                  <a:srgbClr val="0A0A23"/>
                </a:solidFill>
                <a:latin typeface="Times New Roman" panose="02020603050405020304" pitchFamily="18" charset="0"/>
                <a:cs typeface="Times New Roman" panose="02020603050405020304" pitchFamily="18" charset="0"/>
              </a:rPr>
              <a:t>– Each frame contains an array of variables known as its local variables. All local variables and their values are stored here. The length of this array is determined at compile-time.</a:t>
            </a:r>
          </a:p>
        </p:txBody>
      </p:sp>
      <p:sp>
        <p:nvSpPr>
          <p:cNvPr id="10" name="TextBox 9">
            <a:extLst>
              <a:ext uri="{FF2B5EF4-FFF2-40B4-BE49-F238E27FC236}">
                <a16:creationId xmlns:a16="http://schemas.microsoft.com/office/drawing/2014/main" id="{FD961EDD-CC0B-4752-AB47-9585BA04E8C7}"/>
              </a:ext>
            </a:extLst>
          </p:cNvPr>
          <p:cNvSpPr txBox="1"/>
          <p:nvPr/>
        </p:nvSpPr>
        <p:spPr>
          <a:xfrm>
            <a:off x="5175114" y="4567535"/>
            <a:ext cx="3608963" cy="2031325"/>
          </a:xfrm>
          <a:prstGeom prst="rect">
            <a:avLst/>
          </a:prstGeom>
          <a:noFill/>
        </p:spPr>
        <p:txBody>
          <a:bodyPr wrap="square">
            <a:spAutoFit/>
          </a:bodyPr>
          <a:lstStyle/>
          <a:p>
            <a:pPr algn="just" fontAlgn="base"/>
            <a:r>
              <a:rPr lang="en-US" sz="1800" b="1" dirty="0">
                <a:solidFill>
                  <a:srgbClr val="FF0000"/>
                </a:solidFill>
                <a:latin typeface="Times New Roman" panose="02020603050405020304" pitchFamily="18" charset="0"/>
                <a:cs typeface="Times New Roman" panose="02020603050405020304" pitchFamily="18" charset="0"/>
              </a:rPr>
              <a:t>Operand Stack </a:t>
            </a:r>
            <a:r>
              <a:rPr lang="en-US" sz="1800" dirty="0">
                <a:solidFill>
                  <a:srgbClr val="0A0A23"/>
                </a:solidFill>
                <a:latin typeface="Times New Roman" panose="02020603050405020304" pitchFamily="18" charset="0"/>
                <a:cs typeface="Times New Roman" panose="02020603050405020304" pitchFamily="18" charset="0"/>
              </a:rPr>
              <a:t>– Each frame contains a last-in-first-out (LIFO) stack known as its operand stack. This acts as a runtime workspace to perform any intermediate operations. The maximum depth of this stack is determined at compile-time.</a:t>
            </a:r>
          </a:p>
        </p:txBody>
      </p:sp>
      <p:sp>
        <p:nvSpPr>
          <p:cNvPr id="12" name="TextBox 11">
            <a:extLst>
              <a:ext uri="{FF2B5EF4-FFF2-40B4-BE49-F238E27FC236}">
                <a16:creationId xmlns:a16="http://schemas.microsoft.com/office/drawing/2014/main" id="{E64C08A0-E347-4563-A2B6-6AECAD0304B2}"/>
              </a:ext>
            </a:extLst>
          </p:cNvPr>
          <p:cNvSpPr txBox="1"/>
          <p:nvPr/>
        </p:nvSpPr>
        <p:spPr>
          <a:xfrm>
            <a:off x="8895947" y="4567535"/>
            <a:ext cx="2607076" cy="1754326"/>
          </a:xfrm>
          <a:prstGeom prst="rect">
            <a:avLst/>
          </a:prstGeom>
          <a:noFill/>
        </p:spPr>
        <p:txBody>
          <a:bodyPr wrap="square">
            <a:spAutoFit/>
          </a:bodyPr>
          <a:lstStyle/>
          <a:p>
            <a:pPr algn="just" fontAlgn="base"/>
            <a:r>
              <a:rPr lang="en-US" sz="1800" b="1" dirty="0">
                <a:solidFill>
                  <a:srgbClr val="FF0000"/>
                </a:solidFill>
                <a:latin typeface="Times New Roman" panose="02020603050405020304" pitchFamily="18" charset="0"/>
                <a:cs typeface="Times New Roman" panose="02020603050405020304" pitchFamily="18" charset="0"/>
              </a:rPr>
              <a:t>Frame Data </a:t>
            </a:r>
            <a:r>
              <a:rPr lang="en-US" sz="1800" dirty="0">
                <a:solidFill>
                  <a:srgbClr val="0A0A23"/>
                </a:solidFill>
                <a:latin typeface="Times New Roman" panose="02020603050405020304" pitchFamily="18" charset="0"/>
                <a:cs typeface="Times New Roman" panose="02020603050405020304" pitchFamily="18" charset="0"/>
              </a:rPr>
              <a:t>– All symbols corresponding to the method are stored here. This also stores the catch block information in case of exceptions.</a:t>
            </a:r>
          </a:p>
        </p:txBody>
      </p:sp>
    </p:spTree>
    <p:extLst>
      <p:ext uri="{BB962C8B-B14F-4D97-AF65-F5344CB8AC3E}">
        <p14:creationId xmlns:p14="http://schemas.microsoft.com/office/powerpoint/2010/main" val="234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Stack Area</a:t>
            </a:r>
          </a:p>
        </p:txBody>
      </p:sp>
      <p:sp>
        <p:nvSpPr>
          <p:cNvPr id="11" name="TextBox 10">
            <a:extLst>
              <a:ext uri="{FF2B5EF4-FFF2-40B4-BE49-F238E27FC236}">
                <a16:creationId xmlns:a16="http://schemas.microsoft.com/office/drawing/2014/main" id="{B47E3C26-1A61-4169-A8B9-D35B04365FD6}"/>
              </a:ext>
            </a:extLst>
          </p:cNvPr>
          <p:cNvSpPr txBox="1"/>
          <p:nvPr/>
        </p:nvSpPr>
        <p:spPr>
          <a:xfrm>
            <a:off x="1484311" y="4861042"/>
            <a:ext cx="10018712" cy="1015663"/>
          </a:xfrm>
          <a:prstGeom prst="rect">
            <a:avLst/>
          </a:prstGeom>
          <a:noFill/>
        </p:spPr>
        <p:txBody>
          <a:bodyPr wrap="square">
            <a:spAutoFit/>
          </a:bodyPr>
          <a:lstStyle/>
          <a:p>
            <a:pPr algn="just" fontAlgn="base"/>
            <a:r>
              <a:rPr lang="en-US" sz="2000" i="0" dirty="0">
                <a:solidFill>
                  <a:srgbClr val="0A0A23"/>
                </a:solidFill>
                <a:effectLst/>
                <a:latin typeface="Times New Roman" panose="02020603050405020304" pitchFamily="18" charset="0"/>
                <a:cs typeface="Times New Roman" panose="02020603050405020304" pitchFamily="18" charset="0"/>
                <a:sym typeface="Wingdings" panose="05000000000000000000" pitchFamily="2" charset="2"/>
              </a:rPr>
              <a:t>In this code example, variables like </a:t>
            </a:r>
            <a:r>
              <a:rPr lang="en-US" sz="2000" i="0" dirty="0">
                <a:solidFill>
                  <a:srgbClr val="0070C0"/>
                </a:solidFill>
                <a:effectLst/>
                <a:latin typeface="Times New Roman" panose="02020603050405020304" pitchFamily="18" charset="0"/>
                <a:cs typeface="Times New Roman" panose="02020603050405020304" pitchFamily="18" charset="0"/>
                <a:sym typeface="Wingdings" panose="05000000000000000000" pitchFamily="2" charset="2"/>
              </a:rPr>
              <a:t>answers</a:t>
            </a:r>
            <a:r>
              <a:rPr lang="en-US" sz="2000" i="0" dirty="0">
                <a:solidFill>
                  <a:srgbClr val="0A0A23"/>
                </a:solidFill>
                <a:effectLst/>
                <a:latin typeface="Times New Roman" panose="02020603050405020304" pitchFamily="18" charset="0"/>
                <a:cs typeface="Times New Roman" panose="02020603050405020304" pitchFamily="18" charset="0"/>
                <a:sym typeface="Wingdings" panose="05000000000000000000" pitchFamily="2" charset="2"/>
              </a:rPr>
              <a:t> and </a:t>
            </a:r>
            <a:r>
              <a:rPr lang="en-US" sz="2000" i="0" dirty="0">
                <a:solidFill>
                  <a:srgbClr val="0070C0"/>
                </a:solidFill>
                <a:effectLst/>
                <a:latin typeface="Times New Roman" panose="02020603050405020304" pitchFamily="18" charset="0"/>
                <a:cs typeface="Times New Roman" panose="02020603050405020304" pitchFamily="18" charset="0"/>
                <a:sym typeface="Wingdings" panose="05000000000000000000" pitchFamily="2" charset="2"/>
              </a:rPr>
              <a:t>score</a:t>
            </a:r>
            <a:r>
              <a:rPr lang="en-US" sz="2000" i="0" dirty="0">
                <a:solidFill>
                  <a:srgbClr val="0A0A23"/>
                </a:solidFill>
                <a:effectLst/>
                <a:latin typeface="Times New Roman" panose="02020603050405020304" pitchFamily="18" charset="0"/>
                <a:cs typeface="Times New Roman" panose="02020603050405020304" pitchFamily="18" charset="0"/>
                <a:sym typeface="Wingdings" panose="05000000000000000000" pitchFamily="2" charset="2"/>
              </a:rPr>
              <a:t> are placed in the Local Variables array. The </a:t>
            </a:r>
            <a:r>
              <a:rPr lang="en-US" sz="2000" i="0" dirty="0">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Operand Stack </a:t>
            </a:r>
            <a:r>
              <a:rPr lang="en-US" sz="2000" i="0" dirty="0">
                <a:solidFill>
                  <a:srgbClr val="0A0A23"/>
                </a:solidFill>
                <a:effectLst/>
                <a:latin typeface="Times New Roman" panose="02020603050405020304" pitchFamily="18" charset="0"/>
                <a:cs typeface="Times New Roman" panose="02020603050405020304" pitchFamily="18" charset="0"/>
                <a:sym typeface="Wingdings" panose="05000000000000000000" pitchFamily="2" charset="2"/>
              </a:rPr>
              <a:t>contains the variables and operators required to perform the mathematical calculations of subtraction and division.</a:t>
            </a:r>
            <a:endParaRPr lang="en-US" sz="2000" i="0" dirty="0">
              <a:solidFill>
                <a:srgbClr val="0A0A23"/>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6A00A9-5619-4D85-A619-5C2157E28769}"/>
              </a:ext>
            </a:extLst>
          </p:cNvPr>
          <p:cNvSpPr txBox="1"/>
          <p:nvPr/>
        </p:nvSpPr>
        <p:spPr>
          <a:xfrm>
            <a:off x="1484311" y="1755528"/>
            <a:ext cx="8155800" cy="2862322"/>
          </a:xfrm>
          <a:prstGeom prst="rect">
            <a:avLst/>
          </a:prstGeom>
          <a:solidFill>
            <a:schemeClr val="bg1"/>
          </a:solidFill>
          <a:effectLst>
            <a:softEdge rad="63500"/>
          </a:effectLst>
        </p:spPr>
        <p:txBody>
          <a:bodyPr wrap="square">
            <a:spAutoFit/>
          </a:bodyPr>
          <a:lstStyle/>
          <a:p>
            <a:pPr fontAlgn="base"/>
            <a:endParaRPr lang="en-US" sz="1800" i="0" dirty="0">
              <a:solidFill>
                <a:srgbClr val="0A0A23"/>
              </a:solidFill>
              <a:effectLst/>
              <a:latin typeface="Courier New" panose="02070309020205020404" pitchFamily="49" charset="0"/>
              <a:cs typeface="Courier New" panose="02070309020205020404" pitchFamily="49" charset="0"/>
            </a:endParaRPr>
          </a:p>
          <a:p>
            <a:pPr fontAlgn="base"/>
            <a:r>
              <a:rPr lang="en-US" sz="1800" i="0" dirty="0">
                <a:solidFill>
                  <a:srgbClr val="0A0A23"/>
                </a:solidFill>
                <a:effectLst/>
                <a:latin typeface="Courier New" panose="02070309020205020404" pitchFamily="49" charset="0"/>
                <a:cs typeface="Courier New" panose="02070309020205020404" pitchFamily="49" charset="0"/>
              </a:rPr>
              <a:t>  double calculateNormalisedScore(List&lt;Answer&gt; answers) {</a:t>
            </a:r>
          </a:p>
          <a:p>
            <a:pPr algn="just" fontAlgn="base"/>
            <a:r>
              <a:rPr lang="en-US" sz="1800" i="0" dirty="0">
                <a:solidFill>
                  <a:srgbClr val="0A0A23"/>
                </a:solidFill>
                <a:effectLst/>
                <a:latin typeface="Courier New" panose="02070309020205020404" pitchFamily="49" charset="0"/>
                <a:cs typeface="Courier New" panose="02070309020205020404" pitchFamily="49" charset="0"/>
              </a:rPr>
              <a:t>     double score = getScore(answers);</a:t>
            </a:r>
          </a:p>
          <a:p>
            <a:pPr algn="just" fontAlgn="base"/>
            <a:r>
              <a:rPr lang="en-US" sz="1800" i="0" dirty="0">
                <a:solidFill>
                  <a:srgbClr val="0A0A23"/>
                </a:solidFill>
                <a:effectLst/>
                <a:latin typeface="Courier New" panose="02070309020205020404" pitchFamily="49" charset="0"/>
                <a:cs typeface="Courier New" panose="02070309020205020404" pitchFamily="49" charset="0"/>
              </a:rPr>
              <a:t>     return normalizeScore(score); </a:t>
            </a:r>
          </a:p>
          <a:p>
            <a:pPr algn="just" fontAlgn="base"/>
            <a:r>
              <a:rPr lang="en-US" dirty="0">
                <a:solidFill>
                  <a:srgbClr val="0A0A23"/>
                </a:solidFill>
                <a:latin typeface="Courier New" panose="02070309020205020404" pitchFamily="49" charset="0"/>
                <a:cs typeface="Courier New" panose="02070309020205020404" pitchFamily="49" charset="0"/>
              </a:rPr>
              <a:t>  </a:t>
            </a:r>
            <a:r>
              <a:rPr lang="en-US" sz="1800" i="0" dirty="0">
                <a:solidFill>
                  <a:srgbClr val="0A0A23"/>
                </a:solidFill>
                <a:effectLst/>
                <a:latin typeface="Courier New" panose="02070309020205020404" pitchFamily="49" charset="0"/>
                <a:cs typeface="Courier New" panose="02070309020205020404" pitchFamily="49" charset="0"/>
              </a:rPr>
              <a:t>}</a:t>
            </a:r>
          </a:p>
          <a:p>
            <a:pPr algn="just" fontAlgn="base"/>
            <a:endParaRPr lang="en-US" sz="1800" i="0" dirty="0">
              <a:solidFill>
                <a:srgbClr val="0A0A23"/>
              </a:solidFill>
              <a:effectLst/>
              <a:latin typeface="Courier New" panose="02070309020205020404" pitchFamily="49" charset="0"/>
              <a:cs typeface="Courier New" panose="02070309020205020404" pitchFamily="49" charset="0"/>
            </a:endParaRPr>
          </a:p>
          <a:p>
            <a:pPr algn="just" fontAlgn="base"/>
            <a:r>
              <a:rPr lang="en-US" sz="1800" i="0" dirty="0">
                <a:solidFill>
                  <a:srgbClr val="0A0A23"/>
                </a:solidFill>
                <a:effectLst/>
                <a:latin typeface="Courier New" panose="02070309020205020404" pitchFamily="49" charset="0"/>
                <a:cs typeface="Courier New" panose="02070309020205020404" pitchFamily="49" charset="0"/>
              </a:rPr>
              <a:t>  double normalizeScore(double score) {</a:t>
            </a:r>
          </a:p>
          <a:p>
            <a:pPr algn="just" fontAlgn="base"/>
            <a:r>
              <a:rPr lang="en-US" sz="1800" i="0" dirty="0">
                <a:solidFill>
                  <a:srgbClr val="0A0A23"/>
                </a:solidFill>
                <a:effectLst/>
                <a:latin typeface="Courier New" panose="02070309020205020404" pitchFamily="49" charset="0"/>
                <a:cs typeface="Courier New" panose="02070309020205020404" pitchFamily="49" charset="0"/>
              </a:rPr>
              <a:t>     return (score – minScore) / (maxScore – minScore);</a:t>
            </a:r>
          </a:p>
          <a:p>
            <a:pPr algn="just" fontAlgn="base"/>
            <a:r>
              <a:rPr lang="en-US" sz="1800" i="0" dirty="0">
                <a:solidFill>
                  <a:srgbClr val="0A0A23"/>
                </a:solidFill>
                <a:effectLst/>
                <a:latin typeface="Courier New" panose="02070309020205020404" pitchFamily="49" charset="0"/>
                <a:cs typeface="Courier New" panose="02070309020205020404" pitchFamily="49" charset="0"/>
              </a:rPr>
              <a:t>  }</a:t>
            </a:r>
          </a:p>
          <a:p>
            <a:pPr algn="just" fontAlgn="base"/>
            <a:endParaRPr lang="en-US" sz="1800" i="0" dirty="0">
              <a:solidFill>
                <a:srgbClr val="0A0A23"/>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5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1210891"/>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PC Register </a:t>
            </a:r>
            <a:r>
              <a:rPr lang="en-IN">
                <a:solidFill>
                  <a:schemeClr val="accent4">
                    <a:lumMod val="75000"/>
                  </a:schemeClr>
                </a:solidFill>
                <a:latin typeface="Arial Black" panose="020B0A04020102020204" pitchFamily="34" charset="0"/>
              </a:rPr>
              <a:t>and Native </a:t>
            </a:r>
            <a:r>
              <a:rPr lang="en-IN" dirty="0">
                <a:solidFill>
                  <a:schemeClr val="accent4">
                    <a:lumMod val="75000"/>
                  </a:schemeClr>
                </a:solidFill>
                <a:latin typeface="Arial Black" panose="020B0A04020102020204" pitchFamily="34" charset="0"/>
              </a:rPr>
              <a:t>Method Stack</a:t>
            </a:r>
          </a:p>
        </p:txBody>
      </p:sp>
      <p:sp>
        <p:nvSpPr>
          <p:cNvPr id="6" name="TextBox 5">
            <a:extLst>
              <a:ext uri="{FF2B5EF4-FFF2-40B4-BE49-F238E27FC236}">
                <a16:creationId xmlns:a16="http://schemas.microsoft.com/office/drawing/2014/main" id="{482093B2-0A83-45DC-A293-B6CC08528D29}"/>
              </a:ext>
            </a:extLst>
          </p:cNvPr>
          <p:cNvSpPr txBox="1"/>
          <p:nvPr/>
        </p:nvSpPr>
        <p:spPr>
          <a:xfrm>
            <a:off x="1484311" y="2421231"/>
            <a:ext cx="10018712" cy="3323987"/>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b="1" i="0" dirty="0">
                <a:solidFill>
                  <a:schemeClr val="accent4">
                    <a:lumMod val="75000"/>
                  </a:schemeClr>
                </a:solidFill>
                <a:effectLst/>
                <a:latin typeface="Times New Roman" panose="02020603050405020304" pitchFamily="18" charset="0"/>
                <a:cs typeface="Times New Roman" panose="02020603050405020304" pitchFamily="18" charset="0"/>
              </a:rPr>
              <a:t>Program Counter (PC) Registers</a:t>
            </a:r>
          </a:p>
          <a:p>
            <a:pPr marL="360000" algn="just" fontAlgn="base">
              <a:spcBef>
                <a:spcPts val="600"/>
              </a:spcBef>
            </a:pPr>
            <a:r>
              <a:rPr lang="en-US" sz="2000" b="0" i="0" dirty="0">
                <a:solidFill>
                  <a:srgbClr val="0A0A23"/>
                </a:solidFill>
                <a:effectLst/>
                <a:latin typeface="Times New Roman" panose="02020603050405020304" pitchFamily="18" charset="0"/>
                <a:cs typeface="Times New Roman" panose="02020603050405020304" pitchFamily="18" charset="0"/>
              </a:rPr>
              <a:t>The </a:t>
            </a:r>
            <a:r>
              <a:rPr lang="en-US" sz="2000" b="0" i="0" dirty="0">
                <a:solidFill>
                  <a:srgbClr val="FF0000"/>
                </a:solidFill>
                <a:effectLst/>
                <a:latin typeface="Times New Roman" panose="02020603050405020304" pitchFamily="18" charset="0"/>
                <a:cs typeface="Times New Roman" panose="02020603050405020304" pitchFamily="18" charset="0"/>
              </a:rPr>
              <a:t>JVM</a:t>
            </a:r>
            <a:r>
              <a:rPr lang="en-US" sz="2000" b="0" i="0" dirty="0">
                <a:solidFill>
                  <a:srgbClr val="0A0A23"/>
                </a:solidFill>
                <a:effectLst/>
                <a:latin typeface="Times New Roman" panose="02020603050405020304" pitchFamily="18" charset="0"/>
                <a:cs typeface="Times New Roman" panose="02020603050405020304" pitchFamily="18" charset="0"/>
              </a:rPr>
              <a:t> supports multiple threads at the same time. Each thread has its own </a:t>
            </a: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PC Register </a:t>
            </a:r>
            <a:r>
              <a:rPr lang="en-US" sz="2000" b="0" i="0" dirty="0">
                <a:solidFill>
                  <a:srgbClr val="0A0A23"/>
                </a:solidFill>
                <a:effectLst/>
                <a:latin typeface="Times New Roman" panose="02020603050405020304" pitchFamily="18" charset="0"/>
                <a:cs typeface="Times New Roman" panose="02020603050405020304" pitchFamily="18" charset="0"/>
              </a:rPr>
              <a:t>to hold the address of the currently executing </a:t>
            </a:r>
            <a:r>
              <a:rPr lang="en-US" sz="2000" b="0" i="0" dirty="0">
                <a:solidFill>
                  <a:srgbClr val="FF0000"/>
                </a:solidFill>
                <a:effectLst/>
                <a:latin typeface="Times New Roman" panose="02020603050405020304" pitchFamily="18" charset="0"/>
                <a:cs typeface="Times New Roman" panose="02020603050405020304" pitchFamily="18" charset="0"/>
              </a:rPr>
              <a:t>JVM</a:t>
            </a:r>
            <a:r>
              <a:rPr lang="en-US" sz="2000" b="0" i="0" dirty="0">
                <a:solidFill>
                  <a:srgbClr val="0A0A23"/>
                </a:solidFill>
                <a:effectLst/>
                <a:latin typeface="Times New Roman" panose="02020603050405020304" pitchFamily="18" charset="0"/>
                <a:cs typeface="Times New Roman" panose="02020603050405020304" pitchFamily="18" charset="0"/>
              </a:rPr>
              <a:t> instruction. Once the instruction is executed, the </a:t>
            </a:r>
            <a:r>
              <a:rPr lang="en-US" sz="2000" b="0" i="0" dirty="0">
                <a:solidFill>
                  <a:srgbClr val="C00000"/>
                </a:solidFill>
                <a:effectLst/>
                <a:latin typeface="Times New Roman" panose="02020603050405020304" pitchFamily="18" charset="0"/>
                <a:cs typeface="Times New Roman" panose="02020603050405020304" pitchFamily="18" charset="0"/>
              </a:rPr>
              <a:t>PC register </a:t>
            </a:r>
            <a:r>
              <a:rPr lang="en-US" sz="2000" b="0" i="0" dirty="0">
                <a:solidFill>
                  <a:srgbClr val="0A0A23"/>
                </a:solidFill>
                <a:effectLst/>
                <a:latin typeface="Times New Roman" panose="02020603050405020304" pitchFamily="18" charset="0"/>
                <a:cs typeface="Times New Roman" panose="02020603050405020304" pitchFamily="18" charset="0"/>
              </a:rPr>
              <a:t>is updated with the next instruction.</a:t>
            </a: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b="1" i="0" dirty="0">
                <a:solidFill>
                  <a:schemeClr val="accent4">
                    <a:lumMod val="75000"/>
                  </a:schemeClr>
                </a:solidFill>
                <a:effectLst/>
                <a:latin typeface="Times New Roman" panose="02020603050405020304" pitchFamily="18" charset="0"/>
                <a:cs typeface="Times New Roman" panose="02020603050405020304" pitchFamily="18" charset="0"/>
              </a:rPr>
              <a:t>Native Method Stacks</a:t>
            </a:r>
          </a:p>
          <a:p>
            <a:pPr marL="360000" algn="just" fontAlgn="base">
              <a:spcBef>
                <a:spcPts val="600"/>
              </a:spcBef>
            </a:pPr>
            <a:r>
              <a:rPr lang="en-US" sz="2000" b="0" i="0" dirty="0">
                <a:solidFill>
                  <a:srgbClr val="0A0A23"/>
                </a:solidFill>
                <a:effectLst/>
                <a:latin typeface="Times New Roman" panose="02020603050405020304" pitchFamily="18" charset="0"/>
                <a:cs typeface="Times New Roman" panose="02020603050405020304" pitchFamily="18" charset="0"/>
              </a:rPr>
              <a:t>The </a:t>
            </a:r>
            <a:r>
              <a:rPr lang="en-US" sz="2000" b="0" i="0" dirty="0">
                <a:solidFill>
                  <a:srgbClr val="FF0000"/>
                </a:solidFill>
                <a:effectLst/>
                <a:latin typeface="Times New Roman" panose="02020603050405020304" pitchFamily="18" charset="0"/>
                <a:cs typeface="Times New Roman" panose="02020603050405020304" pitchFamily="18" charset="0"/>
              </a:rPr>
              <a:t>JVM</a:t>
            </a:r>
            <a:r>
              <a:rPr lang="en-US" sz="2000" b="0" i="0" dirty="0">
                <a:solidFill>
                  <a:srgbClr val="0A0A23"/>
                </a:solidFill>
                <a:effectLst/>
                <a:latin typeface="Times New Roman" panose="02020603050405020304" pitchFamily="18" charset="0"/>
                <a:cs typeface="Times New Roman" panose="02020603050405020304" pitchFamily="18" charset="0"/>
              </a:rPr>
              <a:t> contains stacks that support </a:t>
            </a:r>
            <a:r>
              <a:rPr lang="en-US" sz="2000" b="0" i="1" dirty="0">
                <a:solidFill>
                  <a:srgbClr val="0A0A23"/>
                </a:solidFill>
                <a:effectLst/>
                <a:latin typeface="Times New Roman" panose="02020603050405020304" pitchFamily="18" charset="0"/>
                <a:cs typeface="Times New Roman" panose="02020603050405020304" pitchFamily="18" charset="0"/>
              </a:rPr>
              <a:t>native</a:t>
            </a:r>
            <a:r>
              <a:rPr lang="en-US" sz="2000" b="0" i="0" dirty="0">
                <a:solidFill>
                  <a:srgbClr val="0A0A23"/>
                </a:solidFill>
                <a:effectLst/>
                <a:latin typeface="Times New Roman" panose="02020603050405020304" pitchFamily="18" charset="0"/>
                <a:cs typeface="Times New Roman" panose="02020603050405020304" pitchFamily="18" charset="0"/>
              </a:rPr>
              <a:t> methods. These methods are written in a language other than the Java, such as </a:t>
            </a:r>
            <a:r>
              <a:rPr lang="en-US" sz="2000" b="0" i="0" dirty="0">
                <a:solidFill>
                  <a:srgbClr val="00B050"/>
                </a:solidFill>
                <a:effectLst/>
                <a:latin typeface="Times New Roman" panose="02020603050405020304" pitchFamily="18" charset="0"/>
                <a:cs typeface="Times New Roman" panose="02020603050405020304" pitchFamily="18" charset="0"/>
              </a:rPr>
              <a:t>C</a:t>
            </a:r>
            <a:r>
              <a:rPr lang="en-US" sz="2000" b="0" i="0" dirty="0">
                <a:solidFill>
                  <a:srgbClr val="0A0A23"/>
                </a:solidFill>
                <a:effectLst/>
                <a:latin typeface="Times New Roman" panose="02020603050405020304" pitchFamily="18" charset="0"/>
                <a:cs typeface="Times New Roman" panose="02020603050405020304" pitchFamily="18" charset="0"/>
              </a:rPr>
              <a:t> and </a:t>
            </a:r>
            <a:r>
              <a:rPr lang="en-US" sz="2000" b="0" i="0" dirty="0">
                <a:solidFill>
                  <a:srgbClr val="00B050"/>
                </a:solidFill>
                <a:effectLst/>
                <a:latin typeface="Times New Roman" panose="02020603050405020304" pitchFamily="18" charset="0"/>
                <a:cs typeface="Times New Roman" panose="02020603050405020304" pitchFamily="18" charset="0"/>
              </a:rPr>
              <a:t>C++</a:t>
            </a:r>
            <a:r>
              <a:rPr lang="en-US" sz="2000" b="0" i="0" dirty="0">
                <a:solidFill>
                  <a:srgbClr val="0A0A23"/>
                </a:solidFill>
                <a:effectLst/>
                <a:latin typeface="Times New Roman" panose="02020603050405020304" pitchFamily="18" charset="0"/>
                <a:cs typeface="Times New Roman" panose="02020603050405020304" pitchFamily="18" charset="0"/>
              </a:rPr>
              <a:t>. For every new thread, a separate native method stack is also allocated.</a:t>
            </a:r>
          </a:p>
        </p:txBody>
      </p:sp>
    </p:spTree>
    <p:extLst>
      <p:ext uri="{BB962C8B-B14F-4D97-AF65-F5344CB8AC3E}">
        <p14:creationId xmlns:p14="http://schemas.microsoft.com/office/powerpoint/2010/main" val="128974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Execution Engine</a:t>
            </a:r>
          </a:p>
        </p:txBody>
      </p:sp>
      <p:pic>
        <p:nvPicPr>
          <p:cNvPr id="7" name="Picture 6">
            <a:extLst>
              <a:ext uri="{FF2B5EF4-FFF2-40B4-BE49-F238E27FC236}">
                <a16:creationId xmlns:a16="http://schemas.microsoft.com/office/drawing/2014/main" id="{41A02660-F45A-4A3C-92AF-6F75B5133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1" y="1946481"/>
            <a:ext cx="5777703" cy="3520464"/>
          </a:xfrm>
          <a:prstGeom prst="rect">
            <a:avLst/>
          </a:prstGeom>
          <a:effectLst>
            <a:softEdge rad="127000"/>
          </a:effectLst>
        </p:spPr>
      </p:pic>
      <p:sp>
        <p:nvSpPr>
          <p:cNvPr id="9" name="TextBox 8">
            <a:extLst>
              <a:ext uri="{FF2B5EF4-FFF2-40B4-BE49-F238E27FC236}">
                <a16:creationId xmlns:a16="http://schemas.microsoft.com/office/drawing/2014/main" id="{65718CE4-9E25-4855-8CE0-4CB555E2D8A1}"/>
              </a:ext>
            </a:extLst>
          </p:cNvPr>
          <p:cNvSpPr txBox="1"/>
          <p:nvPr/>
        </p:nvSpPr>
        <p:spPr>
          <a:xfrm>
            <a:off x="7563571" y="1642541"/>
            <a:ext cx="3939453" cy="5016758"/>
          </a:xfrm>
          <a:prstGeom prst="rect">
            <a:avLst/>
          </a:prstGeom>
          <a:noFill/>
        </p:spPr>
        <p:txBody>
          <a:bodyPr wrap="square">
            <a:spAutoFit/>
          </a:bodyPr>
          <a:lstStyle/>
          <a:p>
            <a:pPr marL="285750" indent="-285750" algn="just" fontAlgn="base">
              <a:buFont typeface="Wingdings" panose="05000000000000000000" pitchFamily="2" charset="2"/>
              <a:buChar char="Ø"/>
            </a:pPr>
            <a:r>
              <a:rPr lang="en-US" sz="2000" b="0" i="0" dirty="0">
                <a:solidFill>
                  <a:srgbClr val="0A0A23"/>
                </a:solidFill>
                <a:effectLst/>
                <a:latin typeface="Times New Roman" panose="02020603050405020304" pitchFamily="18" charset="0"/>
                <a:cs typeface="Times New Roman" panose="02020603050405020304" pitchFamily="18" charset="0"/>
              </a:rPr>
              <a:t>Once the </a:t>
            </a:r>
            <a:r>
              <a:rPr lang="en-US" sz="2000" b="0" i="0" dirty="0">
                <a:solidFill>
                  <a:srgbClr val="0070C0"/>
                </a:solidFill>
                <a:effectLst/>
                <a:latin typeface="Times New Roman" panose="02020603050405020304" pitchFamily="18" charset="0"/>
                <a:cs typeface="Times New Roman" panose="02020603050405020304" pitchFamily="18" charset="0"/>
              </a:rPr>
              <a:t>bytecode</a:t>
            </a:r>
            <a:r>
              <a:rPr lang="en-US" sz="2000" b="0" i="0" dirty="0">
                <a:solidFill>
                  <a:srgbClr val="0A0A23"/>
                </a:solidFill>
                <a:effectLst/>
                <a:latin typeface="Times New Roman" panose="02020603050405020304" pitchFamily="18" charset="0"/>
                <a:cs typeface="Times New Roman" panose="02020603050405020304" pitchFamily="18" charset="0"/>
              </a:rPr>
              <a:t> has been loaded into the main memory, and details are available in the </a:t>
            </a:r>
            <a:r>
              <a:rPr lang="en-US" sz="2000" b="0" i="0" dirty="0">
                <a:solidFill>
                  <a:srgbClr val="00B050"/>
                </a:solidFill>
                <a:effectLst/>
                <a:latin typeface="Times New Roman" panose="02020603050405020304" pitchFamily="18" charset="0"/>
                <a:cs typeface="Times New Roman" panose="02020603050405020304" pitchFamily="18" charset="0"/>
              </a:rPr>
              <a:t>runtime data area</a:t>
            </a:r>
            <a:r>
              <a:rPr lang="en-US" sz="2000" b="0" i="0" dirty="0">
                <a:solidFill>
                  <a:srgbClr val="0A0A23"/>
                </a:solidFill>
                <a:effectLst/>
                <a:latin typeface="Times New Roman" panose="02020603050405020304" pitchFamily="18" charset="0"/>
                <a:cs typeface="Times New Roman" panose="02020603050405020304" pitchFamily="18" charset="0"/>
              </a:rPr>
              <a:t>, the next step is to run the program. The </a:t>
            </a:r>
            <a:r>
              <a:rPr lang="en-US" sz="2000" b="0" i="0" dirty="0">
                <a:solidFill>
                  <a:srgbClr val="FF0000"/>
                </a:solidFill>
                <a:effectLst/>
                <a:latin typeface="Times New Roman" panose="02020603050405020304" pitchFamily="18" charset="0"/>
                <a:cs typeface="Times New Roman" panose="02020603050405020304" pitchFamily="18" charset="0"/>
              </a:rPr>
              <a:t>Execution Engine</a:t>
            </a:r>
            <a:r>
              <a:rPr lang="en-US" sz="2000" b="0" i="0" dirty="0">
                <a:solidFill>
                  <a:srgbClr val="0A0A23"/>
                </a:solidFill>
                <a:effectLst/>
                <a:latin typeface="Times New Roman" panose="02020603050405020304" pitchFamily="18" charset="0"/>
                <a:cs typeface="Times New Roman" panose="02020603050405020304" pitchFamily="18" charset="0"/>
              </a:rPr>
              <a:t> handles this by executing the code present in each class.</a:t>
            </a:r>
          </a:p>
          <a:p>
            <a:pPr marL="285750" indent="-285750" algn="just" fontAlgn="base">
              <a:buFont typeface="Wingdings" panose="05000000000000000000" pitchFamily="2" charset="2"/>
              <a:buChar char="Ø"/>
            </a:pPr>
            <a:endParaRPr lang="en-US" sz="2000" b="0" i="0" dirty="0">
              <a:solidFill>
                <a:srgbClr val="0A0A23"/>
              </a:solidFill>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Ø"/>
            </a:pPr>
            <a:r>
              <a:rPr lang="en-US" sz="2000" b="0" i="0" dirty="0">
                <a:solidFill>
                  <a:srgbClr val="0A0A23"/>
                </a:solidFill>
                <a:effectLst/>
                <a:latin typeface="Times New Roman" panose="02020603050405020304" pitchFamily="18" charset="0"/>
                <a:cs typeface="Times New Roman" panose="02020603050405020304" pitchFamily="18" charset="0"/>
              </a:rPr>
              <a:t>However, before executing the program, the </a:t>
            </a:r>
            <a:r>
              <a:rPr lang="en-US" sz="2000" b="0" i="0" dirty="0">
                <a:solidFill>
                  <a:srgbClr val="0070C0"/>
                </a:solidFill>
                <a:effectLst/>
                <a:latin typeface="Times New Roman" panose="02020603050405020304" pitchFamily="18" charset="0"/>
                <a:cs typeface="Times New Roman" panose="02020603050405020304" pitchFamily="18" charset="0"/>
              </a:rPr>
              <a:t>bytecode</a:t>
            </a:r>
            <a:r>
              <a:rPr lang="en-US" sz="2000" b="0" i="0" dirty="0">
                <a:solidFill>
                  <a:srgbClr val="0A0A23"/>
                </a:solidFill>
                <a:effectLst/>
                <a:latin typeface="Times New Roman" panose="02020603050405020304" pitchFamily="18" charset="0"/>
                <a:cs typeface="Times New Roman" panose="02020603050405020304" pitchFamily="18" charset="0"/>
              </a:rPr>
              <a:t> needs to be converted into machine language instructions. The </a:t>
            </a:r>
            <a:r>
              <a:rPr lang="en-US" sz="2000" b="0" i="0" dirty="0">
                <a:solidFill>
                  <a:srgbClr val="FF0000"/>
                </a:solidFill>
                <a:effectLst/>
                <a:latin typeface="Times New Roman" panose="02020603050405020304" pitchFamily="18" charset="0"/>
                <a:cs typeface="Times New Roman" panose="02020603050405020304" pitchFamily="18" charset="0"/>
              </a:rPr>
              <a:t>JVM</a:t>
            </a:r>
            <a:r>
              <a:rPr lang="en-US" sz="2000" b="0" i="0" dirty="0">
                <a:solidFill>
                  <a:srgbClr val="0A0A23"/>
                </a:solidFill>
                <a:effectLst/>
                <a:latin typeface="Times New Roman" panose="02020603050405020304" pitchFamily="18" charset="0"/>
                <a:cs typeface="Times New Roman" panose="02020603050405020304" pitchFamily="18" charset="0"/>
              </a:rPr>
              <a:t> can use an interpreter or a </a:t>
            </a:r>
            <a:r>
              <a:rPr lang="en-US" sz="2000" b="0" i="0" dirty="0">
                <a:solidFill>
                  <a:srgbClr val="7030A0"/>
                </a:solidFill>
                <a:effectLst/>
                <a:latin typeface="Times New Roman" panose="02020603050405020304" pitchFamily="18" charset="0"/>
                <a:cs typeface="Times New Roman" panose="02020603050405020304" pitchFamily="18" charset="0"/>
              </a:rPr>
              <a:t>JIT compiler</a:t>
            </a:r>
            <a:r>
              <a:rPr lang="en-US" sz="2000" b="0" i="0" dirty="0">
                <a:solidFill>
                  <a:srgbClr val="0A0A23"/>
                </a:solidFill>
                <a:effectLst/>
                <a:latin typeface="Times New Roman" panose="02020603050405020304" pitchFamily="18" charset="0"/>
                <a:cs typeface="Times New Roman" panose="02020603050405020304" pitchFamily="18" charset="0"/>
              </a:rPr>
              <a:t> for the execution engine.</a:t>
            </a:r>
          </a:p>
        </p:txBody>
      </p:sp>
    </p:spTree>
    <p:extLst>
      <p:ext uri="{BB962C8B-B14F-4D97-AF65-F5344CB8AC3E}">
        <p14:creationId xmlns:p14="http://schemas.microsoft.com/office/powerpoint/2010/main" val="309946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Interpreter</a:t>
            </a:r>
          </a:p>
        </p:txBody>
      </p:sp>
      <p:pic>
        <p:nvPicPr>
          <p:cNvPr id="2050" name="Picture 2" descr="Java Interpreter - Javatpoint">
            <a:extLst>
              <a:ext uri="{FF2B5EF4-FFF2-40B4-BE49-F238E27FC236}">
                <a16:creationId xmlns:a16="http://schemas.microsoft.com/office/drawing/2014/main" id="{79DE3138-1D0D-499D-9CA9-7951E7682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1" y="2422824"/>
            <a:ext cx="5665519" cy="2803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48BA60-031D-46B5-999C-A787B187FFE0}"/>
              </a:ext>
            </a:extLst>
          </p:cNvPr>
          <p:cNvSpPr txBox="1"/>
          <p:nvPr/>
        </p:nvSpPr>
        <p:spPr>
          <a:xfrm>
            <a:off x="7402749" y="2055725"/>
            <a:ext cx="4100275" cy="3785652"/>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b="0" i="0" dirty="0">
                <a:solidFill>
                  <a:srgbClr val="0A0A23"/>
                </a:solidFill>
                <a:effectLst/>
                <a:latin typeface="Times New Roman" panose="02020603050405020304" pitchFamily="18" charset="0"/>
                <a:cs typeface="Times New Roman" panose="02020603050405020304" pitchFamily="18" charset="0"/>
              </a:rPr>
              <a:t>The </a:t>
            </a:r>
            <a:r>
              <a:rPr lang="en-US" sz="2000" b="0" i="0" dirty="0">
                <a:solidFill>
                  <a:srgbClr val="FF0000"/>
                </a:solidFill>
                <a:effectLst/>
                <a:latin typeface="Times New Roman" panose="02020603050405020304" pitchFamily="18" charset="0"/>
                <a:cs typeface="Times New Roman" panose="02020603050405020304" pitchFamily="18" charset="0"/>
              </a:rPr>
              <a:t>interpreter</a:t>
            </a:r>
            <a:r>
              <a:rPr lang="en-US" sz="2000" b="0" i="0" dirty="0">
                <a:solidFill>
                  <a:srgbClr val="0A0A23"/>
                </a:solidFill>
                <a:effectLst/>
                <a:latin typeface="Times New Roman" panose="02020603050405020304" pitchFamily="18" charset="0"/>
                <a:cs typeface="Times New Roman" panose="02020603050405020304" pitchFamily="18" charset="0"/>
              </a:rPr>
              <a:t> reads and executes the </a:t>
            </a:r>
            <a:r>
              <a:rPr lang="en-US" sz="2000" b="0" i="0" dirty="0">
                <a:solidFill>
                  <a:srgbClr val="00B050"/>
                </a:solidFill>
                <a:effectLst/>
                <a:latin typeface="Times New Roman" panose="02020603050405020304" pitchFamily="18" charset="0"/>
                <a:cs typeface="Times New Roman" panose="02020603050405020304" pitchFamily="18" charset="0"/>
              </a:rPr>
              <a:t>bytecode</a:t>
            </a:r>
            <a:r>
              <a:rPr lang="en-US" sz="2000" b="0" i="0" dirty="0">
                <a:solidFill>
                  <a:srgbClr val="0A0A23"/>
                </a:solidFill>
                <a:effectLst/>
                <a:latin typeface="Times New Roman" panose="02020603050405020304" pitchFamily="18" charset="0"/>
                <a:cs typeface="Times New Roman" panose="02020603050405020304" pitchFamily="18" charset="0"/>
              </a:rPr>
              <a:t> instructions line by line. </a:t>
            </a:r>
          </a:p>
          <a:p>
            <a:pPr marL="342900" indent="-342900" algn="just" fontAlgn="base">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b="0" i="0" dirty="0">
                <a:solidFill>
                  <a:srgbClr val="0A0A23"/>
                </a:solidFill>
                <a:effectLst/>
                <a:latin typeface="Times New Roman" panose="02020603050405020304" pitchFamily="18" charset="0"/>
                <a:cs typeface="Times New Roman" panose="02020603050405020304" pitchFamily="18" charset="0"/>
              </a:rPr>
              <a:t>Due to the line by line execution, the </a:t>
            </a:r>
            <a:r>
              <a:rPr lang="en-US" sz="2000" b="0" i="0" dirty="0">
                <a:solidFill>
                  <a:srgbClr val="FF0000"/>
                </a:solidFill>
                <a:effectLst/>
                <a:latin typeface="Times New Roman" panose="02020603050405020304" pitchFamily="18" charset="0"/>
                <a:cs typeface="Times New Roman" panose="02020603050405020304" pitchFamily="18" charset="0"/>
              </a:rPr>
              <a:t>interpreter</a:t>
            </a:r>
            <a:r>
              <a:rPr lang="en-US" sz="2000" b="0" i="0" dirty="0">
                <a:solidFill>
                  <a:srgbClr val="0A0A23"/>
                </a:solidFill>
                <a:effectLst/>
                <a:latin typeface="Times New Roman" panose="02020603050405020304" pitchFamily="18" charset="0"/>
                <a:cs typeface="Times New Roman" panose="02020603050405020304" pitchFamily="18" charset="0"/>
              </a:rPr>
              <a:t> is comparatively slower.</a:t>
            </a:r>
          </a:p>
          <a:p>
            <a:pPr marL="342900" indent="-342900" algn="just" fontAlgn="base">
              <a:buFont typeface="Wingdings" panose="05000000000000000000" pitchFamily="2" charset="2"/>
              <a:buChar char="Ø"/>
            </a:pPr>
            <a:endParaRPr lang="en-US" sz="2000" b="0" i="0" dirty="0">
              <a:solidFill>
                <a:srgbClr val="0A0A23"/>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b="0" i="0" dirty="0">
                <a:solidFill>
                  <a:srgbClr val="0A0A23"/>
                </a:solidFill>
                <a:effectLst/>
                <a:latin typeface="Times New Roman" panose="02020603050405020304" pitchFamily="18" charset="0"/>
                <a:cs typeface="Times New Roman" panose="02020603050405020304" pitchFamily="18" charset="0"/>
              </a:rPr>
              <a:t>Another disadvantage of the </a:t>
            </a:r>
            <a:r>
              <a:rPr lang="en-US" sz="2000" b="0" i="0" dirty="0">
                <a:solidFill>
                  <a:srgbClr val="FF0000"/>
                </a:solidFill>
                <a:effectLst/>
                <a:latin typeface="Times New Roman" panose="02020603050405020304" pitchFamily="18" charset="0"/>
                <a:cs typeface="Times New Roman" panose="02020603050405020304" pitchFamily="18" charset="0"/>
              </a:rPr>
              <a:t>interpreter</a:t>
            </a:r>
            <a:r>
              <a:rPr lang="en-US" sz="2000" b="0" i="0" dirty="0">
                <a:solidFill>
                  <a:srgbClr val="0A0A23"/>
                </a:solidFill>
                <a:effectLst/>
                <a:latin typeface="Times New Roman" panose="02020603050405020304" pitchFamily="18" charset="0"/>
                <a:cs typeface="Times New Roman" panose="02020603050405020304" pitchFamily="18" charset="0"/>
              </a:rPr>
              <a:t> is that when a method is called multiple times, every time a new interpretation is required.</a:t>
            </a:r>
          </a:p>
        </p:txBody>
      </p:sp>
    </p:spTree>
    <p:extLst>
      <p:ext uri="{BB962C8B-B14F-4D97-AF65-F5344CB8AC3E}">
        <p14:creationId xmlns:p14="http://schemas.microsoft.com/office/powerpoint/2010/main" val="11145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5" name="Title 1">
            <a:extLst>
              <a:ext uri="{FF2B5EF4-FFF2-40B4-BE49-F238E27FC236}">
                <a16:creationId xmlns:a16="http://schemas.microsoft.com/office/drawing/2014/main" id="{78E3617F-49F1-4811-9287-AF9F32C5887D}"/>
              </a:ext>
            </a:extLst>
          </p:cNvPr>
          <p:cNvSpPr txBox="1">
            <a:spLocks/>
          </p:cNvSpPr>
          <p:nvPr/>
        </p:nvSpPr>
        <p:spPr>
          <a:xfrm>
            <a:off x="1808157" y="2178842"/>
            <a:ext cx="10018713" cy="245030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400" dirty="0">
                <a:solidFill>
                  <a:srgbClr val="0070C0"/>
                </a:solidFill>
                <a:latin typeface="Arial Black" panose="020B0A04020102020204" pitchFamily="34" charset="0"/>
              </a:rPr>
              <a:t>Java Virtual Machines (JVM)</a:t>
            </a:r>
          </a:p>
          <a:p>
            <a:pPr algn="l"/>
            <a:endParaRPr lang="en-IN" sz="2400" dirty="0">
              <a:solidFill>
                <a:srgbClr val="00B0F0"/>
              </a:solidFill>
              <a:latin typeface="Arial Black" panose="020B0A04020102020204" pitchFamily="34" charset="0"/>
            </a:endParaRPr>
          </a:p>
          <a:p>
            <a:pPr marL="1714500" lvl="3" indent="-342900">
              <a:buFont typeface="Wingdings" panose="05000000000000000000" pitchFamily="2" charset="2"/>
              <a:buChar char="§"/>
            </a:pPr>
            <a:r>
              <a:rPr lang="en-IN" sz="2400" dirty="0">
                <a:solidFill>
                  <a:srgbClr val="00B050"/>
                </a:solidFill>
                <a:latin typeface="Arial Black" panose="020B0A04020102020204" pitchFamily="34" charset="0"/>
              </a:rPr>
              <a:t>JVM Architecture</a:t>
            </a:r>
          </a:p>
          <a:p>
            <a:pPr lvl="4"/>
            <a:endParaRPr lang="en-IN" sz="2400" dirty="0">
              <a:solidFill>
                <a:srgbClr val="00B050"/>
              </a:solidFill>
              <a:latin typeface="Arial Black" panose="020B0A04020102020204" pitchFamily="34" charset="0"/>
            </a:endParaRPr>
          </a:p>
          <a:p>
            <a:pPr marL="1714500" lvl="3" indent="-342900">
              <a:buFont typeface="Wingdings" panose="05000000000000000000" pitchFamily="2" charset="2"/>
              <a:buChar char="§"/>
            </a:pPr>
            <a:r>
              <a:rPr lang="en-IN" sz="2400" dirty="0">
                <a:solidFill>
                  <a:srgbClr val="00B050"/>
                </a:solidFill>
                <a:latin typeface="Arial Black" panose="020B0A04020102020204" pitchFamily="34" charset="0"/>
              </a:rPr>
              <a:t>JVM Inner Functionality</a:t>
            </a:r>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JIT Compiler</a:t>
            </a:r>
          </a:p>
        </p:txBody>
      </p:sp>
      <p:sp>
        <p:nvSpPr>
          <p:cNvPr id="4" name="TextBox 3">
            <a:extLst>
              <a:ext uri="{FF2B5EF4-FFF2-40B4-BE49-F238E27FC236}">
                <a16:creationId xmlns:a16="http://schemas.microsoft.com/office/drawing/2014/main" id="{71A26458-27E6-4319-B090-2AD75DF4EA98}"/>
              </a:ext>
            </a:extLst>
          </p:cNvPr>
          <p:cNvSpPr txBox="1"/>
          <p:nvPr/>
        </p:nvSpPr>
        <p:spPr>
          <a:xfrm>
            <a:off x="1396761" y="2001338"/>
            <a:ext cx="5430840" cy="3785652"/>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JIT Compiler</a:t>
            </a:r>
            <a:r>
              <a:rPr lang="en-US" sz="2000" dirty="0">
                <a:solidFill>
                  <a:srgbClr val="0A0A23"/>
                </a:solidFill>
                <a:latin typeface="Times New Roman" panose="02020603050405020304" pitchFamily="18" charset="0"/>
                <a:cs typeface="Times New Roman" panose="02020603050405020304" pitchFamily="18" charset="0"/>
              </a:rPr>
              <a:t> overcomes the disadvantage of the interpreter. </a:t>
            </a:r>
          </a:p>
          <a:p>
            <a:pPr marL="342900" indent="-342900" algn="just" fontAlgn="base">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rgbClr val="7030A0"/>
                </a:solidFill>
                <a:latin typeface="Times New Roman" panose="02020603050405020304" pitchFamily="18" charset="0"/>
                <a:cs typeface="Times New Roman" panose="02020603050405020304" pitchFamily="18" charset="0"/>
              </a:rPr>
              <a:t>Execution Engine</a:t>
            </a:r>
            <a:r>
              <a:rPr lang="en-US" sz="2000" dirty="0">
                <a:solidFill>
                  <a:srgbClr val="0A0A23"/>
                </a:solidFill>
                <a:latin typeface="Times New Roman" panose="02020603050405020304" pitchFamily="18" charset="0"/>
                <a:cs typeface="Times New Roman" panose="02020603050405020304" pitchFamily="18" charset="0"/>
              </a:rPr>
              <a:t> first uses the </a:t>
            </a:r>
            <a:r>
              <a:rPr lang="en-US" sz="2000" dirty="0">
                <a:solidFill>
                  <a:srgbClr val="FFC000"/>
                </a:solidFill>
                <a:latin typeface="Times New Roman" panose="02020603050405020304" pitchFamily="18" charset="0"/>
                <a:cs typeface="Times New Roman" panose="02020603050405020304" pitchFamily="18" charset="0"/>
              </a:rPr>
              <a:t>interpreter</a:t>
            </a:r>
            <a:r>
              <a:rPr lang="en-US" sz="2000" dirty="0">
                <a:solidFill>
                  <a:srgbClr val="0A0A23"/>
                </a:solidFill>
                <a:latin typeface="Times New Roman" panose="02020603050405020304" pitchFamily="18" charset="0"/>
                <a:cs typeface="Times New Roman" panose="02020603050405020304" pitchFamily="18" charset="0"/>
              </a:rPr>
              <a:t> to execute the </a:t>
            </a:r>
            <a:r>
              <a:rPr lang="en-US" sz="2000" dirty="0">
                <a:solidFill>
                  <a:srgbClr val="00B050"/>
                </a:solidFill>
                <a:latin typeface="Times New Roman" panose="02020603050405020304" pitchFamily="18" charset="0"/>
                <a:cs typeface="Times New Roman" panose="02020603050405020304" pitchFamily="18" charset="0"/>
              </a:rPr>
              <a:t>bytecode</a:t>
            </a:r>
            <a:r>
              <a:rPr lang="en-US" sz="2000" dirty="0">
                <a:solidFill>
                  <a:srgbClr val="0A0A23"/>
                </a:solidFill>
                <a:latin typeface="Times New Roman" panose="02020603050405020304" pitchFamily="18" charset="0"/>
                <a:cs typeface="Times New Roman" panose="02020603050405020304" pitchFamily="18" charset="0"/>
              </a:rPr>
              <a:t>, but when it finds some repeated code, it uses the </a:t>
            </a:r>
            <a:r>
              <a:rPr lang="en-US" sz="2000" dirty="0">
                <a:solidFill>
                  <a:srgbClr val="FF0000"/>
                </a:solidFill>
                <a:latin typeface="Times New Roman" panose="02020603050405020304" pitchFamily="18" charset="0"/>
                <a:cs typeface="Times New Roman" panose="02020603050405020304" pitchFamily="18" charset="0"/>
              </a:rPr>
              <a:t>JIT compiler</a:t>
            </a:r>
            <a:r>
              <a:rPr lang="en-US" sz="2000" dirty="0">
                <a:solidFill>
                  <a:srgbClr val="0A0A23"/>
                </a:solidFill>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JIT compiler </a:t>
            </a:r>
            <a:r>
              <a:rPr lang="en-US" sz="2000" dirty="0">
                <a:solidFill>
                  <a:srgbClr val="0A0A23"/>
                </a:solidFill>
                <a:latin typeface="Times New Roman" panose="02020603050405020304" pitchFamily="18" charset="0"/>
                <a:cs typeface="Times New Roman" panose="02020603050405020304" pitchFamily="18" charset="0"/>
              </a:rPr>
              <a:t>then compiles the entire </a:t>
            </a:r>
            <a:r>
              <a:rPr lang="en-US" sz="2000" dirty="0">
                <a:solidFill>
                  <a:srgbClr val="00B050"/>
                </a:solidFill>
                <a:latin typeface="Times New Roman" panose="02020603050405020304" pitchFamily="18" charset="0"/>
                <a:cs typeface="Times New Roman" panose="02020603050405020304" pitchFamily="18" charset="0"/>
              </a:rPr>
              <a:t>bytecode</a:t>
            </a:r>
            <a:r>
              <a:rPr lang="en-US" sz="2000" dirty="0">
                <a:solidFill>
                  <a:srgbClr val="0A0A23"/>
                </a:solidFill>
                <a:latin typeface="Times New Roman" panose="02020603050405020304" pitchFamily="18" charset="0"/>
                <a:cs typeface="Times New Roman" panose="02020603050405020304" pitchFamily="18" charset="0"/>
              </a:rPr>
              <a:t> and changes it to native </a:t>
            </a:r>
            <a:r>
              <a:rPr lang="en-US" sz="2000" dirty="0">
                <a:solidFill>
                  <a:srgbClr val="0070C0"/>
                </a:solidFill>
                <a:latin typeface="Times New Roman" panose="02020603050405020304" pitchFamily="18" charset="0"/>
                <a:cs typeface="Times New Roman" panose="02020603050405020304" pitchFamily="18" charset="0"/>
              </a:rPr>
              <a:t>machine code</a:t>
            </a:r>
            <a:r>
              <a:rPr lang="en-US" sz="2000" dirty="0">
                <a:solidFill>
                  <a:srgbClr val="0A0A23"/>
                </a:solidFill>
                <a:latin typeface="Times New Roman" panose="02020603050405020304" pitchFamily="18" charset="0"/>
                <a:cs typeface="Times New Roman" panose="02020603050405020304" pitchFamily="18" charset="0"/>
              </a:rPr>
              <a:t>. This native </a:t>
            </a:r>
            <a:r>
              <a:rPr lang="en-US" sz="2000" dirty="0">
                <a:solidFill>
                  <a:srgbClr val="0070C0"/>
                </a:solidFill>
                <a:latin typeface="Times New Roman" panose="02020603050405020304" pitchFamily="18" charset="0"/>
                <a:cs typeface="Times New Roman" panose="02020603050405020304" pitchFamily="18" charset="0"/>
              </a:rPr>
              <a:t>machine code </a:t>
            </a:r>
            <a:r>
              <a:rPr lang="en-US" sz="2000" dirty="0">
                <a:solidFill>
                  <a:srgbClr val="0A0A23"/>
                </a:solidFill>
                <a:latin typeface="Times New Roman" panose="02020603050405020304" pitchFamily="18" charset="0"/>
                <a:cs typeface="Times New Roman" panose="02020603050405020304" pitchFamily="18" charset="0"/>
              </a:rPr>
              <a:t>is used directly for repeated method calls, which improves the performance of the system.</a:t>
            </a:r>
          </a:p>
        </p:txBody>
      </p:sp>
      <p:sp>
        <p:nvSpPr>
          <p:cNvPr id="6" name="TextBox 5">
            <a:extLst>
              <a:ext uri="{FF2B5EF4-FFF2-40B4-BE49-F238E27FC236}">
                <a16:creationId xmlns:a16="http://schemas.microsoft.com/office/drawing/2014/main" id="{4E1C5376-72BD-4342-8CAF-A40842BBCF62}"/>
              </a:ext>
            </a:extLst>
          </p:cNvPr>
          <p:cNvSpPr txBox="1"/>
          <p:nvPr/>
        </p:nvSpPr>
        <p:spPr>
          <a:xfrm>
            <a:off x="7188740" y="1693562"/>
            <a:ext cx="4314284" cy="5016758"/>
          </a:xfrm>
          <a:prstGeom prst="rect">
            <a:avLst/>
          </a:prstGeom>
          <a:noFill/>
        </p:spPr>
        <p:txBody>
          <a:bodyPr wrap="square">
            <a:spAutoFit/>
          </a:bodyPr>
          <a:lstStyle/>
          <a:p>
            <a:pPr algn="just" fontAlgn="base"/>
            <a:r>
              <a:rPr lang="en-US" sz="2000" b="0" i="0" dirty="0">
                <a:solidFill>
                  <a:srgbClr val="0A0A23"/>
                </a:solidFill>
                <a:effectLst/>
                <a:latin typeface="Times New Roman" panose="02020603050405020304" pitchFamily="18" charset="0"/>
                <a:cs typeface="Times New Roman" panose="02020603050405020304" pitchFamily="18" charset="0"/>
              </a:rPr>
              <a:t>The </a:t>
            </a:r>
            <a:r>
              <a:rPr lang="en-US" sz="2000" b="0" i="0" dirty="0">
                <a:solidFill>
                  <a:srgbClr val="FF0000"/>
                </a:solidFill>
                <a:effectLst/>
                <a:latin typeface="Times New Roman" panose="02020603050405020304" pitchFamily="18" charset="0"/>
                <a:cs typeface="Times New Roman" panose="02020603050405020304" pitchFamily="18" charset="0"/>
              </a:rPr>
              <a:t>JIT Compiler</a:t>
            </a:r>
            <a:r>
              <a:rPr lang="en-US" sz="2000" b="0" i="0" dirty="0">
                <a:solidFill>
                  <a:srgbClr val="0A0A23"/>
                </a:solidFill>
                <a:effectLst/>
                <a:latin typeface="Times New Roman" panose="02020603050405020304" pitchFamily="18" charset="0"/>
                <a:cs typeface="Times New Roman" panose="02020603050405020304" pitchFamily="18" charset="0"/>
              </a:rPr>
              <a:t> has the following components:</a:t>
            </a:r>
          </a:p>
          <a:p>
            <a:pPr algn="just" fontAlgn="base"/>
            <a:endParaRPr lang="en-US" sz="2000" b="0" i="0" dirty="0">
              <a:solidFill>
                <a:srgbClr val="0A0A23"/>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00B050"/>
                </a:solidFill>
                <a:effectLst/>
                <a:latin typeface="Times New Roman" panose="02020603050405020304" pitchFamily="18" charset="0"/>
                <a:cs typeface="Times New Roman" panose="02020603050405020304" pitchFamily="18" charset="0"/>
              </a:rPr>
              <a:t>Intermediate Code Generator</a:t>
            </a:r>
            <a:r>
              <a:rPr lang="en-US" sz="2000" b="1" i="0" dirty="0">
                <a:solidFill>
                  <a:srgbClr val="0A0A23"/>
                </a:solidFill>
                <a:effectLst/>
                <a:latin typeface="Times New Roman" panose="02020603050405020304" pitchFamily="18" charset="0"/>
                <a:cs typeface="Times New Roman" panose="02020603050405020304" pitchFamily="18" charset="0"/>
              </a:rPr>
              <a:t> -</a:t>
            </a:r>
            <a:r>
              <a:rPr lang="en-US" sz="2000" b="0" i="0" dirty="0">
                <a:solidFill>
                  <a:srgbClr val="0A0A23"/>
                </a:solidFill>
                <a:effectLst/>
                <a:latin typeface="Times New Roman" panose="02020603050405020304" pitchFamily="18" charset="0"/>
                <a:cs typeface="Times New Roman" panose="02020603050405020304" pitchFamily="18" charset="0"/>
              </a:rPr>
              <a:t> generates intermediate code</a:t>
            </a:r>
          </a:p>
          <a:p>
            <a:pPr algn="just" fontAlgn="base">
              <a:buFont typeface="+mj-lt"/>
              <a:buAutoNum type="arabicPeriod"/>
            </a:pPr>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00B050"/>
                </a:solidFill>
                <a:effectLst/>
                <a:latin typeface="Times New Roman" panose="02020603050405020304" pitchFamily="18" charset="0"/>
                <a:cs typeface="Times New Roman" panose="02020603050405020304" pitchFamily="18" charset="0"/>
              </a:rPr>
              <a:t>Code Optimizer </a:t>
            </a:r>
            <a:r>
              <a:rPr lang="en-US" sz="2000" b="1" i="0" dirty="0">
                <a:solidFill>
                  <a:srgbClr val="0A0A23"/>
                </a:solidFill>
                <a:effectLst/>
                <a:latin typeface="Times New Roman" panose="02020603050405020304" pitchFamily="18" charset="0"/>
                <a:cs typeface="Times New Roman" panose="02020603050405020304" pitchFamily="18" charset="0"/>
              </a:rPr>
              <a:t>-</a:t>
            </a:r>
            <a:r>
              <a:rPr lang="en-US" sz="2000" b="0" i="0" dirty="0">
                <a:solidFill>
                  <a:srgbClr val="0A0A23"/>
                </a:solidFill>
                <a:effectLst/>
                <a:latin typeface="Times New Roman" panose="02020603050405020304" pitchFamily="18" charset="0"/>
                <a:cs typeface="Times New Roman" panose="02020603050405020304" pitchFamily="18" charset="0"/>
              </a:rPr>
              <a:t> optimizes the intermediate code for better performance</a:t>
            </a:r>
          </a:p>
          <a:p>
            <a:pPr algn="just" fontAlgn="base">
              <a:buFont typeface="+mj-lt"/>
              <a:buAutoNum type="arabicPeriod"/>
            </a:pPr>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00B050"/>
                </a:solidFill>
                <a:effectLst/>
                <a:latin typeface="Times New Roman" panose="02020603050405020304" pitchFamily="18" charset="0"/>
                <a:cs typeface="Times New Roman" panose="02020603050405020304" pitchFamily="18" charset="0"/>
              </a:rPr>
              <a:t>Target Code Generator </a:t>
            </a:r>
            <a:r>
              <a:rPr lang="en-US" sz="2000" b="1" i="0" dirty="0">
                <a:solidFill>
                  <a:srgbClr val="0A0A23"/>
                </a:solidFill>
                <a:effectLst/>
                <a:latin typeface="Times New Roman" panose="02020603050405020304" pitchFamily="18" charset="0"/>
                <a:cs typeface="Times New Roman" panose="02020603050405020304" pitchFamily="18" charset="0"/>
              </a:rPr>
              <a:t>-</a:t>
            </a:r>
            <a:r>
              <a:rPr lang="en-US" sz="2000" b="0" i="0" dirty="0">
                <a:solidFill>
                  <a:srgbClr val="0A0A23"/>
                </a:solidFill>
                <a:effectLst/>
                <a:latin typeface="Times New Roman" panose="02020603050405020304" pitchFamily="18" charset="0"/>
                <a:cs typeface="Times New Roman" panose="02020603050405020304" pitchFamily="18" charset="0"/>
              </a:rPr>
              <a:t> converts intermediate code to native machine code</a:t>
            </a:r>
          </a:p>
          <a:p>
            <a:pPr algn="just" fontAlgn="base">
              <a:buFont typeface="+mj-lt"/>
              <a:buAutoNum type="arabicPeriod"/>
            </a:pPr>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00B050"/>
                </a:solidFill>
                <a:effectLst/>
                <a:latin typeface="Times New Roman" panose="02020603050405020304" pitchFamily="18" charset="0"/>
                <a:cs typeface="Times New Roman" panose="02020603050405020304" pitchFamily="18" charset="0"/>
              </a:rPr>
              <a:t>Profiler</a:t>
            </a:r>
            <a:r>
              <a:rPr lang="en-US" sz="2000" b="1" i="0" dirty="0">
                <a:solidFill>
                  <a:srgbClr val="0A0A23"/>
                </a:solidFill>
                <a:effectLst/>
                <a:latin typeface="Times New Roman" panose="02020603050405020304" pitchFamily="18" charset="0"/>
                <a:cs typeface="Times New Roman" panose="02020603050405020304" pitchFamily="18" charset="0"/>
              </a:rPr>
              <a:t> -</a:t>
            </a:r>
            <a:r>
              <a:rPr lang="en-US" sz="2000" b="0" i="0" dirty="0">
                <a:solidFill>
                  <a:srgbClr val="0A0A23"/>
                </a:solidFill>
                <a:effectLst/>
                <a:latin typeface="Times New Roman" panose="02020603050405020304" pitchFamily="18" charset="0"/>
                <a:cs typeface="Times New Roman" panose="02020603050405020304" pitchFamily="18" charset="0"/>
              </a:rPr>
              <a:t> finds the hotspots (code that is executed repeatedly)</a:t>
            </a:r>
          </a:p>
        </p:txBody>
      </p:sp>
    </p:spTree>
    <p:extLst>
      <p:ext uri="{BB962C8B-B14F-4D97-AF65-F5344CB8AC3E}">
        <p14:creationId xmlns:p14="http://schemas.microsoft.com/office/powerpoint/2010/main" val="2632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Interpreter vs JIT Compiler</a:t>
            </a:r>
          </a:p>
        </p:txBody>
      </p:sp>
      <p:sp>
        <p:nvSpPr>
          <p:cNvPr id="4" name="TextBox 3">
            <a:extLst>
              <a:ext uri="{FF2B5EF4-FFF2-40B4-BE49-F238E27FC236}">
                <a16:creationId xmlns:a16="http://schemas.microsoft.com/office/drawing/2014/main" id="{71A26458-27E6-4319-B090-2AD75DF4EA98}"/>
              </a:ext>
            </a:extLst>
          </p:cNvPr>
          <p:cNvSpPr txBox="1"/>
          <p:nvPr/>
        </p:nvSpPr>
        <p:spPr>
          <a:xfrm>
            <a:off x="1484311" y="2091606"/>
            <a:ext cx="4716618" cy="1015663"/>
          </a:xfrm>
          <a:prstGeom prst="rect">
            <a:avLst/>
          </a:prstGeom>
          <a:noFill/>
        </p:spPr>
        <p:txBody>
          <a:bodyPr wrap="square">
            <a:spAutoFit/>
          </a:bodyPr>
          <a:lstStyle/>
          <a:p>
            <a:pPr algn="just" fontAlgn="base"/>
            <a:r>
              <a:rPr lang="en-US" sz="2000" dirty="0">
                <a:latin typeface="Times New Roman" panose="02020603050405020304" pitchFamily="18" charset="0"/>
                <a:cs typeface="Times New Roman" panose="02020603050405020304" pitchFamily="18" charset="0"/>
              </a:rPr>
              <a:t>To better understand the difference between the interpreter and the JIT Compiler, assume that you have the following code:</a:t>
            </a:r>
          </a:p>
        </p:txBody>
      </p:sp>
      <p:sp>
        <p:nvSpPr>
          <p:cNvPr id="6" name="TextBox 5">
            <a:extLst>
              <a:ext uri="{FF2B5EF4-FFF2-40B4-BE49-F238E27FC236}">
                <a16:creationId xmlns:a16="http://schemas.microsoft.com/office/drawing/2014/main" id="{A7056966-3818-4B64-A500-F583E02F4469}"/>
              </a:ext>
            </a:extLst>
          </p:cNvPr>
          <p:cNvSpPr txBox="1"/>
          <p:nvPr/>
        </p:nvSpPr>
        <p:spPr>
          <a:xfrm>
            <a:off x="6493667" y="1690062"/>
            <a:ext cx="5009357" cy="4401205"/>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dirty="0">
                <a:solidFill>
                  <a:srgbClr val="FF0000"/>
                </a:solidFill>
                <a:latin typeface="Times New Roman" panose="02020603050405020304" pitchFamily="18" charset="0"/>
                <a:cs typeface="Times New Roman" panose="02020603050405020304" pitchFamily="18" charset="0"/>
              </a:rPr>
              <a:t>interpreter</a:t>
            </a:r>
            <a:r>
              <a:rPr lang="en-US" sz="2000" dirty="0">
                <a:latin typeface="Times New Roman" panose="02020603050405020304" pitchFamily="18" charset="0"/>
                <a:cs typeface="Times New Roman" panose="02020603050405020304" pitchFamily="18" charset="0"/>
              </a:rPr>
              <a:t> will fetch the value of sum from memory for each iteration in the loop, add the value of i to it, and write it back to memory. This is a costly operation because it is accessing the memory each time it enters the loop.</a:t>
            </a:r>
          </a:p>
          <a:p>
            <a:pPr marL="342900" indent="-342900" algn="just" fontAlgn="base">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the </a:t>
            </a:r>
            <a:r>
              <a:rPr lang="en-US" sz="2000" dirty="0">
                <a:solidFill>
                  <a:srgbClr val="0070C0"/>
                </a:solidFill>
                <a:latin typeface="Times New Roman" panose="02020603050405020304" pitchFamily="18" charset="0"/>
                <a:cs typeface="Times New Roman" panose="02020603050405020304" pitchFamily="18" charset="0"/>
              </a:rPr>
              <a:t>JIT compiler</a:t>
            </a:r>
            <a:r>
              <a:rPr lang="en-US" sz="2000" dirty="0">
                <a:latin typeface="Times New Roman" panose="02020603050405020304" pitchFamily="18" charset="0"/>
                <a:cs typeface="Times New Roman" panose="02020603050405020304" pitchFamily="18" charset="0"/>
              </a:rPr>
              <a:t> will recognize that this code has a </a:t>
            </a:r>
            <a:r>
              <a:rPr lang="en-US" sz="2000" dirty="0">
                <a:solidFill>
                  <a:srgbClr val="00B050"/>
                </a:solidFill>
                <a:latin typeface="Times New Roman" panose="02020603050405020304" pitchFamily="18" charset="0"/>
                <a:cs typeface="Times New Roman" panose="02020603050405020304" pitchFamily="18" charset="0"/>
              </a:rPr>
              <a:t>HotSpot</a:t>
            </a:r>
            <a:r>
              <a:rPr lang="en-US" sz="2000" dirty="0">
                <a:latin typeface="Times New Roman" panose="02020603050405020304" pitchFamily="18" charset="0"/>
                <a:cs typeface="Times New Roman" panose="02020603050405020304" pitchFamily="18" charset="0"/>
              </a:rPr>
              <a:t>, and will perform optimizations on it. It will store a local copy of sum in the </a:t>
            </a:r>
            <a:r>
              <a:rPr lang="en-US" sz="2000" dirty="0">
                <a:solidFill>
                  <a:srgbClr val="C00000"/>
                </a:solidFill>
                <a:latin typeface="Times New Roman" panose="02020603050405020304" pitchFamily="18" charset="0"/>
                <a:cs typeface="Times New Roman" panose="02020603050405020304" pitchFamily="18" charset="0"/>
              </a:rPr>
              <a:t>PC register </a:t>
            </a:r>
            <a:r>
              <a:rPr lang="en-US" sz="2000" dirty="0">
                <a:latin typeface="Times New Roman" panose="02020603050405020304" pitchFamily="18" charset="0"/>
                <a:cs typeface="Times New Roman" panose="02020603050405020304" pitchFamily="18" charset="0"/>
              </a:rPr>
              <a:t>for the thread and will keep adding the value of i to it in the loop. Once the loop is complete, it will write the value of sum back to memory.</a:t>
            </a:r>
            <a:endParaRPr lang="en-US" sz="2000" dirty="0">
              <a:solidFill>
                <a:srgbClr val="0A0A23"/>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53698E5-5262-41FB-8C57-93EADF3293AE}"/>
              </a:ext>
            </a:extLst>
          </p:cNvPr>
          <p:cNvSpPr txBox="1"/>
          <p:nvPr/>
        </p:nvSpPr>
        <p:spPr>
          <a:xfrm>
            <a:off x="1484311" y="3429000"/>
            <a:ext cx="4848395" cy="2031325"/>
          </a:xfrm>
          <a:prstGeom prst="rect">
            <a:avLst/>
          </a:prstGeom>
          <a:solidFill>
            <a:schemeClr val="bg1"/>
          </a:solidFill>
          <a:effectLst>
            <a:softEdge rad="63500"/>
          </a:effectLst>
        </p:spPr>
        <p:txBody>
          <a:bodyPr wrap="square">
            <a:spAutoFit/>
          </a:bodyPr>
          <a:lstStyle/>
          <a:p>
            <a:pPr algn="just" fontAlgn="base"/>
            <a:endParaRPr lang="en-US" sz="1800" dirty="0">
              <a:latin typeface="Courier New" panose="02070309020205020404" pitchFamily="49" charset="0"/>
              <a:cs typeface="Courier New" panose="02070309020205020404" pitchFamily="49" charset="0"/>
            </a:endParaRPr>
          </a:p>
          <a:p>
            <a:pPr algn="just" fontAlgn="base"/>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int sum = 10;</a:t>
            </a:r>
          </a:p>
          <a:p>
            <a:pPr algn="just" fontAlgn="base"/>
            <a:r>
              <a:rPr lang="en-US" sz="1800" dirty="0">
                <a:latin typeface="Courier New" panose="02070309020205020404" pitchFamily="49" charset="0"/>
                <a:cs typeface="Courier New" panose="02070309020205020404" pitchFamily="49" charset="0"/>
              </a:rPr>
              <a:t>  for(int i = 0 ; i &lt;= 10; i++) {</a:t>
            </a:r>
          </a:p>
          <a:p>
            <a:pPr algn="just" fontAlgn="base"/>
            <a:r>
              <a:rPr lang="en-US" sz="1800" dirty="0">
                <a:latin typeface="Courier New" panose="02070309020205020404" pitchFamily="49" charset="0"/>
                <a:cs typeface="Courier New" panose="02070309020205020404" pitchFamily="49" charset="0"/>
              </a:rPr>
              <a:t>     sum += i;</a:t>
            </a:r>
          </a:p>
          <a:p>
            <a:pPr algn="just" fontAlgn="base"/>
            <a:r>
              <a:rPr lang="en-US" sz="1800" dirty="0">
                <a:latin typeface="Courier New" panose="02070309020205020404" pitchFamily="49" charset="0"/>
                <a:cs typeface="Courier New" panose="02070309020205020404" pitchFamily="49" charset="0"/>
              </a:rPr>
              <a:t>  }</a:t>
            </a:r>
          </a:p>
          <a:p>
            <a:pPr algn="just" fontAlgn="base"/>
            <a:r>
              <a:rPr lang="en-US" sz="1800" dirty="0">
                <a:latin typeface="Courier New" panose="02070309020205020404" pitchFamily="49" charset="0"/>
                <a:cs typeface="Courier New" panose="02070309020205020404" pitchFamily="49" charset="0"/>
              </a:rPr>
              <a:t>  System.out.println(sum);</a:t>
            </a:r>
          </a:p>
          <a:p>
            <a:pPr algn="just" fontAlgn="base"/>
            <a:endParaRPr lang="en-IN" dirty="0"/>
          </a:p>
        </p:txBody>
      </p:sp>
    </p:spTree>
    <p:extLst>
      <p:ext uri="{BB962C8B-B14F-4D97-AF65-F5344CB8AC3E}">
        <p14:creationId xmlns:p14="http://schemas.microsoft.com/office/powerpoint/2010/main" val="111379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Garbage Collector</a:t>
            </a:r>
          </a:p>
        </p:txBody>
      </p:sp>
      <p:sp>
        <p:nvSpPr>
          <p:cNvPr id="6" name="TextBox 5">
            <a:extLst>
              <a:ext uri="{FF2B5EF4-FFF2-40B4-BE49-F238E27FC236}">
                <a16:creationId xmlns:a16="http://schemas.microsoft.com/office/drawing/2014/main" id="{A7056966-3818-4B64-A500-F583E02F4469}"/>
              </a:ext>
            </a:extLst>
          </p:cNvPr>
          <p:cNvSpPr txBox="1"/>
          <p:nvPr/>
        </p:nvSpPr>
        <p:spPr>
          <a:xfrm>
            <a:off x="1484311" y="1690062"/>
            <a:ext cx="10018713" cy="4401205"/>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Garbage</a:t>
            </a:r>
            <a:r>
              <a:rPr lang="en-US" sz="2000" dirty="0">
                <a:latin typeface="Times New Roman" panose="02020603050405020304" pitchFamily="18" charset="0"/>
                <a:cs typeface="Times New Roman" panose="02020603050405020304" pitchFamily="18" charset="0"/>
              </a:rPr>
              <a:t> is an unreferenced object in </a:t>
            </a:r>
            <a:r>
              <a:rPr lang="en-US" sz="2000" dirty="0">
                <a:solidFill>
                  <a:srgbClr val="C00000"/>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t>
            </a:r>
          </a:p>
          <a:p>
            <a:pPr marL="342900" indent="-342900" algn="just" fontAlgn="base">
              <a:buFont typeface="Wingdings" panose="05000000000000000000" pitchFamily="2" charset="2"/>
              <a:buChar char="Ø"/>
            </a:pP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part of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garbage collection (GC)</a:t>
            </a:r>
            <a:r>
              <a:rPr lang="en-US" sz="2000" dirty="0">
                <a:latin typeface="Times New Roman" panose="02020603050405020304" pitchFamily="18" charset="0"/>
                <a:cs typeface="Times New Roman" panose="02020603050405020304" pitchFamily="18" charset="0"/>
              </a:rPr>
              <a:t> is responsible for automatically detecting and reusing memory no longer being used by Java applications.</a:t>
            </a:r>
          </a:p>
          <a:p>
            <a:pPr marL="342900" indent="-342900" algn="just" fontAlgn="base">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Alternatively, we can ask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latin typeface="Times New Roman" panose="02020603050405020304" pitchFamily="18" charset="0"/>
                <a:cs typeface="Times New Roman" panose="02020603050405020304" pitchFamily="18" charset="0"/>
              </a:rPr>
              <a:t> to run </a:t>
            </a:r>
            <a:r>
              <a:rPr lang="en-US" sz="2000" dirty="0">
                <a:solidFill>
                  <a:srgbClr val="0070C0"/>
                </a:solidFill>
                <a:latin typeface="Times New Roman" panose="02020603050405020304" pitchFamily="18" charset="0"/>
                <a:cs typeface="Times New Roman" panose="02020603050405020304" pitchFamily="18" charset="0"/>
              </a:rPr>
              <a:t>Garbage Collector</a:t>
            </a:r>
            <a:r>
              <a:rPr lang="en-US" sz="2000" dirty="0">
                <a:latin typeface="Times New Roman" panose="02020603050405020304" pitchFamily="18" charset="0"/>
                <a:cs typeface="Times New Roman" panose="02020603050405020304" pitchFamily="18" charset="0"/>
              </a:rPr>
              <a:t>. You can do it with two different ways:</a:t>
            </a:r>
          </a:p>
          <a:p>
            <a:pPr algn="just" fontAlgn="base"/>
            <a:endParaRPr lang="en-US" sz="2000" dirty="0">
              <a:latin typeface="Times New Roman" panose="02020603050405020304" pitchFamily="18" charset="0"/>
              <a:cs typeface="Times New Roman" panose="02020603050405020304" pitchFamily="18" charset="0"/>
            </a:endParaRPr>
          </a:p>
          <a:p>
            <a:pPr marL="1257300" lvl="2" indent="-342900" algn="just" fontAlgn="base">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By using </a:t>
            </a:r>
            <a:r>
              <a:rPr lang="en-US" sz="2000" b="1" dirty="0">
                <a:solidFill>
                  <a:srgbClr val="00B050"/>
                </a:solidFill>
                <a:latin typeface="Times New Roman" panose="02020603050405020304" pitchFamily="18" charset="0"/>
                <a:cs typeface="Times New Roman" panose="02020603050405020304" pitchFamily="18" charset="0"/>
              </a:rPr>
              <a:t>System.gc()</a:t>
            </a:r>
            <a:r>
              <a:rPr lang="en-US" sz="2000" b="1" dirty="0">
                <a:latin typeface="Times New Roman" panose="02020603050405020304" pitchFamily="18" charset="0"/>
                <a:cs typeface="Times New Roman" panose="02020603050405020304" pitchFamily="18" charset="0"/>
              </a:rPr>
              <a:t> method: </a:t>
            </a:r>
            <a:r>
              <a:rPr lang="en-US" sz="2000" dirty="0">
                <a:latin typeface="Times New Roman" panose="02020603050405020304" pitchFamily="18" charset="0"/>
                <a:cs typeface="Times New Roman" panose="02020603050405020304" pitchFamily="18" charset="0"/>
              </a:rPr>
              <a:t>There is a static method </a:t>
            </a:r>
            <a:r>
              <a:rPr lang="en-US" sz="2000" dirty="0">
                <a:solidFill>
                  <a:srgbClr val="00B050"/>
                </a:solidFill>
                <a:latin typeface="Times New Roman" panose="02020603050405020304" pitchFamily="18" charset="0"/>
                <a:cs typeface="Times New Roman" panose="02020603050405020304" pitchFamily="18" charset="0"/>
              </a:rPr>
              <a:t>gc() </a:t>
            </a:r>
            <a:r>
              <a:rPr lang="en-US" sz="2000" dirty="0">
                <a:latin typeface="Times New Roman" panose="02020603050405020304" pitchFamily="18" charset="0"/>
                <a:cs typeface="Times New Roman" panose="02020603050405020304" pitchFamily="18" charset="0"/>
              </a:rPr>
              <a:t>in the System class that requests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latin typeface="Times New Roman" panose="02020603050405020304" pitchFamily="18" charset="0"/>
                <a:cs typeface="Times New Roman" panose="02020603050405020304" pitchFamily="18" charset="0"/>
              </a:rPr>
              <a:t> to run the </a:t>
            </a:r>
            <a:r>
              <a:rPr lang="en-US" sz="2000" dirty="0">
                <a:solidFill>
                  <a:srgbClr val="0070C0"/>
                </a:solidFill>
                <a:latin typeface="Times New Roman" panose="02020603050405020304" pitchFamily="18" charset="0"/>
                <a:cs typeface="Times New Roman" panose="02020603050405020304" pitchFamily="18" charset="0"/>
              </a:rPr>
              <a:t>Garbage Collector</a:t>
            </a:r>
            <a:r>
              <a:rPr lang="en-US" sz="2000" dirty="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257300" lvl="2" indent="-342900" algn="just" fontAlgn="base">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By using </a:t>
            </a:r>
            <a:r>
              <a:rPr lang="en-US" sz="2000" b="1" dirty="0">
                <a:solidFill>
                  <a:srgbClr val="00B050"/>
                </a:solidFill>
                <a:latin typeface="Times New Roman" panose="02020603050405020304" pitchFamily="18" charset="0"/>
                <a:cs typeface="Times New Roman" panose="02020603050405020304" pitchFamily="18" charset="0"/>
              </a:rPr>
              <a:t>Runtime.getRuntime().gc()</a:t>
            </a:r>
            <a:r>
              <a:rPr lang="en-US" sz="2000" b="1" dirty="0">
                <a:latin typeface="Times New Roman" panose="02020603050405020304" pitchFamily="18" charset="0"/>
                <a:cs typeface="Times New Roman" panose="02020603050405020304" pitchFamily="18" charset="0"/>
              </a:rPr>
              <a:t> method: </a:t>
            </a:r>
            <a:r>
              <a:rPr lang="en-US" sz="2000" dirty="0">
                <a:latin typeface="Times New Roman" panose="02020603050405020304" pitchFamily="18" charset="0"/>
                <a:cs typeface="Times New Roman" panose="02020603050405020304" pitchFamily="18" charset="0"/>
              </a:rPr>
              <a:t>Application code can use the Runtime class to interact with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latin typeface="Times New Roman" panose="02020603050405020304" pitchFamily="18" charset="0"/>
                <a:cs typeface="Times New Roman" panose="02020603050405020304" pitchFamily="18" charset="0"/>
              </a:rPr>
              <a:t>. In this way, we can request a </a:t>
            </a:r>
            <a:r>
              <a:rPr lang="en-US" sz="2000" dirty="0">
                <a:solidFill>
                  <a:srgbClr val="0070C0"/>
                </a:solidFill>
                <a:latin typeface="Times New Roman" panose="02020603050405020304" pitchFamily="18" charset="0"/>
                <a:cs typeface="Times New Roman" panose="02020603050405020304" pitchFamily="18" charset="0"/>
              </a:rPr>
              <a:t>garbage collector</a:t>
            </a:r>
            <a:r>
              <a:rPr lang="en-US" sz="2000" dirty="0">
                <a:latin typeface="Times New Roman" panose="02020603050405020304" pitchFamily="18" charset="0"/>
                <a:cs typeface="Times New Roman" panose="02020603050405020304" pitchFamily="18" charset="0"/>
              </a:rPr>
              <a:t> to run in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latin typeface="Times New Roman" panose="02020603050405020304" pitchFamily="18" charset="0"/>
                <a:cs typeface="Times New Roman" panose="02020603050405020304" pitchFamily="18" charset="0"/>
              </a:rPr>
              <a:t> by calling its </a:t>
            </a:r>
            <a:r>
              <a:rPr lang="en-US" sz="2000" dirty="0">
                <a:solidFill>
                  <a:srgbClr val="00B050"/>
                </a:solidFill>
                <a:latin typeface="Times New Roman" panose="02020603050405020304" pitchFamily="18" charset="0"/>
                <a:cs typeface="Times New Roman" panose="02020603050405020304" pitchFamily="18" charset="0"/>
              </a:rPr>
              <a:t>gc()</a:t>
            </a:r>
            <a:r>
              <a:rPr lang="en-US" sz="2000" dirty="0">
                <a:latin typeface="Times New Roman" panose="02020603050405020304" pitchFamily="18" charset="0"/>
                <a:cs typeface="Times New Roman" panose="02020603050405020304" pitchFamily="18" charset="0"/>
              </a:rPr>
              <a:t>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71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1" y="1770624"/>
            <a:ext cx="10018712" cy="347787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this lecture,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Java Virtual Machine</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Class Loader architecture and functionality </a:t>
            </a:r>
            <a:r>
              <a:rPr lang="en-IN" sz="2000" dirty="0">
                <a:solidFill>
                  <a:schemeClr val="accent4">
                    <a:lumMod val="50000"/>
                  </a:schemeClr>
                </a:solidFill>
                <a:latin typeface="Times New Roman" panose="02020603050405020304" pitchFamily="18" charset="0"/>
                <a:cs typeface="Times New Roman" panose="02020603050405020304" pitchFamily="18" charset="0"/>
              </a:rPr>
              <a:t>(Loading, Linking, Initialization) </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Runtime Data Area components and functionality </a:t>
            </a:r>
            <a:r>
              <a:rPr lang="en-IN" sz="2000" dirty="0">
                <a:solidFill>
                  <a:schemeClr val="accent4">
                    <a:lumMod val="50000"/>
                  </a:schemeClr>
                </a:solidFill>
                <a:latin typeface="Times New Roman" panose="02020603050405020304" pitchFamily="18" charset="0"/>
                <a:cs typeface="Times New Roman" panose="02020603050405020304" pitchFamily="18" charset="0"/>
              </a:rPr>
              <a:t>(Method area, Heap area, Stack area, PC Registers and Naive Method Stack)</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Execution Engine architecture and functionality </a:t>
            </a:r>
            <a:r>
              <a:rPr lang="en-IN" sz="2000" dirty="0">
                <a:solidFill>
                  <a:schemeClr val="accent4">
                    <a:lumMod val="50000"/>
                  </a:schemeClr>
                </a:solidFill>
                <a:latin typeface="Times New Roman" panose="02020603050405020304" pitchFamily="18" charset="0"/>
                <a:cs typeface="Times New Roman" panose="02020603050405020304" pitchFamily="18" charset="0"/>
              </a:rPr>
              <a:t>(Interpreter, JIT Compiler, Garbage Collector)</a:t>
            </a:r>
          </a:p>
        </p:txBody>
      </p:sp>
    </p:spTree>
    <p:extLst>
      <p:ext uri="{BB962C8B-B14F-4D97-AF65-F5344CB8AC3E}">
        <p14:creationId xmlns:p14="http://schemas.microsoft.com/office/powerpoint/2010/main" val="11368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Java Virtual Machine (JVM)</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2" y="1819275"/>
            <a:ext cx="10018712" cy="4352925"/>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is the core of the </a:t>
            </a:r>
            <a:r>
              <a:rPr lang="en-US" sz="2000" dirty="0">
                <a:solidFill>
                  <a:srgbClr val="0070C0"/>
                </a:solidFill>
                <a:latin typeface="Times New Roman" panose="02020603050405020304" pitchFamily="18" charset="0"/>
                <a:cs typeface="Times New Roman" panose="02020603050405020304" pitchFamily="18" charset="0"/>
              </a:rPr>
              <a:t>Java ecosystem</a:t>
            </a:r>
            <a:r>
              <a:rPr lang="en-US" sz="2000" dirty="0">
                <a:solidFill>
                  <a:srgbClr val="0A0A23"/>
                </a:solidFill>
                <a:latin typeface="Times New Roman" panose="02020603050405020304" pitchFamily="18" charset="0"/>
                <a:cs typeface="Times New Roman" panose="02020603050405020304" pitchFamily="18" charset="0"/>
              </a:rPr>
              <a:t>, and makes it possible for Java-based software programs to follow the </a:t>
            </a:r>
            <a:r>
              <a:rPr lang="en-US" sz="2000" dirty="0">
                <a:solidFill>
                  <a:srgbClr val="00B050"/>
                </a:solidFill>
                <a:latin typeface="Times New Roman" panose="02020603050405020304" pitchFamily="18" charset="0"/>
                <a:cs typeface="Times New Roman" panose="02020603050405020304" pitchFamily="18" charset="0"/>
              </a:rPr>
              <a:t>“Write Once, Run Anywhere”</a:t>
            </a:r>
            <a:r>
              <a:rPr lang="en-US" sz="2000" dirty="0">
                <a:solidFill>
                  <a:srgbClr val="0A0A23"/>
                </a:solidFill>
                <a:latin typeface="Times New Roman" panose="02020603050405020304" pitchFamily="18" charset="0"/>
                <a:cs typeface="Times New Roman" panose="02020603050405020304" pitchFamily="18" charset="0"/>
              </a:rPr>
              <a:t> approach.</a:t>
            </a:r>
          </a:p>
          <a:p>
            <a:pPr algn="just">
              <a:spcAft>
                <a:spcPts val="600"/>
              </a:spcAft>
            </a:pPr>
            <a:endParaRPr lang="en-US" sz="2000" dirty="0">
              <a:solidFill>
                <a:srgbClr val="0A0A23"/>
              </a:solidFill>
              <a:latin typeface="Times New Roman" panose="02020603050405020304" pitchFamily="18" charset="0"/>
              <a:cs typeface="Times New Roman" panose="02020603050405020304" pitchFamily="18" charset="0"/>
            </a:endParaRPr>
          </a:p>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A </a:t>
            </a:r>
            <a:r>
              <a:rPr lang="en-US" sz="2000" dirty="0">
                <a:solidFill>
                  <a:srgbClr val="00B050"/>
                </a:solidFill>
                <a:latin typeface="Times New Roman" panose="02020603050405020304" pitchFamily="18" charset="0"/>
                <a:cs typeface="Times New Roman" panose="02020603050405020304" pitchFamily="18" charset="0"/>
              </a:rPr>
              <a:t>virtual machine</a:t>
            </a:r>
            <a:r>
              <a:rPr lang="en-US" sz="2000" dirty="0">
                <a:solidFill>
                  <a:srgbClr val="0A0A23"/>
                </a:solidFill>
                <a:latin typeface="Times New Roman" panose="02020603050405020304" pitchFamily="18" charset="0"/>
                <a:cs typeface="Times New Roman" panose="02020603050405020304" pitchFamily="18" charset="0"/>
              </a:rPr>
              <a:t> is a </a:t>
            </a:r>
            <a:r>
              <a:rPr lang="en-US" sz="2000" b="1" i="1" dirty="0">
                <a:latin typeface="Times New Roman" panose="02020603050405020304" pitchFamily="18" charset="0"/>
                <a:cs typeface="Times New Roman" panose="02020603050405020304" pitchFamily="18" charset="0"/>
              </a:rPr>
              <a:t>virtual representation of a physical computer</a:t>
            </a:r>
            <a:r>
              <a:rPr lang="en-US" sz="2000" dirty="0">
                <a:solidFill>
                  <a:srgbClr val="0A0A23"/>
                </a:solidFill>
                <a:latin typeface="Times New Roman" panose="02020603050405020304" pitchFamily="18" charset="0"/>
                <a:cs typeface="Times New Roman" panose="02020603050405020304" pitchFamily="18" charset="0"/>
              </a:rPr>
              <a:t>. A single physical machine can run multiple virtual machines, each with their own operating system and applications. These virtual machines are isolated from each other.</a:t>
            </a:r>
          </a:p>
          <a:p>
            <a:pPr algn="just">
              <a:spcAft>
                <a:spcPts val="600"/>
              </a:spcAft>
            </a:pPr>
            <a:endParaRPr lang="en-US" sz="2000" dirty="0">
              <a:solidFill>
                <a:srgbClr val="0A0A23"/>
              </a:solidFill>
              <a:latin typeface="Times New Roman" panose="02020603050405020304" pitchFamily="18" charset="0"/>
              <a:cs typeface="Times New Roman" panose="02020603050405020304" pitchFamily="18" charset="0"/>
            </a:endParaRPr>
          </a:p>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In </a:t>
            </a:r>
            <a:r>
              <a:rPr lang="en-US" sz="2000" dirty="0">
                <a:solidFill>
                  <a:srgbClr val="0070C0"/>
                </a:solidFill>
                <a:latin typeface="Times New Roman" panose="02020603050405020304" pitchFamily="18" charset="0"/>
                <a:cs typeface="Times New Roman" panose="02020603050405020304" pitchFamily="18" charset="0"/>
              </a:rPr>
              <a:t>C</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C++</a:t>
            </a:r>
            <a:r>
              <a:rPr lang="en-US" sz="2000" dirty="0">
                <a:solidFill>
                  <a:srgbClr val="0A0A23"/>
                </a:solidFill>
                <a:latin typeface="Times New Roman" panose="02020603050405020304" pitchFamily="18" charset="0"/>
                <a:cs typeface="Times New Roman" panose="02020603050405020304" pitchFamily="18" charset="0"/>
              </a:rPr>
              <a:t>, the code is first compiled into platform-specific machine code. These languages are called </a:t>
            </a:r>
            <a:r>
              <a:rPr lang="en-US" sz="2000" i="1" dirty="0">
                <a:solidFill>
                  <a:srgbClr val="0A0A23"/>
                </a:solidFill>
                <a:latin typeface="Times New Roman" panose="02020603050405020304" pitchFamily="18" charset="0"/>
                <a:cs typeface="Times New Roman" panose="02020603050405020304" pitchFamily="18" charset="0"/>
              </a:rPr>
              <a:t>compiled languages</a:t>
            </a:r>
            <a:r>
              <a:rPr lang="en-US" sz="2000" dirty="0">
                <a:solidFill>
                  <a:srgbClr val="0A0A23"/>
                </a:solidFill>
                <a:latin typeface="Times New Roman" panose="02020603050405020304" pitchFamily="18" charset="0"/>
                <a:cs typeface="Times New Roman" panose="02020603050405020304" pitchFamily="18" charset="0"/>
              </a:rPr>
              <a:t>.</a:t>
            </a:r>
          </a:p>
          <a:p>
            <a:pPr algn="just">
              <a:spcAft>
                <a:spcPts val="600"/>
              </a:spcAft>
            </a:pPr>
            <a:endParaRPr lang="en-US" sz="2000" dirty="0">
              <a:solidFill>
                <a:srgbClr val="0A0A23"/>
              </a:solidFill>
              <a:latin typeface="Times New Roman" panose="02020603050405020304" pitchFamily="18" charset="0"/>
              <a:cs typeface="Times New Roman" panose="02020603050405020304" pitchFamily="18" charset="0"/>
            </a:endParaRPr>
          </a:p>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On the other hand, in languages like </a:t>
            </a:r>
            <a:r>
              <a:rPr lang="en-US" sz="2000" dirty="0">
                <a:solidFill>
                  <a:srgbClr val="0070C0"/>
                </a:solidFill>
                <a:latin typeface="Times New Roman" panose="02020603050405020304" pitchFamily="18" charset="0"/>
                <a:cs typeface="Times New Roman" panose="02020603050405020304" pitchFamily="18" charset="0"/>
              </a:rPr>
              <a:t>JavaScript</a:t>
            </a:r>
            <a:r>
              <a:rPr lang="en-US" sz="2000" dirty="0">
                <a:solidFill>
                  <a:srgbClr val="0A0A23"/>
                </a:solidFill>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Python</a:t>
            </a:r>
            <a:r>
              <a:rPr lang="en-US" sz="2000" dirty="0">
                <a:solidFill>
                  <a:srgbClr val="0A0A23"/>
                </a:solidFill>
                <a:latin typeface="Times New Roman" panose="02020603050405020304" pitchFamily="18" charset="0"/>
                <a:cs typeface="Times New Roman" panose="02020603050405020304" pitchFamily="18" charset="0"/>
              </a:rPr>
              <a:t>, the computer executes the instructions directly without having to compile them. These languages are called </a:t>
            </a:r>
            <a:r>
              <a:rPr lang="en-US" sz="2000" i="1" dirty="0">
                <a:solidFill>
                  <a:srgbClr val="0A0A23"/>
                </a:solidFill>
                <a:latin typeface="Times New Roman" panose="02020603050405020304" pitchFamily="18" charset="0"/>
                <a:cs typeface="Times New Roman" panose="02020603050405020304" pitchFamily="18" charset="0"/>
              </a:rPr>
              <a:t>interpreted languages</a:t>
            </a:r>
            <a:r>
              <a:rPr lang="en-US" sz="2000" dirty="0">
                <a:solidFill>
                  <a:srgbClr val="0A0A23"/>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endParaRPr lang="en-IN"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Java Virtual Machine (JVM)</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2" y="1481138"/>
            <a:ext cx="10018712" cy="421481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solidFill>
                  <a:srgbClr val="0A0A23"/>
                </a:solidFill>
                <a:latin typeface="Times New Roman" panose="02020603050405020304" pitchFamily="18" charset="0"/>
                <a:cs typeface="Times New Roman" panose="02020603050405020304" pitchFamily="18" charset="0"/>
              </a:rPr>
              <a:t> uses a combination of both techniques.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solidFill>
                  <a:srgbClr val="0A0A23"/>
                </a:solidFill>
                <a:latin typeface="Times New Roman" panose="02020603050405020304" pitchFamily="18" charset="0"/>
                <a:cs typeface="Times New Roman" panose="02020603050405020304" pitchFamily="18" charset="0"/>
              </a:rPr>
              <a:t> code is first compiled into byte code to generate a </a:t>
            </a:r>
            <a:r>
              <a:rPr lang="en-US" sz="2000" i="1" dirty="0">
                <a:solidFill>
                  <a:srgbClr val="0070C0"/>
                </a:solidFill>
                <a:latin typeface="Times New Roman" panose="02020603050405020304" pitchFamily="18" charset="0"/>
                <a:cs typeface="Times New Roman" panose="02020603050405020304" pitchFamily="18" charset="0"/>
              </a:rPr>
              <a:t>class</a:t>
            </a:r>
            <a:r>
              <a:rPr lang="en-US" sz="2000" dirty="0">
                <a:solidFill>
                  <a:srgbClr val="0070C0"/>
                </a:solidFill>
                <a:latin typeface="Times New Roman" panose="02020603050405020304" pitchFamily="18" charset="0"/>
                <a:cs typeface="Times New Roman" panose="02020603050405020304" pitchFamily="18" charset="0"/>
              </a:rPr>
              <a:t> file</a:t>
            </a:r>
            <a:r>
              <a:rPr lang="en-US" sz="2000" dirty="0">
                <a:solidFill>
                  <a:srgbClr val="0A0A23"/>
                </a:solidFill>
                <a:latin typeface="Times New Roman" panose="02020603050405020304" pitchFamily="18" charset="0"/>
                <a:cs typeface="Times New Roman" panose="02020603050405020304" pitchFamily="18" charset="0"/>
              </a:rPr>
              <a:t>. This </a:t>
            </a:r>
            <a:r>
              <a:rPr lang="en-US" sz="2000" i="1" dirty="0">
                <a:solidFill>
                  <a:srgbClr val="0070C0"/>
                </a:solidFill>
                <a:latin typeface="Times New Roman" panose="02020603050405020304" pitchFamily="18" charset="0"/>
                <a:cs typeface="Times New Roman" panose="02020603050405020304" pitchFamily="18" charset="0"/>
              </a:rPr>
              <a:t>class</a:t>
            </a:r>
            <a:r>
              <a:rPr lang="en-US" sz="2000" dirty="0">
                <a:solidFill>
                  <a:srgbClr val="0070C0"/>
                </a:solidFill>
                <a:latin typeface="Times New Roman" panose="02020603050405020304" pitchFamily="18" charset="0"/>
                <a:cs typeface="Times New Roman" panose="02020603050405020304" pitchFamily="18" charset="0"/>
              </a:rPr>
              <a:t> file</a:t>
            </a:r>
            <a:r>
              <a:rPr lang="en-US" sz="2000" dirty="0">
                <a:solidFill>
                  <a:srgbClr val="0A0A23"/>
                </a:solidFill>
                <a:latin typeface="Times New Roman" panose="02020603050405020304" pitchFamily="18" charset="0"/>
                <a:cs typeface="Times New Roman" panose="02020603050405020304" pitchFamily="18" charset="0"/>
              </a:rPr>
              <a:t> is then interpreted by the </a:t>
            </a:r>
            <a:r>
              <a:rPr lang="en-US" sz="2000" dirty="0">
                <a:solidFill>
                  <a:srgbClr val="FF0000"/>
                </a:solidFill>
                <a:latin typeface="Times New Roman" panose="02020603050405020304" pitchFamily="18" charset="0"/>
                <a:cs typeface="Times New Roman" panose="02020603050405020304" pitchFamily="18" charset="0"/>
              </a:rPr>
              <a:t>Java Virtual Machine (JVM) </a:t>
            </a:r>
            <a:r>
              <a:rPr lang="en-US" sz="2000" dirty="0">
                <a:solidFill>
                  <a:srgbClr val="0A0A23"/>
                </a:solidFill>
                <a:latin typeface="Times New Roman" panose="02020603050405020304" pitchFamily="18" charset="0"/>
                <a:cs typeface="Times New Roman" panose="02020603050405020304" pitchFamily="18" charset="0"/>
              </a:rPr>
              <a:t>for the underlying platform. The same </a:t>
            </a:r>
            <a:r>
              <a:rPr lang="en-US" sz="2000" i="1" dirty="0">
                <a:solidFill>
                  <a:srgbClr val="0070C0"/>
                </a:solidFill>
                <a:latin typeface="Times New Roman" panose="02020603050405020304" pitchFamily="18" charset="0"/>
                <a:cs typeface="Times New Roman" panose="02020603050405020304" pitchFamily="18" charset="0"/>
              </a:rPr>
              <a:t>class</a:t>
            </a:r>
            <a:r>
              <a:rPr lang="en-US" sz="2000" dirty="0">
                <a:solidFill>
                  <a:srgbClr val="0070C0"/>
                </a:solidFill>
                <a:latin typeface="Times New Roman" panose="02020603050405020304" pitchFamily="18" charset="0"/>
                <a:cs typeface="Times New Roman" panose="02020603050405020304" pitchFamily="18" charset="0"/>
              </a:rPr>
              <a:t> file </a:t>
            </a:r>
            <a:r>
              <a:rPr lang="en-US" sz="2000" dirty="0">
                <a:solidFill>
                  <a:srgbClr val="0A0A23"/>
                </a:solidFill>
                <a:latin typeface="Times New Roman" panose="02020603050405020304" pitchFamily="18" charset="0"/>
                <a:cs typeface="Times New Roman" panose="02020603050405020304" pitchFamily="18" charset="0"/>
              </a:rPr>
              <a:t>can be executed on any version of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running on any platform and operating system.</a:t>
            </a:r>
          </a:p>
          <a:p>
            <a:pPr algn="just">
              <a:spcAft>
                <a:spcPts val="600"/>
              </a:spcAft>
            </a:pPr>
            <a:endParaRPr lang="en-US" sz="2000" dirty="0">
              <a:solidFill>
                <a:srgbClr val="0A0A2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Similar to </a:t>
            </a:r>
            <a:r>
              <a:rPr lang="en-US" sz="2000" i="1" dirty="0">
                <a:solidFill>
                  <a:srgbClr val="00B050"/>
                </a:solidFill>
                <a:latin typeface="Times New Roman" panose="02020603050405020304" pitchFamily="18" charset="0"/>
                <a:cs typeface="Times New Roman" panose="02020603050405020304" pitchFamily="18" charset="0"/>
              </a:rPr>
              <a:t>virtual machines</a:t>
            </a:r>
            <a:r>
              <a:rPr lang="en-US" sz="2000" i="1" dirty="0">
                <a:solidFill>
                  <a:srgbClr val="0A0A23"/>
                </a:solidFill>
                <a:latin typeface="Times New Roman" panose="02020603050405020304" pitchFamily="18" charset="0"/>
                <a:cs typeface="Times New Roman" panose="02020603050405020304" pitchFamily="18" charset="0"/>
              </a:rPr>
              <a:t>,</a:t>
            </a:r>
            <a:r>
              <a:rPr lang="en-US" sz="2000" dirty="0">
                <a:solidFill>
                  <a:srgbClr val="0A0A23"/>
                </a:solidFill>
                <a:latin typeface="Times New Roman" panose="02020603050405020304" pitchFamily="18" charset="0"/>
                <a:cs typeface="Times New Roman" panose="02020603050405020304" pitchFamily="18" charset="0"/>
              </a:rPr>
              <a:t> 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creates an isolated space on a host machine. This space can be used to execute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solidFill>
                  <a:srgbClr val="0A0A23"/>
                </a:solidFill>
                <a:latin typeface="Times New Roman" panose="02020603050405020304" pitchFamily="18" charset="0"/>
                <a:cs typeface="Times New Roman" panose="02020603050405020304" pitchFamily="18" charset="0"/>
              </a:rPr>
              <a:t> programs irrespective of the platform or operating system of the machine.</a:t>
            </a: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JVM Architecture</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1" y="2276474"/>
            <a:ext cx="4611689" cy="284797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Aft>
                <a:spcPts val="600"/>
              </a:spcAft>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consists of three distinct components:</a:t>
            </a:r>
          </a:p>
          <a:p>
            <a:pPr algn="just">
              <a:spcAft>
                <a:spcPts val="600"/>
              </a:spcAft>
            </a:pPr>
            <a:endParaRPr lang="en-US" sz="2000" dirty="0">
              <a:solidFill>
                <a:srgbClr val="0A0A23"/>
              </a:solidFill>
              <a:latin typeface="Times New Roman" panose="02020603050405020304" pitchFamily="18" charset="0"/>
              <a:cs typeface="Times New Roman" panose="02020603050405020304" pitchFamily="18" charset="0"/>
            </a:endParaRPr>
          </a:p>
          <a:p>
            <a:pPr marL="1371600" lvl="2" indent="-457200" algn="just">
              <a:spcAft>
                <a:spcPts val="600"/>
              </a:spcAf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Class Loader</a:t>
            </a:r>
          </a:p>
          <a:p>
            <a:pPr marL="1371600" lvl="2" indent="-457200" algn="just">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Runtime Memory/Data Area</a:t>
            </a:r>
          </a:p>
          <a:p>
            <a:pPr marL="1371600" lvl="2" indent="-457200" algn="just">
              <a:spcAft>
                <a:spcPts val="600"/>
              </a:spcAft>
              <a:buFont typeface="+mj-lt"/>
              <a:buAutoNum type="arabicPeriod"/>
            </a:pPr>
            <a:r>
              <a:rPr lang="en-US" sz="2000" dirty="0">
                <a:solidFill>
                  <a:srgbClr val="00B050"/>
                </a:solidFill>
                <a:latin typeface="Times New Roman" panose="02020603050405020304" pitchFamily="18" charset="0"/>
                <a:cs typeface="Times New Roman" panose="02020603050405020304" pitchFamily="18" charset="0"/>
              </a:rPr>
              <a:t>Execution Engine</a:t>
            </a:r>
            <a:endParaRPr lang="en-IN" sz="2000" b="0" i="0" u="none" strike="noStrike" baseline="0" dirty="0">
              <a:solidFill>
                <a:srgbClr val="00B05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01C0588-608C-48F9-AB6B-E4EDB76D2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837" y="2137517"/>
            <a:ext cx="5310187" cy="312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Class Loader</a:t>
            </a:r>
          </a:p>
        </p:txBody>
      </p:sp>
      <p:sp>
        <p:nvSpPr>
          <p:cNvPr id="4" name="Title 1">
            <a:extLst>
              <a:ext uri="{FF2B5EF4-FFF2-40B4-BE49-F238E27FC236}">
                <a16:creationId xmlns:a16="http://schemas.microsoft.com/office/drawing/2014/main" id="{37718B9C-4C98-430C-BBCA-CFDE0BC0AE9D}"/>
              </a:ext>
            </a:extLst>
          </p:cNvPr>
          <p:cNvSpPr txBox="1">
            <a:spLocks/>
          </p:cNvSpPr>
          <p:nvPr/>
        </p:nvSpPr>
        <p:spPr>
          <a:xfrm>
            <a:off x="1484311" y="1400175"/>
            <a:ext cx="5773739" cy="27312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When a </a:t>
            </a:r>
            <a:r>
              <a:rPr lang="en-US" sz="2000" i="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solidFill>
                  <a:schemeClr val="accent4">
                    <a:lumMod val="75000"/>
                  </a:schemeClr>
                </a:solidFill>
                <a:latin typeface="Times New Roman" panose="02020603050405020304" pitchFamily="18" charset="0"/>
                <a:cs typeface="Times New Roman" panose="02020603050405020304" pitchFamily="18" charset="0"/>
              </a:rPr>
              <a:t> </a:t>
            </a:r>
            <a:r>
              <a:rPr lang="en-US" sz="2000" dirty="0">
                <a:solidFill>
                  <a:srgbClr val="0A0A23"/>
                </a:solidFill>
                <a:latin typeface="Times New Roman" panose="02020603050405020304" pitchFamily="18" charset="0"/>
                <a:cs typeface="Times New Roman" panose="02020603050405020304" pitchFamily="18" charset="0"/>
              </a:rPr>
              <a:t>source file is compiled, it is converted into byte code as a </a:t>
            </a:r>
            <a:r>
              <a:rPr lang="en-US" sz="2000" dirty="0">
                <a:solidFill>
                  <a:srgbClr val="00B050"/>
                </a:solidFill>
                <a:latin typeface="Times New Roman" panose="02020603050405020304" pitchFamily="18" charset="0"/>
                <a:cs typeface="Times New Roman" panose="02020603050405020304" pitchFamily="18" charset="0"/>
              </a:rPr>
              <a:t>.</a:t>
            </a:r>
            <a:r>
              <a:rPr lang="en-US" sz="2000" i="1" dirty="0">
                <a:solidFill>
                  <a:srgbClr val="00B050"/>
                </a:solidFill>
                <a:latin typeface="Times New Roman" panose="02020603050405020304" pitchFamily="18" charset="0"/>
                <a:cs typeface="Times New Roman" panose="02020603050405020304" pitchFamily="18" charset="0"/>
              </a:rPr>
              <a:t>class</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0A0A23"/>
                </a:solidFill>
                <a:latin typeface="Times New Roman" panose="02020603050405020304" pitchFamily="18" charset="0"/>
                <a:cs typeface="Times New Roman" panose="02020603050405020304" pitchFamily="18" charset="0"/>
              </a:rPr>
              <a:t>file. </a:t>
            </a:r>
          </a:p>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When it is used in the program, first it is loaded by class loader into main memory.</a:t>
            </a:r>
          </a:p>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first class to be loaded into memory is usually the class that contains the </a:t>
            </a:r>
            <a:r>
              <a:rPr lang="en-US" sz="2000" dirty="0">
                <a:solidFill>
                  <a:srgbClr val="0070C0"/>
                </a:solidFill>
                <a:latin typeface="Times New Roman" panose="02020603050405020304" pitchFamily="18" charset="0"/>
                <a:cs typeface="Times New Roman" panose="02020603050405020304" pitchFamily="18" charset="0"/>
              </a:rPr>
              <a:t>main() </a:t>
            </a:r>
            <a:r>
              <a:rPr lang="en-US" sz="2000" dirty="0">
                <a:solidFill>
                  <a:srgbClr val="0A0A23"/>
                </a:solidFill>
                <a:latin typeface="Times New Roman" panose="02020603050405020304" pitchFamily="18" charset="0"/>
                <a:cs typeface="Times New Roman" panose="02020603050405020304" pitchFamily="18" charset="0"/>
              </a:rPr>
              <a:t>method.</a:t>
            </a: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240AE73-53C8-4C9A-B7D4-B751486D4AFD}"/>
              </a:ext>
            </a:extLst>
          </p:cNvPr>
          <p:cNvSpPr txBox="1">
            <a:spLocks/>
          </p:cNvSpPr>
          <p:nvPr/>
        </p:nvSpPr>
        <p:spPr>
          <a:xfrm>
            <a:off x="7500935" y="1291828"/>
            <a:ext cx="4002089" cy="27312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There are three phases in the class loading process: </a:t>
            </a:r>
          </a:p>
          <a:p>
            <a:pPr marL="1371600" lvl="2" indent="-457200" algn="just">
              <a:spcAft>
                <a:spcPts val="600"/>
              </a:spcAft>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Loading</a:t>
            </a:r>
          </a:p>
          <a:p>
            <a:pPr marL="1371600" lvl="2" indent="-457200" algn="just">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Linking</a:t>
            </a:r>
          </a:p>
          <a:p>
            <a:pPr marL="1371600" lvl="2" indent="-457200" algn="just">
              <a:spcAft>
                <a:spcPts val="600"/>
              </a:spcAft>
              <a:buFont typeface="+mj-lt"/>
              <a:buAutoNum type="arabicPeriod"/>
            </a:pPr>
            <a:r>
              <a:rPr lang="en-US" sz="2000" dirty="0">
                <a:solidFill>
                  <a:srgbClr val="00B050"/>
                </a:solidFill>
                <a:latin typeface="Times New Roman" panose="02020603050405020304" pitchFamily="18" charset="0"/>
                <a:cs typeface="Times New Roman" panose="02020603050405020304" pitchFamily="18" charset="0"/>
              </a:rPr>
              <a:t>initialization</a:t>
            </a:r>
            <a:endParaRPr lang="en-US" sz="2000" b="0" i="0" u="none" strike="noStrike" baseline="0" dirty="0">
              <a:solidFill>
                <a:srgbClr val="00B050"/>
              </a:solidFill>
              <a:latin typeface="Times New Roman" panose="02020603050405020304" pitchFamily="18" charset="0"/>
              <a:cs typeface="Times New Roman" panose="02020603050405020304" pitchFamily="18" charset="0"/>
            </a:endParaRPr>
          </a:p>
        </p:txBody>
      </p:sp>
      <p:pic>
        <p:nvPicPr>
          <p:cNvPr id="2050" name="Picture 2" descr="JVM Explained | Java Tutorial Network">
            <a:extLst>
              <a:ext uri="{FF2B5EF4-FFF2-40B4-BE49-F238E27FC236}">
                <a16:creationId xmlns:a16="http://schemas.microsoft.com/office/drawing/2014/main" id="{45E72A34-01F3-420C-8F52-0933AAEE4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636" y="4017042"/>
            <a:ext cx="6564113" cy="255885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barn(inVertical)">
                                      <p:cBhvr>
                                        <p:cTn id="2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Loading</a:t>
            </a:r>
          </a:p>
        </p:txBody>
      </p:sp>
      <p:sp>
        <p:nvSpPr>
          <p:cNvPr id="5" name="Title 1">
            <a:extLst>
              <a:ext uri="{FF2B5EF4-FFF2-40B4-BE49-F238E27FC236}">
                <a16:creationId xmlns:a16="http://schemas.microsoft.com/office/drawing/2014/main" id="{5C101DE1-C888-4358-81D0-EA0344E77B37}"/>
              </a:ext>
            </a:extLst>
          </p:cNvPr>
          <p:cNvSpPr txBox="1">
            <a:spLocks/>
          </p:cNvSpPr>
          <p:nvPr/>
        </p:nvSpPr>
        <p:spPr>
          <a:xfrm>
            <a:off x="1484310" y="4312900"/>
            <a:ext cx="10018713" cy="178076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altLang="en-US" sz="2000" b="1" dirty="0">
                <a:solidFill>
                  <a:srgbClr val="FF0000"/>
                </a:solidFill>
                <a:latin typeface="Times New Roman" panose="02020603050405020304" pitchFamily="18" charset="0"/>
                <a:cs typeface="Times New Roman" panose="02020603050405020304" pitchFamily="18" charset="0"/>
              </a:rPr>
              <a:t>Application Class Loader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This is the final class loader and the subclass of Extension Class Loader. It loads the files present on the classpath. By default, the classpath is set to the current directory of the application. The classpath can also be modified by adding the </a:t>
            </a:r>
            <a:r>
              <a:rPr lang="en-US" altLang="en-US" sz="2000" dirty="0">
                <a:solidFill>
                  <a:srgbClr val="0070C0"/>
                </a:solidFill>
                <a:latin typeface="Times New Roman" panose="02020603050405020304" pitchFamily="18" charset="0"/>
                <a:cs typeface="Times New Roman" panose="02020603050405020304" pitchFamily="18" charset="0"/>
              </a:rPr>
              <a:t>-classpath </a:t>
            </a:r>
            <a:r>
              <a:rPr lang="en-US" altLang="en-US" sz="2000" dirty="0">
                <a:latin typeface="Times New Roman" panose="02020603050405020304" pitchFamily="18" charset="0"/>
                <a:cs typeface="Times New Roman" panose="02020603050405020304" pitchFamily="18" charset="0"/>
              </a:rPr>
              <a:t>or </a:t>
            </a:r>
            <a:r>
              <a:rPr lang="en-US" altLang="en-US" sz="2000" dirty="0">
                <a:solidFill>
                  <a:srgbClr val="0070C0"/>
                </a:solidFill>
                <a:latin typeface="Times New Roman" panose="02020603050405020304" pitchFamily="18" charset="0"/>
                <a:cs typeface="Times New Roman" panose="02020603050405020304" pitchFamily="18" charset="0"/>
              </a:rPr>
              <a:t>-cp </a:t>
            </a:r>
            <a:r>
              <a:rPr lang="en-US" altLang="en-US" sz="2000" dirty="0">
                <a:latin typeface="Times New Roman" panose="02020603050405020304" pitchFamily="18" charset="0"/>
                <a:cs typeface="Times New Roman" panose="02020603050405020304" pitchFamily="18" charset="0"/>
              </a:rPr>
              <a:t>command line option.</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0" y="1400175"/>
            <a:ext cx="10018713" cy="202882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altLang="en-US" sz="2000" b="1" dirty="0">
                <a:solidFill>
                  <a:srgbClr val="FF0000"/>
                </a:solidFill>
                <a:latin typeface="Times New Roman" panose="02020603050405020304" pitchFamily="18" charset="0"/>
                <a:cs typeface="Times New Roman" panose="02020603050405020304" pitchFamily="18" charset="0"/>
              </a:rPr>
              <a:t>Bootstrap Class Loader</a:t>
            </a:r>
            <a:r>
              <a:rPr lang="en-US" altLang="en-US" sz="2000" b="1" dirty="0">
                <a:latin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cs typeface="Times New Roman" panose="02020603050405020304" pitchFamily="18" charset="0"/>
              </a:rPr>
              <a:t>This is the root class loader. It is the superclass of Extension Class Loader and loads the standard </a:t>
            </a:r>
            <a:r>
              <a:rPr lang="en-US" alt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altLang="en-US" sz="2000" dirty="0">
                <a:latin typeface="Times New Roman" panose="02020603050405020304" pitchFamily="18" charset="0"/>
                <a:cs typeface="Times New Roman" panose="02020603050405020304" pitchFamily="18" charset="0"/>
              </a:rPr>
              <a:t> packages like </a:t>
            </a:r>
            <a:r>
              <a:rPr lang="en-US" altLang="en-US" sz="2000" dirty="0">
                <a:solidFill>
                  <a:srgbClr val="00B050"/>
                </a:solidFill>
                <a:latin typeface="Times New Roman" panose="02020603050405020304" pitchFamily="18" charset="0"/>
                <a:cs typeface="Times New Roman" panose="02020603050405020304" pitchFamily="18" charset="0"/>
              </a:rPr>
              <a:t>java.lang</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B050"/>
                </a:solidFill>
                <a:latin typeface="Times New Roman" panose="02020603050405020304" pitchFamily="18" charset="0"/>
                <a:cs typeface="Times New Roman" panose="02020603050405020304" pitchFamily="18" charset="0"/>
              </a:rPr>
              <a:t>java.net</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B050"/>
                </a:solidFill>
                <a:latin typeface="Times New Roman" panose="02020603050405020304" pitchFamily="18" charset="0"/>
                <a:cs typeface="Times New Roman" panose="02020603050405020304" pitchFamily="18" charset="0"/>
              </a:rPr>
              <a:t>java.util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B050"/>
                </a:solidFill>
                <a:latin typeface="Times New Roman" panose="02020603050405020304" pitchFamily="18" charset="0"/>
                <a:cs typeface="Times New Roman" panose="02020603050405020304" pitchFamily="18" charset="0"/>
              </a:rPr>
              <a:t>java.io</a:t>
            </a:r>
            <a:r>
              <a:rPr lang="en-US" altLang="en-US" sz="2000" dirty="0">
                <a:latin typeface="Times New Roman" panose="02020603050405020304" pitchFamily="18" charset="0"/>
                <a:cs typeface="Times New Roman" panose="02020603050405020304" pitchFamily="18" charset="0"/>
              </a:rPr>
              <a:t>, and so on. These packages are present inside the rt.jar file and other core libraries present in the </a:t>
            </a:r>
            <a:r>
              <a:rPr lang="en-US" altLang="en-US" sz="2000" dirty="0">
                <a:solidFill>
                  <a:srgbClr val="0070C0"/>
                </a:solidFill>
                <a:latin typeface="Times New Roman" panose="02020603050405020304" pitchFamily="18" charset="0"/>
                <a:cs typeface="Times New Roman" panose="02020603050405020304" pitchFamily="18" charset="0"/>
              </a:rPr>
              <a:t>$JAVA_HOME/jre/lib directory</a:t>
            </a:r>
            <a:r>
              <a:rPr lang="en-US" altLang="en-US" sz="2000" dirty="0">
                <a:latin typeface="Times New Roman" panose="02020603050405020304" pitchFamily="18" charset="0"/>
                <a:cs typeface="Times New Roman" panose="02020603050405020304" pitchFamily="18" charset="0"/>
              </a:rPr>
              <a:t>.</a:t>
            </a:r>
          </a:p>
        </p:txBody>
      </p:sp>
      <p:sp>
        <p:nvSpPr>
          <p:cNvPr id="10" name="Title 1">
            <a:extLst>
              <a:ext uri="{FF2B5EF4-FFF2-40B4-BE49-F238E27FC236}">
                <a16:creationId xmlns:a16="http://schemas.microsoft.com/office/drawing/2014/main" id="{97C81F5F-50A0-464E-8726-0F9BBE2DF435}"/>
              </a:ext>
            </a:extLst>
          </p:cNvPr>
          <p:cNvSpPr txBox="1">
            <a:spLocks/>
          </p:cNvSpPr>
          <p:nvPr/>
        </p:nvSpPr>
        <p:spPr>
          <a:xfrm>
            <a:off x="1484310" y="2943631"/>
            <a:ext cx="10018713" cy="178076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Aft>
                <a:spcPts val="600"/>
              </a:spcAft>
              <a:buFont typeface="Wingdings" panose="05000000000000000000" pitchFamily="2" charset="2"/>
              <a:buChar char="Ø"/>
            </a:pPr>
            <a:r>
              <a:rPr lang="en-US" altLang="en-US" sz="2000" b="1" dirty="0">
                <a:solidFill>
                  <a:srgbClr val="FF0000"/>
                </a:solidFill>
                <a:latin typeface="Times New Roman" panose="02020603050405020304" pitchFamily="18" charset="0"/>
                <a:cs typeface="Times New Roman" panose="02020603050405020304" pitchFamily="18" charset="0"/>
              </a:rPr>
              <a:t>Extension Class Loader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This is the subclass of the Bootstrap Class Loader and the superclass of the Application Class Loader. This loads the extensions of standard </a:t>
            </a:r>
            <a:r>
              <a:rPr lang="en-US" alt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altLang="en-US" sz="2000" dirty="0">
                <a:latin typeface="Times New Roman" panose="02020603050405020304" pitchFamily="18" charset="0"/>
                <a:cs typeface="Times New Roman" panose="02020603050405020304" pitchFamily="18" charset="0"/>
              </a:rPr>
              <a:t> libraries which are present in the </a:t>
            </a:r>
            <a:r>
              <a:rPr lang="en-US" altLang="en-US" sz="2000" dirty="0">
                <a:solidFill>
                  <a:srgbClr val="0070C0"/>
                </a:solidFill>
                <a:latin typeface="Times New Roman" panose="02020603050405020304" pitchFamily="18" charset="0"/>
                <a:cs typeface="Times New Roman" panose="02020603050405020304" pitchFamily="18" charset="0"/>
              </a:rPr>
              <a:t>$JAVA_HOME/jre/lib/ext directory</a:t>
            </a:r>
            <a:r>
              <a:rPr lang="en-US" alt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Loading</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0" y="2168660"/>
            <a:ext cx="10018713" cy="2028825"/>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JVM</a:t>
            </a:r>
            <a:r>
              <a:rPr lang="en-US" sz="2000" dirty="0">
                <a:solidFill>
                  <a:srgbClr val="0A0A23"/>
                </a:solidFill>
                <a:latin typeface="Times New Roman" panose="02020603050405020304" pitchFamily="18" charset="0"/>
                <a:cs typeface="Times New Roman" panose="02020603050405020304" pitchFamily="18" charset="0"/>
              </a:rPr>
              <a:t> uses the </a:t>
            </a:r>
            <a:r>
              <a:rPr lang="en-US" sz="2000" dirty="0">
                <a:solidFill>
                  <a:srgbClr val="00B050"/>
                </a:solidFill>
                <a:latin typeface="Times New Roman" panose="02020603050405020304" pitchFamily="18" charset="0"/>
                <a:cs typeface="Times New Roman" panose="02020603050405020304" pitchFamily="18" charset="0"/>
              </a:rPr>
              <a:t>ClassLoader.loadClass()</a:t>
            </a:r>
            <a:r>
              <a:rPr lang="en-US" sz="2000" dirty="0">
                <a:solidFill>
                  <a:srgbClr val="0A0A23"/>
                </a:solidFill>
                <a:latin typeface="Times New Roman" panose="02020603050405020304" pitchFamily="18" charset="0"/>
                <a:cs typeface="Times New Roman" panose="02020603050405020304" pitchFamily="18" charset="0"/>
              </a:rPr>
              <a:t> method for loading the class into memory. It tries to load the class based on a fully qualified name.</a:t>
            </a:r>
          </a:p>
          <a:p>
            <a:pPr marL="342900" indent="-342900" algn="just">
              <a:spcAft>
                <a:spcPts val="600"/>
              </a:spcAft>
              <a:buFont typeface="Wingdings" panose="05000000000000000000" pitchFamily="2" charset="2"/>
              <a:buChar char="Ø"/>
            </a:pPr>
            <a:endParaRPr lang="en-US" sz="2000" dirty="0">
              <a:solidFill>
                <a:srgbClr val="0A0A23"/>
              </a:solidFill>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Ø"/>
            </a:pPr>
            <a:r>
              <a:rPr lang="en-US" sz="2000" dirty="0">
                <a:solidFill>
                  <a:srgbClr val="0A0A23"/>
                </a:solidFill>
                <a:latin typeface="Times New Roman" panose="02020603050405020304" pitchFamily="18" charset="0"/>
                <a:cs typeface="Times New Roman" panose="02020603050405020304" pitchFamily="18" charset="0"/>
              </a:rPr>
              <a:t>If a parent class loader is unable to find a class, it delegates the work to a child class loader. If the last child class loader isn’t able to load the class either, it throws </a:t>
            </a:r>
            <a:r>
              <a:rPr lang="en-US" sz="2000" dirty="0">
                <a:solidFill>
                  <a:srgbClr val="C00000"/>
                </a:solidFill>
                <a:latin typeface="Times New Roman" panose="02020603050405020304" pitchFamily="18" charset="0"/>
                <a:cs typeface="Times New Roman" panose="02020603050405020304" pitchFamily="18" charset="0"/>
              </a:rPr>
              <a:t>NoClassDefFoundError</a:t>
            </a:r>
            <a:r>
              <a:rPr lang="en-US" sz="2000" dirty="0">
                <a:solidFill>
                  <a:srgbClr val="0A0A23"/>
                </a:solidFill>
                <a:latin typeface="Times New Roman" panose="02020603050405020304" pitchFamily="18" charset="0"/>
                <a:cs typeface="Times New Roman" panose="02020603050405020304" pitchFamily="18" charset="0"/>
              </a:rPr>
              <a:t> or </a:t>
            </a:r>
            <a:r>
              <a:rPr lang="en-US" sz="2000" dirty="0">
                <a:solidFill>
                  <a:srgbClr val="C00000"/>
                </a:solidFill>
                <a:latin typeface="Times New Roman" panose="02020603050405020304" pitchFamily="18" charset="0"/>
                <a:cs typeface="Times New Roman" panose="02020603050405020304" pitchFamily="18" charset="0"/>
              </a:rPr>
              <a:t>ClassNotFoundException</a:t>
            </a:r>
            <a:r>
              <a:rPr lang="en-US" sz="2000" dirty="0">
                <a:solidFill>
                  <a:srgbClr val="0A0A23"/>
                </a:solidFill>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2417</TotalTime>
  <Words>2278</Words>
  <Application>Microsoft Office PowerPoint</Application>
  <PresentationFormat>Widescreen</PresentationFormat>
  <Paragraphs>196</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Java Virtual Machine (JVM)</vt:lpstr>
      <vt:lpstr>Java Virtual Machine (JVM)</vt:lpstr>
      <vt:lpstr>JVM Architecture</vt:lpstr>
      <vt:lpstr>Class Loader</vt:lpstr>
      <vt:lpstr>Loading</vt:lpstr>
      <vt:lpstr>Loading</vt:lpstr>
      <vt:lpstr>Linking</vt:lpstr>
      <vt:lpstr>Initialization</vt:lpstr>
      <vt:lpstr>Runtime Data Area</vt:lpstr>
      <vt:lpstr>Method Area</vt:lpstr>
      <vt:lpstr>Heap Area</vt:lpstr>
      <vt:lpstr>Stack Area</vt:lpstr>
      <vt:lpstr>Stack Area</vt:lpstr>
      <vt:lpstr>PC Register and Native Method Stack</vt:lpstr>
      <vt:lpstr>Execution Engine</vt:lpstr>
      <vt:lpstr>Interpreter</vt:lpstr>
      <vt:lpstr>JIT Compiler</vt:lpstr>
      <vt:lpstr>Interpreter vs JIT Compiler</vt:lpstr>
      <vt:lpstr>Garbage Collector</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106</cp:revision>
  <dcterms:created xsi:type="dcterms:W3CDTF">2024-06-05T06:37:24Z</dcterms:created>
  <dcterms:modified xsi:type="dcterms:W3CDTF">2024-08-01T03:28:24Z</dcterms:modified>
</cp:coreProperties>
</file>