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7"/>
  </p:notesMasterIdLst>
  <p:sldIdLst>
    <p:sldId id="256" r:id="rId2"/>
    <p:sldId id="257" r:id="rId3"/>
    <p:sldId id="260" r:id="rId4"/>
    <p:sldId id="261" r:id="rId5"/>
    <p:sldId id="279" r:id="rId6"/>
    <p:sldId id="262" r:id="rId7"/>
    <p:sldId id="301" r:id="rId8"/>
    <p:sldId id="302" r:id="rId9"/>
    <p:sldId id="290" r:id="rId10"/>
    <p:sldId id="283" r:id="rId11"/>
    <p:sldId id="264" r:id="rId12"/>
    <p:sldId id="265" r:id="rId13"/>
    <p:sldId id="284" r:id="rId14"/>
    <p:sldId id="295" r:id="rId15"/>
    <p:sldId id="266" r:id="rId16"/>
    <p:sldId id="296" r:id="rId17"/>
    <p:sldId id="297" r:id="rId18"/>
    <p:sldId id="298" r:id="rId19"/>
    <p:sldId id="299" r:id="rId20"/>
    <p:sldId id="300" r:id="rId21"/>
    <p:sldId id="303" r:id="rId22"/>
    <p:sldId id="272" r:id="rId23"/>
    <p:sldId id="305" r:id="rId24"/>
    <p:sldId id="304"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vojit Dhara" initials="SD" lastIdx="1" clrIdx="0">
    <p:extLst>
      <p:ext uri="{19B8F6BF-5375-455C-9EA6-DF929625EA0E}">
        <p15:presenceInfo xmlns:p15="http://schemas.microsoft.com/office/powerpoint/2012/main" userId="edc38d3d7d24c7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39"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A4A9E-73A7-414E-89A4-9929C052808D}" type="datetimeFigureOut">
              <a:rPr lang="en-IN" smtClean="0"/>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0073A-2FF4-46D2-A80A-0D66A90A4967}" type="slidenum">
              <a:rPr lang="en-IN" smtClean="0"/>
              <a:t>‹#›</a:t>
            </a:fld>
            <a:endParaRPr lang="en-IN"/>
          </a:p>
        </p:txBody>
      </p:sp>
    </p:spTree>
    <p:extLst>
      <p:ext uri="{BB962C8B-B14F-4D97-AF65-F5344CB8AC3E}">
        <p14:creationId xmlns:p14="http://schemas.microsoft.com/office/powerpoint/2010/main" val="282033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a:t>
            </a:fld>
            <a:endParaRPr lang="en-IN"/>
          </a:p>
        </p:txBody>
      </p:sp>
    </p:spTree>
    <p:extLst>
      <p:ext uri="{BB962C8B-B14F-4D97-AF65-F5344CB8AC3E}">
        <p14:creationId xmlns:p14="http://schemas.microsoft.com/office/powerpoint/2010/main" val="1121883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13</a:t>
            </a:fld>
            <a:endParaRPr lang="en-IN"/>
          </a:p>
        </p:txBody>
      </p:sp>
    </p:spTree>
    <p:extLst>
      <p:ext uri="{BB962C8B-B14F-4D97-AF65-F5344CB8AC3E}">
        <p14:creationId xmlns:p14="http://schemas.microsoft.com/office/powerpoint/2010/main" val="232726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14</a:t>
            </a:fld>
            <a:endParaRPr lang="en-IN"/>
          </a:p>
        </p:txBody>
      </p:sp>
    </p:spTree>
    <p:extLst>
      <p:ext uri="{BB962C8B-B14F-4D97-AF65-F5344CB8AC3E}">
        <p14:creationId xmlns:p14="http://schemas.microsoft.com/office/powerpoint/2010/main" val="3753092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15</a:t>
            </a:fld>
            <a:endParaRPr lang="en-IN"/>
          </a:p>
        </p:txBody>
      </p:sp>
    </p:spTree>
    <p:extLst>
      <p:ext uri="{BB962C8B-B14F-4D97-AF65-F5344CB8AC3E}">
        <p14:creationId xmlns:p14="http://schemas.microsoft.com/office/powerpoint/2010/main" val="3015540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16</a:t>
            </a:fld>
            <a:endParaRPr lang="en-IN"/>
          </a:p>
        </p:txBody>
      </p:sp>
    </p:spTree>
    <p:extLst>
      <p:ext uri="{BB962C8B-B14F-4D97-AF65-F5344CB8AC3E}">
        <p14:creationId xmlns:p14="http://schemas.microsoft.com/office/powerpoint/2010/main" val="343033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17</a:t>
            </a:fld>
            <a:endParaRPr lang="en-IN"/>
          </a:p>
        </p:txBody>
      </p:sp>
    </p:spTree>
    <p:extLst>
      <p:ext uri="{BB962C8B-B14F-4D97-AF65-F5344CB8AC3E}">
        <p14:creationId xmlns:p14="http://schemas.microsoft.com/office/powerpoint/2010/main" val="4074398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18</a:t>
            </a:fld>
            <a:endParaRPr lang="en-IN"/>
          </a:p>
        </p:txBody>
      </p:sp>
    </p:spTree>
    <p:extLst>
      <p:ext uri="{BB962C8B-B14F-4D97-AF65-F5344CB8AC3E}">
        <p14:creationId xmlns:p14="http://schemas.microsoft.com/office/powerpoint/2010/main" val="295368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19</a:t>
            </a:fld>
            <a:endParaRPr lang="en-IN"/>
          </a:p>
        </p:txBody>
      </p:sp>
    </p:spTree>
    <p:extLst>
      <p:ext uri="{BB962C8B-B14F-4D97-AF65-F5344CB8AC3E}">
        <p14:creationId xmlns:p14="http://schemas.microsoft.com/office/powerpoint/2010/main" val="3277030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20</a:t>
            </a:fld>
            <a:endParaRPr lang="en-IN"/>
          </a:p>
        </p:txBody>
      </p:sp>
    </p:spTree>
    <p:extLst>
      <p:ext uri="{BB962C8B-B14F-4D97-AF65-F5344CB8AC3E}">
        <p14:creationId xmlns:p14="http://schemas.microsoft.com/office/powerpoint/2010/main" val="649541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21</a:t>
            </a:fld>
            <a:endParaRPr lang="en-IN"/>
          </a:p>
        </p:txBody>
      </p:sp>
    </p:spTree>
    <p:extLst>
      <p:ext uri="{BB962C8B-B14F-4D97-AF65-F5344CB8AC3E}">
        <p14:creationId xmlns:p14="http://schemas.microsoft.com/office/powerpoint/2010/main" val="2893658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22</a:t>
            </a:fld>
            <a:endParaRPr lang="en-IN"/>
          </a:p>
        </p:txBody>
      </p:sp>
    </p:spTree>
    <p:extLst>
      <p:ext uri="{BB962C8B-B14F-4D97-AF65-F5344CB8AC3E}">
        <p14:creationId xmlns:p14="http://schemas.microsoft.com/office/powerpoint/2010/main" val="177192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5</a:t>
            </a:fld>
            <a:endParaRPr lang="en-IN"/>
          </a:p>
        </p:txBody>
      </p:sp>
    </p:spTree>
    <p:extLst>
      <p:ext uri="{BB962C8B-B14F-4D97-AF65-F5344CB8AC3E}">
        <p14:creationId xmlns:p14="http://schemas.microsoft.com/office/powerpoint/2010/main" val="4027040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23</a:t>
            </a:fld>
            <a:endParaRPr lang="en-IN"/>
          </a:p>
        </p:txBody>
      </p:sp>
    </p:spTree>
    <p:extLst>
      <p:ext uri="{BB962C8B-B14F-4D97-AF65-F5344CB8AC3E}">
        <p14:creationId xmlns:p14="http://schemas.microsoft.com/office/powerpoint/2010/main" val="874387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24</a:t>
            </a:fld>
            <a:endParaRPr lang="en-IN"/>
          </a:p>
        </p:txBody>
      </p:sp>
    </p:spTree>
    <p:extLst>
      <p:ext uri="{BB962C8B-B14F-4D97-AF65-F5344CB8AC3E}">
        <p14:creationId xmlns:p14="http://schemas.microsoft.com/office/powerpoint/2010/main" val="34344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6</a:t>
            </a:fld>
            <a:endParaRPr lang="en-IN"/>
          </a:p>
        </p:txBody>
      </p:sp>
    </p:spTree>
    <p:extLst>
      <p:ext uri="{BB962C8B-B14F-4D97-AF65-F5344CB8AC3E}">
        <p14:creationId xmlns:p14="http://schemas.microsoft.com/office/powerpoint/2010/main" val="43887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7</a:t>
            </a:fld>
            <a:endParaRPr lang="en-IN"/>
          </a:p>
        </p:txBody>
      </p:sp>
    </p:spTree>
    <p:extLst>
      <p:ext uri="{BB962C8B-B14F-4D97-AF65-F5344CB8AC3E}">
        <p14:creationId xmlns:p14="http://schemas.microsoft.com/office/powerpoint/2010/main" val="2233784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8</a:t>
            </a:fld>
            <a:endParaRPr lang="en-IN"/>
          </a:p>
        </p:txBody>
      </p:sp>
    </p:spTree>
    <p:extLst>
      <p:ext uri="{BB962C8B-B14F-4D97-AF65-F5344CB8AC3E}">
        <p14:creationId xmlns:p14="http://schemas.microsoft.com/office/powerpoint/2010/main" val="281645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9</a:t>
            </a:fld>
            <a:endParaRPr lang="en-IN"/>
          </a:p>
        </p:txBody>
      </p:sp>
    </p:spTree>
    <p:extLst>
      <p:ext uri="{BB962C8B-B14F-4D97-AF65-F5344CB8AC3E}">
        <p14:creationId xmlns:p14="http://schemas.microsoft.com/office/powerpoint/2010/main" val="36941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10</a:t>
            </a:fld>
            <a:endParaRPr lang="en-IN"/>
          </a:p>
        </p:txBody>
      </p:sp>
    </p:spTree>
    <p:extLst>
      <p:ext uri="{BB962C8B-B14F-4D97-AF65-F5344CB8AC3E}">
        <p14:creationId xmlns:p14="http://schemas.microsoft.com/office/powerpoint/2010/main" val="3092986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11</a:t>
            </a:fld>
            <a:endParaRPr lang="en-IN"/>
          </a:p>
        </p:txBody>
      </p:sp>
    </p:spTree>
    <p:extLst>
      <p:ext uri="{BB962C8B-B14F-4D97-AF65-F5344CB8AC3E}">
        <p14:creationId xmlns:p14="http://schemas.microsoft.com/office/powerpoint/2010/main" val="1507553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12</a:t>
            </a:fld>
            <a:endParaRPr lang="en-IN"/>
          </a:p>
        </p:txBody>
      </p:sp>
    </p:spTree>
    <p:extLst>
      <p:ext uri="{BB962C8B-B14F-4D97-AF65-F5344CB8AC3E}">
        <p14:creationId xmlns:p14="http://schemas.microsoft.com/office/powerpoint/2010/main" val="266061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08-08-2024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40470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87332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22098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833936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677206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050648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055125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61980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41016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88982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22549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35F73-B13F-438D-9164-CEAD34B92365}"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57158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435F73-B13F-438D-9164-CEAD34B92365}"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35489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435F73-B13F-438D-9164-CEAD34B92365}"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23553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35F73-B13F-438D-9164-CEAD34B92365}" type="datetimeFigureOut">
              <a:rPr lang="en-IN" smtClean="0"/>
              <a:t>08-08-2024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10605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72435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36612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435F73-B13F-438D-9164-CEAD34B92365}" type="datetimeFigureOut">
              <a:rPr lang="en-IN" smtClean="0"/>
              <a:t>08-08-2024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C646B6-F2FA-46CE-8D0B-7CD3BD081188}" type="slidenum">
              <a:rPr lang="en-IN" smtClean="0"/>
              <a:t>‹#›</a:t>
            </a:fld>
            <a:endParaRPr lang="en-IN"/>
          </a:p>
        </p:txBody>
      </p:sp>
    </p:spTree>
    <p:extLst>
      <p:ext uri="{BB962C8B-B14F-4D97-AF65-F5344CB8AC3E}">
        <p14:creationId xmlns:p14="http://schemas.microsoft.com/office/powerpoint/2010/main" val="79535699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4F19-E5C2-40A2-B009-8BF5AA70E758}"/>
              </a:ext>
            </a:extLst>
          </p:cNvPr>
          <p:cNvSpPr>
            <a:spLocks noGrp="1"/>
          </p:cNvSpPr>
          <p:nvPr>
            <p:ph type="ctrTitle"/>
          </p:nvPr>
        </p:nvSpPr>
        <p:spPr>
          <a:xfrm>
            <a:off x="1524000" y="973138"/>
            <a:ext cx="9144000" cy="1655762"/>
          </a:xfrm>
        </p:spPr>
        <p:txBody>
          <a:bodyPr>
            <a:normAutofit/>
          </a:bodyPr>
          <a:lstStyle/>
          <a:p>
            <a:r>
              <a:rPr lang="en-IN" dirty="0">
                <a:solidFill>
                  <a:srgbClr val="FF0000"/>
                </a:solidFill>
                <a:latin typeface="Arial Black" panose="020B0A04020102020204" pitchFamily="34" charset="0"/>
              </a:rPr>
              <a:t>JAVA Programming</a:t>
            </a:r>
          </a:p>
        </p:txBody>
      </p:sp>
      <p:sp>
        <p:nvSpPr>
          <p:cNvPr id="3" name="Subtitle 2">
            <a:extLst>
              <a:ext uri="{FF2B5EF4-FFF2-40B4-BE49-F238E27FC236}">
                <a16:creationId xmlns:a16="http://schemas.microsoft.com/office/drawing/2014/main" id="{B3B33CEA-3BEB-4FC1-8F61-9C48EF51888D}"/>
              </a:ext>
            </a:extLst>
          </p:cNvPr>
          <p:cNvSpPr>
            <a:spLocks noGrp="1"/>
          </p:cNvSpPr>
          <p:nvPr>
            <p:ph type="subTitle" idx="1"/>
          </p:nvPr>
        </p:nvSpPr>
        <p:spPr>
          <a:xfrm>
            <a:off x="2057400" y="3201988"/>
            <a:ext cx="9144000" cy="1655762"/>
          </a:xfrm>
        </p:spPr>
        <p:txBody>
          <a:bodyPr>
            <a:normAutofit lnSpcReduction="10000"/>
          </a:bodyPr>
          <a:lstStyle/>
          <a:p>
            <a:r>
              <a:rPr lang="en-IN" sz="2800" b="1" dirty="0">
                <a:solidFill>
                  <a:srgbClr val="FF0000"/>
                </a:solidFill>
              </a:rPr>
              <a:t>Course Instructor</a:t>
            </a:r>
            <a:r>
              <a:rPr lang="en-IN" sz="2800" dirty="0"/>
              <a:t>: </a:t>
            </a:r>
            <a:r>
              <a:rPr lang="en-IN" sz="2800" b="1" dirty="0">
                <a:solidFill>
                  <a:srgbClr val="7030A0"/>
                </a:solidFill>
              </a:rPr>
              <a:t>Dr. Suvojit Dhara</a:t>
            </a:r>
          </a:p>
          <a:p>
            <a:r>
              <a:rPr lang="en-IN" sz="2800" b="1" dirty="0">
                <a:solidFill>
                  <a:srgbClr val="00B050"/>
                </a:solidFill>
              </a:rPr>
              <a:t>School of Computer Science</a:t>
            </a:r>
          </a:p>
          <a:p>
            <a:r>
              <a:rPr lang="en-IN" sz="2800" b="1" dirty="0">
                <a:solidFill>
                  <a:srgbClr val="00B050"/>
                </a:solidFill>
              </a:rPr>
              <a:t>UPES Dehradun</a:t>
            </a:r>
            <a:endParaRPr lang="en-IN" sz="2400" b="1" dirty="0">
              <a:solidFill>
                <a:srgbClr val="00B050"/>
              </a:solidFill>
            </a:endParaRPr>
          </a:p>
        </p:txBody>
      </p:sp>
    </p:spTree>
    <p:extLst>
      <p:ext uri="{BB962C8B-B14F-4D97-AF65-F5344CB8AC3E}">
        <p14:creationId xmlns:p14="http://schemas.microsoft.com/office/powerpoint/2010/main" val="3463406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IN" dirty="0">
                <a:solidFill>
                  <a:schemeClr val="accent4">
                    <a:lumMod val="75000"/>
                  </a:schemeClr>
                </a:solidFill>
                <a:latin typeface="Arial Black" panose="020B0A04020102020204" pitchFamily="34" charset="0"/>
              </a:rPr>
              <a:t>Relational Operators</a:t>
            </a:r>
          </a:p>
        </p:txBody>
      </p:sp>
      <p:sp>
        <p:nvSpPr>
          <p:cNvPr id="6" name="TextBox 5">
            <a:extLst>
              <a:ext uri="{FF2B5EF4-FFF2-40B4-BE49-F238E27FC236}">
                <a16:creationId xmlns:a16="http://schemas.microsoft.com/office/drawing/2014/main" id="{A24C20A2-56EE-40CE-B43E-B060049A335E}"/>
              </a:ext>
            </a:extLst>
          </p:cNvPr>
          <p:cNvSpPr txBox="1"/>
          <p:nvPr/>
        </p:nvSpPr>
        <p:spPr>
          <a:xfrm>
            <a:off x="1484311" y="2369160"/>
            <a:ext cx="4238064"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&gt;: Greater than</a:t>
            </a:r>
          </a:p>
          <a:p>
            <a:pPr algn="just"/>
            <a:r>
              <a:rPr lang="en-US" sz="2000" dirty="0">
                <a:latin typeface="Times New Roman" panose="02020603050405020304" pitchFamily="18" charset="0"/>
                <a:cs typeface="Times New Roman" panose="02020603050405020304" pitchFamily="18" charset="0"/>
              </a:rPr>
              <a:t>&lt;: Less than</a:t>
            </a:r>
          </a:p>
          <a:p>
            <a:pPr algn="just"/>
            <a:r>
              <a:rPr lang="en-US" sz="2000" dirty="0">
                <a:latin typeface="Times New Roman" panose="02020603050405020304" pitchFamily="18" charset="0"/>
                <a:cs typeface="Times New Roman" panose="02020603050405020304" pitchFamily="18" charset="0"/>
              </a:rPr>
              <a:t>&gt;=: Greater than or equal to</a:t>
            </a:r>
          </a:p>
          <a:p>
            <a:pPr algn="just"/>
            <a:r>
              <a:rPr lang="en-US" sz="2000" dirty="0">
                <a:latin typeface="Times New Roman" panose="02020603050405020304" pitchFamily="18" charset="0"/>
                <a:cs typeface="Times New Roman" panose="02020603050405020304" pitchFamily="18" charset="0"/>
              </a:rPr>
              <a:t>&lt;=: Less than or equal to</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Equal to (for primitive types, compares values)</a:t>
            </a:r>
          </a:p>
          <a:p>
            <a:pPr algn="just"/>
            <a:r>
              <a:rPr lang="en-US" sz="2000" dirty="0">
                <a:latin typeface="Times New Roman" panose="02020603050405020304" pitchFamily="18" charset="0"/>
                <a:cs typeface="Times New Roman" panose="02020603050405020304" pitchFamily="18" charset="0"/>
              </a:rPr>
              <a:t>!=: Not equal to (for primitive types, compares values)</a:t>
            </a:r>
          </a:p>
        </p:txBody>
      </p:sp>
      <p:sp>
        <p:nvSpPr>
          <p:cNvPr id="5" name="TextBox 4">
            <a:extLst>
              <a:ext uri="{FF2B5EF4-FFF2-40B4-BE49-F238E27FC236}">
                <a16:creationId xmlns:a16="http://schemas.microsoft.com/office/drawing/2014/main" id="{615C764C-1290-4F8F-B966-69F2B23FAE45}"/>
              </a:ext>
            </a:extLst>
          </p:cNvPr>
          <p:cNvSpPr txBox="1"/>
          <p:nvPr/>
        </p:nvSpPr>
        <p:spPr>
          <a:xfrm>
            <a:off x="6027174" y="1587722"/>
            <a:ext cx="5850194" cy="3323987"/>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rel_op {</a:t>
            </a:r>
          </a:p>
          <a:p>
            <a:r>
              <a:rPr lang="en-US" sz="1400" dirty="0">
                <a:latin typeface="Courier New" panose="02070309020205020404" pitchFamily="49" charset="0"/>
                <a:cs typeface="Courier New" panose="02070309020205020404" pitchFamily="49" charset="0"/>
              </a:rPr>
              <a:t>   public static void main(String[] args){</a:t>
            </a:r>
          </a:p>
          <a:p>
            <a:r>
              <a:rPr lang="en-US" sz="1400" dirty="0">
                <a:latin typeface="Courier New" panose="02070309020205020404" pitchFamily="49" charset="0"/>
                <a:cs typeface="Courier New" panose="02070309020205020404" pitchFamily="49" charset="0"/>
              </a:rPr>
              <a:t>        // Comparison operators</a:t>
            </a:r>
          </a:p>
          <a:p>
            <a:r>
              <a:rPr lang="en-US" sz="1400" dirty="0">
                <a:latin typeface="Courier New" panose="02070309020205020404" pitchFamily="49" charset="0"/>
                <a:cs typeface="Courier New" panose="02070309020205020404" pitchFamily="49" charset="0"/>
              </a:rPr>
              <a:t>        int a = 10;</a:t>
            </a:r>
          </a:p>
          <a:p>
            <a:r>
              <a:rPr lang="en-US" sz="1400" dirty="0">
                <a:latin typeface="Courier New" panose="02070309020205020404" pitchFamily="49" charset="0"/>
                <a:cs typeface="Courier New" panose="02070309020205020404" pitchFamily="49" charset="0"/>
              </a:rPr>
              <a:t>        int b = 3;</a:t>
            </a:r>
          </a:p>
          <a:p>
            <a:r>
              <a:rPr lang="en-US" sz="1400" dirty="0">
                <a:latin typeface="Courier New" panose="02070309020205020404" pitchFamily="49" charset="0"/>
                <a:cs typeface="Courier New" panose="02070309020205020404" pitchFamily="49" charset="0"/>
              </a:rPr>
              <a:t>        int c = 5;</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System.out.print("a &gt; b: " + (a &gt; b));</a:t>
            </a:r>
          </a:p>
          <a:p>
            <a:r>
              <a:rPr lang="en-US" sz="1400" dirty="0">
                <a:latin typeface="Courier New" panose="02070309020205020404" pitchFamily="49" charset="0"/>
                <a:cs typeface="Courier New" panose="02070309020205020404" pitchFamily="49" charset="0"/>
              </a:rPr>
              <a:t>        System.out.println("a &lt; b: " + (a &lt; b));</a:t>
            </a:r>
          </a:p>
          <a:p>
            <a:r>
              <a:rPr lang="en-US" sz="1400" dirty="0">
                <a:latin typeface="Courier New" panose="02070309020205020404" pitchFamily="49" charset="0"/>
                <a:cs typeface="Courier New" panose="02070309020205020404" pitchFamily="49" charset="0"/>
              </a:rPr>
              <a:t>        System.out.print("a &gt;= b: " + (a &gt;= b));</a:t>
            </a:r>
          </a:p>
          <a:p>
            <a:r>
              <a:rPr lang="en-US" sz="1400" dirty="0">
                <a:latin typeface="Courier New" panose="02070309020205020404" pitchFamily="49" charset="0"/>
                <a:cs typeface="Courier New" panose="02070309020205020404" pitchFamily="49" charset="0"/>
              </a:rPr>
              <a:t>        System.out.println("a &lt;= b: " + (a &lt;= b));</a:t>
            </a:r>
          </a:p>
          <a:p>
            <a:r>
              <a:rPr lang="en-US" sz="1400" dirty="0">
                <a:latin typeface="Courier New" panose="02070309020205020404" pitchFamily="49" charset="0"/>
                <a:cs typeface="Courier New" panose="02070309020205020404" pitchFamily="49" charset="0"/>
              </a:rPr>
              <a:t>        System.out.print("a == c: " + (a == c));</a:t>
            </a:r>
          </a:p>
          <a:p>
            <a:r>
              <a:rPr lang="en-US" sz="1400" dirty="0">
                <a:latin typeface="Courier New" panose="02070309020205020404" pitchFamily="49" charset="0"/>
                <a:cs typeface="Courier New" panose="02070309020205020404" pitchFamily="49" charset="0"/>
              </a:rPr>
              <a:t>        System.out.println("a != c: " + (a != c));</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77E95F59-33D7-43CF-83D0-DA5356ECFEE7}"/>
              </a:ext>
            </a:extLst>
          </p:cNvPr>
          <p:cNvSpPr txBox="1"/>
          <p:nvPr/>
        </p:nvSpPr>
        <p:spPr>
          <a:xfrm>
            <a:off x="6641151" y="5231482"/>
            <a:ext cx="4410307" cy="1077218"/>
          </a:xfrm>
          <a:prstGeom prst="rect">
            <a:avLst/>
          </a:prstGeom>
          <a:noFill/>
        </p:spPr>
        <p:txBody>
          <a:bodyPr wrap="square">
            <a:spAutoFit/>
          </a:bodyPr>
          <a:lstStyle/>
          <a:p>
            <a:pPr algn="just">
              <a:spcAft>
                <a:spcPts val="600"/>
              </a:spcAft>
            </a:pPr>
            <a:r>
              <a:rPr lang="en-IN" b="1" dirty="0">
                <a:latin typeface="Times New Roman" panose="02020603050405020304" pitchFamily="18" charset="0"/>
                <a:cs typeface="Times New Roman" panose="02020603050405020304" pitchFamily="18" charset="0"/>
              </a:rPr>
              <a:t>Output:		</a:t>
            </a:r>
            <a:r>
              <a:rPr lang="en-US" dirty="0">
                <a:latin typeface="Times New Roman" panose="02020603050405020304" pitchFamily="18" charset="0"/>
                <a:cs typeface="Times New Roman" panose="02020603050405020304" pitchFamily="18" charset="0"/>
              </a:rPr>
              <a:t>a &gt; b: true        a &lt; b: false</a:t>
            </a:r>
          </a:p>
          <a:p>
            <a:pPr algn="just">
              <a:spcAft>
                <a:spcPts val="600"/>
              </a:spcAft>
            </a:pPr>
            <a:r>
              <a:rPr lang="en-US" dirty="0">
                <a:latin typeface="Times New Roman" panose="02020603050405020304" pitchFamily="18" charset="0"/>
                <a:cs typeface="Times New Roman" panose="02020603050405020304" pitchFamily="18" charset="0"/>
              </a:rPr>
              <a:t>			a &gt;= b: true      a &lt;= b: false</a:t>
            </a:r>
          </a:p>
          <a:p>
            <a:pPr algn="just">
              <a:spcAft>
                <a:spcPts val="600"/>
              </a:spcAft>
            </a:pPr>
            <a:r>
              <a:rPr lang="en-US" dirty="0">
                <a:latin typeface="Times New Roman" panose="02020603050405020304" pitchFamily="18" charset="0"/>
                <a:cs typeface="Times New Roman" panose="02020603050405020304" pitchFamily="18" charset="0"/>
              </a:rPr>
              <a:t>			a == c: false     a != c: true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23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Logical Operators</a:t>
            </a:r>
          </a:p>
        </p:txBody>
      </p:sp>
      <p:sp>
        <p:nvSpPr>
          <p:cNvPr id="7" name="TextBox 6">
            <a:extLst>
              <a:ext uri="{FF2B5EF4-FFF2-40B4-BE49-F238E27FC236}">
                <a16:creationId xmlns:a16="http://schemas.microsoft.com/office/drawing/2014/main" id="{5960813B-DBD9-4EE6-839D-D80B4410B829}"/>
              </a:ext>
            </a:extLst>
          </p:cNvPr>
          <p:cNvSpPr txBox="1"/>
          <p:nvPr/>
        </p:nvSpPr>
        <p:spPr>
          <a:xfrm>
            <a:off x="6398316" y="1647884"/>
            <a:ext cx="5104708" cy="3323987"/>
          </a:xfrm>
          <a:prstGeom prst="rect">
            <a:avLst/>
          </a:prstGeom>
          <a:solidFill>
            <a:schemeClr val="bg1"/>
          </a:solidFill>
          <a:effectLst>
            <a:softEdge rad="63500"/>
          </a:effectLst>
        </p:spPr>
        <p:txBody>
          <a:bodyPr wrap="square">
            <a:spAutoFit/>
          </a:bodyPr>
          <a:lstStyle/>
          <a:p>
            <a:r>
              <a:rPr lang="en-US" sz="1500" dirty="0">
                <a:latin typeface="Courier New" panose="02070309020205020404" pitchFamily="49" charset="0"/>
                <a:cs typeface="Courier New" panose="02070309020205020404" pitchFamily="49" charset="0"/>
              </a:rPr>
              <a:t>class log_op{</a:t>
            </a:r>
          </a:p>
          <a:p>
            <a:r>
              <a:rPr lang="en-US" sz="1500" dirty="0">
                <a:latin typeface="Courier New" panose="02070309020205020404" pitchFamily="49" charset="0"/>
                <a:cs typeface="Courier New" panose="02070309020205020404" pitchFamily="49" charset="0"/>
              </a:rPr>
              <a:t>  public static void main(String[] args) {</a:t>
            </a:r>
          </a:p>
          <a:p>
            <a:r>
              <a:rPr lang="en-US" sz="1500" dirty="0">
                <a:latin typeface="Courier New" panose="02070309020205020404" pitchFamily="49" charset="0"/>
                <a:cs typeface="Courier New" panose="02070309020205020404" pitchFamily="49" charset="0"/>
              </a:rPr>
              <a:t>     System.out.print((3&gt;4)||(5&lt;4));</a:t>
            </a:r>
          </a:p>
          <a:p>
            <a:r>
              <a:rPr lang="en-US" sz="1500" dirty="0">
                <a:latin typeface="Courier New" panose="02070309020205020404" pitchFamily="49" charset="0"/>
                <a:cs typeface="Courier New" panose="02070309020205020404" pitchFamily="49" charset="0"/>
              </a:rPr>
              <a:t>     System.out.print(true || false);</a:t>
            </a:r>
          </a:p>
          <a:p>
            <a:r>
              <a:rPr lang="en-US" sz="1500" dirty="0">
                <a:latin typeface="Courier New" panose="02070309020205020404" pitchFamily="49" charset="0"/>
                <a:cs typeface="Courier New" panose="02070309020205020404" pitchFamily="49" charset="0"/>
              </a:rPr>
              <a:t>     System.out.print((3&gt;4)&amp;&amp;(5&lt;4));</a:t>
            </a:r>
          </a:p>
          <a:p>
            <a:r>
              <a:rPr lang="en-US" sz="1500" dirty="0">
                <a:latin typeface="Courier New" panose="02070309020205020404" pitchFamily="49" charset="0"/>
                <a:cs typeface="Courier New" panose="02070309020205020404" pitchFamily="49" charset="0"/>
              </a:rPr>
              <a:t>     System.out.print(true &amp;&amp; false);</a:t>
            </a:r>
          </a:p>
          <a:p>
            <a:r>
              <a:rPr lang="en-US" sz="1500" dirty="0">
                <a:latin typeface="Courier New" panose="02070309020205020404" pitchFamily="49" charset="0"/>
                <a:cs typeface="Courier New" panose="02070309020205020404" pitchFamily="49" charset="0"/>
              </a:rPr>
              <a:t>     System.out.print(!(true));</a:t>
            </a:r>
          </a:p>
          <a:p>
            <a:r>
              <a:rPr lang="en-US" sz="1500" dirty="0">
                <a:latin typeface="Courier New" panose="02070309020205020404" pitchFamily="49" charset="0"/>
                <a:cs typeface="Courier New" panose="02070309020205020404" pitchFamily="49" charset="0"/>
              </a:rPr>
              <a:t>     System.out.print(!(3&gt;4));</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System.out.println(3||4); </a:t>
            </a:r>
            <a:r>
              <a:rPr lang="en-US" sz="1500" dirty="0">
                <a:solidFill>
                  <a:srgbClr val="FF0000"/>
                </a:solidFill>
                <a:latin typeface="Courier New" panose="02070309020205020404" pitchFamily="49" charset="0"/>
                <a:cs typeface="Courier New" panose="02070309020205020404" pitchFamily="49" charset="0"/>
              </a:rPr>
              <a:t>//Error</a:t>
            </a:r>
          </a:p>
          <a:p>
            <a:r>
              <a:rPr lang="en-US" sz="1500" dirty="0">
                <a:latin typeface="Courier New" panose="02070309020205020404" pitchFamily="49" charset="0"/>
                <a:cs typeface="Courier New" panose="02070309020205020404" pitchFamily="49" charset="0"/>
              </a:rPr>
              <a:t>     System.out.println(3&amp;&amp;4); </a:t>
            </a:r>
            <a:r>
              <a:rPr lang="en-US" sz="1500" dirty="0">
                <a:solidFill>
                  <a:srgbClr val="FF0000"/>
                </a:solidFill>
                <a:latin typeface="Courier New" panose="02070309020205020404" pitchFamily="49" charset="0"/>
                <a:cs typeface="Courier New" panose="02070309020205020404" pitchFamily="49" charset="0"/>
              </a:rPr>
              <a:t>//Error</a:t>
            </a:r>
          </a:p>
          <a:p>
            <a:r>
              <a:rPr lang="en-US" sz="1500" dirty="0">
                <a:latin typeface="Courier New" panose="02070309020205020404" pitchFamily="49" charset="0"/>
                <a:cs typeface="Courier New" panose="02070309020205020404" pitchFamily="49" charset="0"/>
              </a:rPr>
              <a:t>     System.out.println(!3);   </a:t>
            </a:r>
            <a:r>
              <a:rPr lang="en-US" sz="1500" dirty="0">
                <a:solidFill>
                  <a:srgbClr val="FF0000"/>
                </a:solidFill>
                <a:latin typeface="Courier New" panose="02070309020205020404" pitchFamily="49" charset="0"/>
                <a:cs typeface="Courier New" panose="02070309020205020404" pitchFamily="49" charset="0"/>
              </a:rPr>
              <a:t>//Error</a:t>
            </a: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823239D7-524F-481A-8E2D-A915F914FD6B}"/>
              </a:ext>
            </a:extLst>
          </p:cNvPr>
          <p:cNvSpPr txBox="1"/>
          <p:nvPr/>
        </p:nvSpPr>
        <p:spPr>
          <a:xfrm>
            <a:off x="1484311" y="1770994"/>
            <a:ext cx="4395379" cy="2862322"/>
          </a:xfrm>
          <a:prstGeom prst="rect">
            <a:avLst/>
          </a:prstGeom>
          <a:noFill/>
        </p:spPr>
        <p:txBody>
          <a:bodyPr wrap="square">
            <a:spAutoFit/>
          </a:bodyPr>
          <a:lstStyle/>
          <a:p>
            <a:pPr algn="just">
              <a:spcAft>
                <a:spcPts val="600"/>
              </a:spcAft>
            </a:pPr>
            <a:r>
              <a:rPr lang="en-US" sz="2000" dirty="0">
                <a:latin typeface="Times New Roman" panose="02020603050405020304" pitchFamily="18" charset="0"/>
                <a:cs typeface="Times New Roman" panose="02020603050405020304" pitchFamily="18" charset="0"/>
              </a:rPr>
              <a:t>&amp;&amp; (Logical AND): returns true when both conditions are true.</a:t>
            </a:r>
          </a:p>
          <a:p>
            <a:pPr algn="just">
              <a:spcAft>
                <a:spcPts val="600"/>
              </a:spcAft>
            </a:pPr>
            <a:endParaRPr lang="en-US" sz="2000" dirty="0">
              <a:latin typeface="Times New Roman" panose="02020603050405020304" pitchFamily="18" charset="0"/>
              <a:cs typeface="Times New Roman" panose="02020603050405020304" pitchFamily="18" charset="0"/>
            </a:endParaRPr>
          </a:p>
          <a:p>
            <a:pPr algn="just">
              <a:spcAft>
                <a:spcPts val="600"/>
              </a:spcAft>
            </a:pPr>
            <a:r>
              <a:rPr lang="en-US" sz="2000" dirty="0">
                <a:latin typeface="Times New Roman" panose="02020603050405020304" pitchFamily="18" charset="0"/>
                <a:cs typeface="Times New Roman" panose="02020603050405020304" pitchFamily="18" charset="0"/>
              </a:rPr>
              <a:t>|| (Logical OR): returns true if at least one condition is true.</a:t>
            </a:r>
          </a:p>
          <a:p>
            <a:pPr algn="just">
              <a:spcAft>
                <a:spcPts val="600"/>
              </a:spcAft>
            </a:pPr>
            <a:endParaRPr lang="en-US" sz="2000" dirty="0">
              <a:latin typeface="Times New Roman" panose="02020603050405020304" pitchFamily="18" charset="0"/>
              <a:cs typeface="Times New Roman" panose="02020603050405020304" pitchFamily="18" charset="0"/>
            </a:endParaRPr>
          </a:p>
          <a:p>
            <a:pPr algn="just">
              <a:spcAft>
                <a:spcPts val="600"/>
              </a:spcAft>
            </a:pPr>
            <a:r>
              <a:rPr lang="en-US" sz="2000" dirty="0">
                <a:latin typeface="Times New Roman" panose="02020603050405020304" pitchFamily="18" charset="0"/>
                <a:cs typeface="Times New Roman" panose="02020603050405020304" pitchFamily="18" charset="0"/>
              </a:rPr>
              <a:t>! (Logical NOT): returns true when a condition is false and vice-versa</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144EDDC-4DA2-432F-B14A-019BDDBF2771}"/>
              </a:ext>
            </a:extLst>
          </p:cNvPr>
          <p:cNvSpPr txBox="1"/>
          <p:nvPr/>
        </p:nvSpPr>
        <p:spPr>
          <a:xfrm>
            <a:off x="6641151" y="5231482"/>
            <a:ext cx="4410307" cy="784830"/>
          </a:xfrm>
          <a:prstGeom prst="rect">
            <a:avLst/>
          </a:prstGeom>
          <a:noFill/>
        </p:spPr>
        <p:txBody>
          <a:bodyPr wrap="square">
            <a:spAutoFit/>
          </a:bodyPr>
          <a:lstStyle/>
          <a:p>
            <a:pPr algn="just">
              <a:spcAft>
                <a:spcPts val="600"/>
              </a:spcAft>
            </a:pPr>
            <a:r>
              <a:rPr lang="en-IN" sz="2000" b="1" dirty="0">
                <a:latin typeface="Times New Roman" panose="02020603050405020304" pitchFamily="18" charset="0"/>
                <a:cs typeface="Times New Roman" panose="02020603050405020304" pitchFamily="18" charset="0"/>
              </a:rPr>
              <a:t>Output:	</a:t>
            </a:r>
          </a:p>
          <a:p>
            <a:pPr algn="just">
              <a:spcAft>
                <a:spcPts val="600"/>
              </a:spcAft>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false  true  false  false  false  true</a:t>
            </a:r>
          </a:p>
        </p:txBody>
      </p:sp>
      <p:sp>
        <p:nvSpPr>
          <p:cNvPr id="11" name="TextBox 10">
            <a:extLst>
              <a:ext uri="{FF2B5EF4-FFF2-40B4-BE49-F238E27FC236}">
                <a16:creationId xmlns:a16="http://schemas.microsoft.com/office/drawing/2014/main" id="{4135A294-CBE2-47BF-AA83-DB39CBA4BBAD}"/>
              </a:ext>
            </a:extLst>
          </p:cNvPr>
          <p:cNvSpPr txBox="1"/>
          <p:nvPr/>
        </p:nvSpPr>
        <p:spPr>
          <a:xfrm>
            <a:off x="1484311" y="5004135"/>
            <a:ext cx="4395379" cy="1015663"/>
          </a:xfrm>
          <a:prstGeom prst="rect">
            <a:avLst/>
          </a:prstGeom>
          <a:noFill/>
        </p:spPr>
        <p:txBody>
          <a:bodyPr wrap="square">
            <a:spAutoFit/>
          </a:bodyPr>
          <a:lstStyle/>
          <a:p>
            <a:pPr algn="just">
              <a:spcAft>
                <a:spcPts val="600"/>
              </a:spcAft>
            </a:pPr>
            <a:r>
              <a:rPr lang="en-IN" sz="2000" b="1" dirty="0">
                <a:latin typeface="Times New Roman" panose="02020603050405020304" pitchFamily="18" charset="0"/>
                <a:cs typeface="Times New Roman" panose="02020603050405020304" pitchFamily="18" charset="0"/>
              </a:rPr>
              <a:t>Note:</a:t>
            </a:r>
            <a:r>
              <a:rPr lang="en-IN" sz="2000" dirty="0">
                <a:latin typeface="Times New Roman" panose="02020603050405020304" pitchFamily="18" charset="0"/>
                <a:cs typeface="Times New Roman" panose="02020603050405020304" pitchFamily="18" charset="0"/>
              </a:rPr>
              <a:t> Logical operators require boolean operands. They do not apply on numerical values.</a:t>
            </a:r>
          </a:p>
        </p:txBody>
      </p:sp>
    </p:spTree>
    <p:extLst>
      <p:ext uri="{BB962C8B-B14F-4D97-AF65-F5344CB8AC3E}">
        <p14:creationId xmlns:p14="http://schemas.microsoft.com/office/powerpoint/2010/main" val="155261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0"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Bitwise Operators</a:t>
            </a:r>
          </a:p>
        </p:txBody>
      </p:sp>
      <p:sp>
        <p:nvSpPr>
          <p:cNvPr id="7" name="Title 1">
            <a:extLst>
              <a:ext uri="{FF2B5EF4-FFF2-40B4-BE49-F238E27FC236}">
                <a16:creationId xmlns:a16="http://schemas.microsoft.com/office/drawing/2014/main" id="{F36645B7-FDE5-483F-9BF3-3EDBFFAB2593}"/>
              </a:ext>
            </a:extLst>
          </p:cNvPr>
          <p:cNvSpPr txBox="1">
            <a:spLocks/>
          </p:cNvSpPr>
          <p:nvPr/>
        </p:nvSpPr>
        <p:spPr>
          <a:xfrm>
            <a:off x="1484312" y="1521772"/>
            <a:ext cx="4208566" cy="451523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fontAlgn="base"/>
            <a:r>
              <a:rPr lang="en-US" sz="2000" dirty="0">
                <a:latin typeface="Times New Roman" panose="02020603050405020304" pitchFamily="18" charset="0"/>
                <a:cs typeface="Times New Roman" panose="02020603050405020304" pitchFamily="18" charset="0"/>
              </a:rPr>
              <a:t>&amp; (Bitwise AND): returns bit by bit AND of input values.</a:t>
            </a:r>
          </a:p>
          <a:p>
            <a:pPr algn="just" fontAlgn="base"/>
            <a:endParaRPr lang="en-US" sz="2000"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 (Bitwise OR): returns bit by bit OR of input values.</a:t>
            </a:r>
          </a:p>
          <a:p>
            <a:pPr algn="just" fontAlgn="base"/>
            <a:endParaRPr lang="en-US" sz="2000"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 (Bitwise XOR): returns bit-by-bit XOR of input values.</a:t>
            </a:r>
          </a:p>
          <a:p>
            <a:pPr algn="just" fontAlgn="base"/>
            <a:endParaRPr lang="en-US" sz="2000"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 (Bitwise Complement): This is a unary operator which returns the one’s complement representation of the input value, i.e., with all bits inverted.</a:t>
            </a:r>
          </a:p>
        </p:txBody>
      </p:sp>
      <p:sp>
        <p:nvSpPr>
          <p:cNvPr id="5" name="TextBox 4">
            <a:extLst>
              <a:ext uri="{FF2B5EF4-FFF2-40B4-BE49-F238E27FC236}">
                <a16:creationId xmlns:a16="http://schemas.microsoft.com/office/drawing/2014/main" id="{039EF1E4-F5E0-43D1-94B8-57A1C4D7405F}"/>
              </a:ext>
            </a:extLst>
          </p:cNvPr>
          <p:cNvSpPr txBox="1"/>
          <p:nvPr/>
        </p:nvSpPr>
        <p:spPr>
          <a:xfrm>
            <a:off x="5859307" y="1628220"/>
            <a:ext cx="5782087" cy="3323987"/>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bitwise_op{</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System.out.print(5 &amp; 6); // 101 &amp; 110</a:t>
            </a:r>
          </a:p>
          <a:p>
            <a:r>
              <a:rPr lang="en-US" sz="1400" dirty="0">
                <a:latin typeface="Courier New" panose="02070309020205020404" pitchFamily="49" charset="0"/>
                <a:cs typeface="Courier New" panose="02070309020205020404" pitchFamily="49" charset="0"/>
              </a:rPr>
              <a:t>     System.out.print(5 | 6); // 101 | 110</a:t>
            </a:r>
          </a:p>
          <a:p>
            <a:r>
              <a:rPr lang="en-US" sz="1400" dirty="0">
                <a:latin typeface="Courier New" panose="02070309020205020404" pitchFamily="49" charset="0"/>
                <a:cs typeface="Courier New" panose="02070309020205020404" pitchFamily="49" charset="0"/>
              </a:rPr>
              <a:t>     System.out.print(5 ^ 6); // 101 ^ 110</a:t>
            </a:r>
          </a:p>
          <a:p>
            <a:r>
              <a:rPr lang="en-US" sz="1400" dirty="0">
                <a:latin typeface="Courier New" panose="02070309020205020404" pitchFamily="49" charset="0"/>
                <a:cs typeface="Courier New" panose="02070309020205020404" pitchFamily="49" charset="0"/>
              </a:rPr>
              <a:t>     System.out.println(~7);</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System.out.println(Integer.toBinaryString(~7));</a:t>
            </a:r>
          </a:p>
          <a:p>
            <a:r>
              <a:rPr lang="en-US" sz="1400" dirty="0">
                <a:latin typeface="Courier New" panose="02070309020205020404" pitchFamily="49" charset="0"/>
                <a:cs typeface="Courier New" panose="02070309020205020404" pitchFamily="49" charset="0"/>
              </a:rPr>
              <a:t>     System.out.println(Integer.toBinaryString(-8));</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System.out.print(true &amp; false); </a:t>
            </a:r>
          </a:p>
          <a:p>
            <a:r>
              <a:rPr lang="en-US" sz="1400" dirty="0">
                <a:latin typeface="Courier New" panose="02070309020205020404" pitchFamily="49" charset="0"/>
                <a:cs typeface="Courier New" panose="02070309020205020404" pitchFamily="49" charset="0"/>
              </a:rPr>
              <a:t>     System.out.print(true | false); </a:t>
            </a:r>
          </a:p>
          <a:p>
            <a:r>
              <a:rPr lang="en-US" sz="1400" dirty="0">
                <a:latin typeface="Courier New" panose="02070309020205020404" pitchFamily="49" charset="0"/>
                <a:cs typeface="Courier New" panose="02070309020205020404" pitchFamily="49" charset="0"/>
              </a:rPr>
              <a:t>     System.out.print(true ^ false);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171F644-871C-441E-A6AE-6B1898389E27}"/>
              </a:ext>
            </a:extLst>
          </p:cNvPr>
          <p:cNvSpPr txBox="1"/>
          <p:nvPr/>
        </p:nvSpPr>
        <p:spPr>
          <a:xfrm>
            <a:off x="7432828" y="4952207"/>
            <a:ext cx="4208566" cy="1785104"/>
          </a:xfrm>
          <a:prstGeom prst="rect">
            <a:avLst/>
          </a:prstGeom>
          <a:noFill/>
        </p:spPr>
        <p:txBody>
          <a:bodyPr wrap="square">
            <a:spAutoFit/>
          </a:bodyPr>
          <a:lstStyle/>
          <a:p>
            <a:pPr algn="just">
              <a:spcAft>
                <a:spcPts val="600"/>
              </a:spcAft>
            </a:pPr>
            <a:r>
              <a:rPr lang="en-IN" b="1" dirty="0">
                <a:latin typeface="Times New Roman" panose="02020603050405020304" pitchFamily="18" charset="0"/>
                <a:cs typeface="Times New Roman" panose="02020603050405020304" pitchFamily="18" charset="0"/>
              </a:rPr>
              <a:t>Output:	</a:t>
            </a:r>
          </a:p>
          <a:p>
            <a:pPr algn="just">
              <a:spcAft>
                <a:spcPts val="600"/>
              </a:spcAft>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4  7  3  -8</a:t>
            </a:r>
          </a:p>
          <a:p>
            <a:pPr algn="just">
              <a:spcAft>
                <a:spcPts val="600"/>
              </a:spcAft>
            </a:pPr>
            <a:r>
              <a:rPr lang="en-IN" dirty="0">
                <a:latin typeface="Times New Roman" panose="02020603050405020304" pitchFamily="18" charset="0"/>
                <a:cs typeface="Times New Roman" panose="02020603050405020304" pitchFamily="18" charset="0"/>
              </a:rPr>
              <a:t>	11111111111111111111111111111000</a:t>
            </a:r>
          </a:p>
          <a:p>
            <a:pPr algn="just">
              <a:spcAft>
                <a:spcPts val="600"/>
              </a:spcAft>
            </a:pPr>
            <a:r>
              <a:rPr lang="en-IN" dirty="0">
                <a:latin typeface="Times New Roman" panose="02020603050405020304" pitchFamily="18" charset="0"/>
                <a:cs typeface="Times New Roman" panose="02020603050405020304" pitchFamily="18" charset="0"/>
              </a:rPr>
              <a:t>	11111111111111111111111111111000</a:t>
            </a:r>
          </a:p>
          <a:p>
            <a:pPr algn="just">
              <a:spcAft>
                <a:spcPts val="600"/>
              </a:spcAft>
            </a:pPr>
            <a:r>
              <a:rPr lang="en-IN" dirty="0">
                <a:latin typeface="Times New Roman" panose="02020603050405020304" pitchFamily="18" charset="0"/>
                <a:cs typeface="Times New Roman" panose="02020603050405020304" pitchFamily="18" charset="0"/>
              </a:rPr>
              <a:t>	false  true  true</a:t>
            </a:r>
          </a:p>
        </p:txBody>
      </p:sp>
    </p:spTree>
    <p:extLst>
      <p:ext uri="{BB962C8B-B14F-4D97-AF65-F5344CB8AC3E}">
        <p14:creationId xmlns:p14="http://schemas.microsoft.com/office/powerpoint/2010/main" val="229228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5"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Conditional Operator</a:t>
            </a:r>
          </a:p>
        </p:txBody>
      </p:sp>
      <p:sp>
        <p:nvSpPr>
          <p:cNvPr id="4" name="TextBox 3">
            <a:extLst>
              <a:ext uri="{FF2B5EF4-FFF2-40B4-BE49-F238E27FC236}">
                <a16:creationId xmlns:a16="http://schemas.microsoft.com/office/drawing/2014/main" id="{A1521E23-FC08-4F29-B6E6-05F13B1DD464}"/>
              </a:ext>
            </a:extLst>
          </p:cNvPr>
          <p:cNvSpPr txBox="1"/>
          <p:nvPr/>
        </p:nvSpPr>
        <p:spPr>
          <a:xfrm>
            <a:off x="1484310" y="1770995"/>
            <a:ext cx="10018713"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Conditional operator is a shorthand version of the if-else statement. It has three operands and hence, sometimes it is referred to as the Ternary operator.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general format is: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a:latin typeface="Courier New" panose="02070309020205020404" pitchFamily="49" charset="0"/>
                <a:cs typeface="Courier New" panose="02070309020205020404" pitchFamily="49" charset="0"/>
              </a:rPr>
              <a:t>condition ? if true : if false</a:t>
            </a:r>
          </a:p>
        </p:txBody>
      </p:sp>
      <p:sp>
        <p:nvSpPr>
          <p:cNvPr id="5" name="TextBox 4">
            <a:extLst>
              <a:ext uri="{FF2B5EF4-FFF2-40B4-BE49-F238E27FC236}">
                <a16:creationId xmlns:a16="http://schemas.microsoft.com/office/drawing/2014/main" id="{CA2DA0A9-A7FC-4AA0-882A-98B66ABB8776}"/>
              </a:ext>
            </a:extLst>
          </p:cNvPr>
          <p:cNvSpPr txBox="1"/>
          <p:nvPr/>
        </p:nvSpPr>
        <p:spPr>
          <a:xfrm>
            <a:off x="1838271" y="4080807"/>
            <a:ext cx="6165187" cy="1754326"/>
          </a:xfrm>
          <a:prstGeom prst="rect">
            <a:avLst/>
          </a:prstGeom>
          <a:solidFill>
            <a:schemeClr val="bg1"/>
          </a:solidFill>
          <a:effectLst>
            <a:softEdge rad="63500"/>
          </a:effectLst>
        </p:spPr>
        <p:txBody>
          <a:bodyPr wrap="square">
            <a:spAutoFit/>
          </a:bodyPr>
          <a:lstStyle/>
          <a:p>
            <a:r>
              <a:rPr lang="en-US" dirty="0">
                <a:latin typeface="Courier New" panose="02070309020205020404" pitchFamily="49" charset="0"/>
                <a:cs typeface="Courier New" panose="02070309020205020404" pitchFamily="49" charset="0"/>
              </a:rPr>
              <a:t>class conditional_op{</a:t>
            </a:r>
          </a:p>
          <a:p>
            <a:r>
              <a:rPr lang="en-US" dirty="0">
                <a:latin typeface="Courier New" panose="02070309020205020404" pitchFamily="49" charset="0"/>
                <a:cs typeface="Courier New" panose="02070309020205020404" pitchFamily="49" charset="0"/>
              </a:rPr>
              <a:t>  public static void main(String[] args) {</a:t>
            </a:r>
          </a:p>
          <a:p>
            <a:r>
              <a:rPr lang="en-US" dirty="0">
                <a:latin typeface="Courier New" panose="02070309020205020404" pitchFamily="49" charset="0"/>
                <a:cs typeface="Courier New" panose="02070309020205020404" pitchFamily="49" charset="0"/>
              </a:rPr>
              <a:t>     int a = 4, b = 5;</a:t>
            </a:r>
          </a:p>
          <a:p>
            <a:r>
              <a:rPr lang="en-US" dirty="0">
                <a:latin typeface="Courier New" panose="02070309020205020404" pitchFamily="49" charset="0"/>
                <a:cs typeface="Courier New" panose="02070309020205020404" pitchFamily="49" charset="0"/>
              </a:rPr>
              <a:t>     System.out.println((a&gt;b) ? a : b);</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8B3B53C7-5665-49AA-9045-4B7F475831EA}"/>
              </a:ext>
            </a:extLst>
          </p:cNvPr>
          <p:cNvSpPr txBox="1"/>
          <p:nvPr/>
        </p:nvSpPr>
        <p:spPr>
          <a:xfrm>
            <a:off x="8603407" y="4503594"/>
            <a:ext cx="1533651" cy="723275"/>
          </a:xfrm>
          <a:prstGeom prst="rect">
            <a:avLst/>
          </a:prstGeom>
          <a:noFill/>
        </p:spPr>
        <p:txBody>
          <a:bodyPr wrap="square">
            <a:spAutoFit/>
          </a:bodyPr>
          <a:lstStyle/>
          <a:p>
            <a:pPr algn="just">
              <a:spcAft>
                <a:spcPts val="600"/>
              </a:spcAft>
            </a:pPr>
            <a:r>
              <a:rPr lang="en-IN" b="1" dirty="0">
                <a:latin typeface="Times New Roman" panose="02020603050405020304" pitchFamily="18" charset="0"/>
                <a:cs typeface="Times New Roman" panose="02020603050405020304" pitchFamily="18" charset="0"/>
              </a:rPr>
              <a:t>Output:	</a:t>
            </a:r>
          </a:p>
          <a:p>
            <a:pPr algn="just">
              <a:spcAft>
                <a:spcPts val="600"/>
              </a:spcAft>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364249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Shift Operator</a:t>
            </a:r>
          </a:p>
        </p:txBody>
      </p:sp>
      <p:sp>
        <p:nvSpPr>
          <p:cNvPr id="6" name="TextBox 5">
            <a:extLst>
              <a:ext uri="{FF2B5EF4-FFF2-40B4-BE49-F238E27FC236}">
                <a16:creationId xmlns:a16="http://schemas.microsoft.com/office/drawing/2014/main" id="{4C1135F9-B663-4D9C-B611-94A94C4F79D8}"/>
              </a:ext>
            </a:extLst>
          </p:cNvPr>
          <p:cNvSpPr txBox="1"/>
          <p:nvPr/>
        </p:nvSpPr>
        <p:spPr>
          <a:xfrm>
            <a:off x="6233651" y="1626170"/>
            <a:ext cx="5722375" cy="2693045"/>
          </a:xfrm>
          <a:prstGeom prst="rect">
            <a:avLst/>
          </a:prstGeom>
          <a:solidFill>
            <a:schemeClr val="bg1"/>
          </a:solidFill>
          <a:effectLst>
            <a:softEdge rad="63500"/>
          </a:effectLst>
        </p:spPr>
        <p:txBody>
          <a:bodyPr wrap="square">
            <a:spAutoFit/>
          </a:bodyPr>
          <a:lstStyle/>
          <a:p>
            <a:r>
              <a:rPr lang="en-US" sz="1300" dirty="0">
                <a:latin typeface="Courier New" panose="02070309020205020404" pitchFamily="49" charset="0"/>
                <a:cs typeface="Courier New" panose="02070309020205020404" pitchFamily="49" charset="0"/>
              </a:rPr>
              <a:t>class shift_op {</a:t>
            </a:r>
          </a:p>
          <a:p>
            <a:r>
              <a:rPr lang="en-US" sz="1300" dirty="0">
                <a:latin typeface="Courier New" panose="02070309020205020404" pitchFamily="49" charset="0"/>
                <a:cs typeface="Courier New" panose="02070309020205020404" pitchFamily="49" charset="0"/>
              </a:rPr>
              <a:t>  public static void main(String[] args) {</a:t>
            </a:r>
          </a:p>
          <a:p>
            <a:r>
              <a:rPr lang="en-US" sz="1300" dirty="0">
                <a:latin typeface="Courier New" panose="02070309020205020404" pitchFamily="49" charset="0"/>
                <a:cs typeface="Courier New" panose="02070309020205020404" pitchFamily="49" charset="0"/>
              </a:rPr>
              <a:t>     System.out.println(4&lt;&lt;1);</a:t>
            </a:r>
          </a:p>
          <a:p>
            <a:r>
              <a:rPr lang="en-US" sz="1300" dirty="0">
                <a:latin typeface="Courier New" panose="02070309020205020404" pitchFamily="49" charset="0"/>
                <a:cs typeface="Courier New" panose="02070309020205020404" pitchFamily="49" charset="0"/>
              </a:rPr>
              <a:t>     System.out.println(4&lt;&lt;2);</a:t>
            </a:r>
          </a:p>
          <a:p>
            <a:endParaRPr lang="en-US" sz="1300" dirty="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System.out.println(4&gt;&gt;1);</a:t>
            </a:r>
          </a:p>
          <a:p>
            <a:r>
              <a:rPr lang="en-US" sz="1300" dirty="0">
                <a:latin typeface="Courier New" panose="02070309020205020404" pitchFamily="49" charset="0"/>
                <a:cs typeface="Courier New" panose="02070309020205020404" pitchFamily="49" charset="0"/>
              </a:rPr>
              <a:t>     System.out.println(-4&gt;&gt;2);</a:t>
            </a:r>
          </a:p>
          <a:p>
            <a:endParaRPr lang="en-US" sz="1300" dirty="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System.out.println(-4&gt;&gt;&gt;1);</a:t>
            </a:r>
          </a:p>
          <a:p>
            <a:r>
              <a:rPr lang="en-US" sz="1300" dirty="0">
                <a:latin typeface="Courier New" panose="02070309020205020404" pitchFamily="49" charset="0"/>
                <a:cs typeface="Courier New" panose="02070309020205020404" pitchFamily="49" charset="0"/>
              </a:rPr>
              <a:t>     System.out.println(Integer.toBinaryString(-4));</a:t>
            </a:r>
          </a:p>
          <a:p>
            <a:r>
              <a:rPr lang="en-US" sz="1300" dirty="0">
                <a:latin typeface="Courier New" panose="02070309020205020404" pitchFamily="49" charset="0"/>
                <a:cs typeface="Courier New" panose="02070309020205020404" pitchFamily="49" charset="0"/>
              </a:rPr>
              <a:t>     System.out.println(Integer.toBinaryString(-4&gt;&gt;&gt;1));</a:t>
            </a:r>
          </a:p>
          <a:p>
            <a:r>
              <a:rPr lang="en-US" sz="1300" dirty="0">
                <a:latin typeface="Courier New" panose="02070309020205020404" pitchFamily="49" charset="0"/>
                <a:cs typeface="Courier New" panose="02070309020205020404" pitchFamily="49" charset="0"/>
              </a:rPr>
              <a:t>  }</a:t>
            </a:r>
          </a:p>
          <a:p>
            <a:r>
              <a:rPr lang="en-US" sz="13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048D1020-1CEB-4BCC-B2E1-AE4355DA63A4}"/>
              </a:ext>
            </a:extLst>
          </p:cNvPr>
          <p:cNvSpPr txBox="1"/>
          <p:nvPr/>
        </p:nvSpPr>
        <p:spPr>
          <a:xfrm>
            <a:off x="6651267" y="4545210"/>
            <a:ext cx="4887142"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Output:		</a:t>
            </a:r>
            <a:r>
              <a:rPr lang="en-US" dirty="0">
                <a:latin typeface="Times New Roman" panose="02020603050405020304" pitchFamily="18" charset="0"/>
                <a:cs typeface="Times New Roman" panose="02020603050405020304" pitchFamily="18" charset="0"/>
              </a:rPr>
              <a:t>8</a:t>
            </a:r>
          </a:p>
          <a:p>
            <a:r>
              <a:rPr lang="en-US" dirty="0">
                <a:latin typeface="Times New Roman" panose="02020603050405020304" pitchFamily="18" charset="0"/>
                <a:cs typeface="Times New Roman" panose="02020603050405020304" pitchFamily="18" charset="0"/>
              </a:rPr>
              <a:t>			16</a:t>
            </a:r>
          </a:p>
          <a:p>
            <a:r>
              <a:rPr lang="en-US" dirty="0">
                <a:latin typeface="Times New Roman" panose="02020603050405020304" pitchFamily="18" charset="0"/>
                <a:cs typeface="Times New Roman" panose="02020603050405020304" pitchFamily="18" charset="0"/>
              </a:rPr>
              <a:t>			2</a:t>
            </a:r>
          </a:p>
          <a:p>
            <a:r>
              <a:rPr lang="en-US" dirty="0">
                <a:latin typeface="Times New Roman" panose="02020603050405020304" pitchFamily="18" charset="0"/>
                <a:cs typeface="Times New Roman" panose="02020603050405020304" pitchFamily="18" charset="0"/>
              </a:rPr>
              <a:t>			-1</a:t>
            </a:r>
          </a:p>
          <a:p>
            <a:r>
              <a:rPr lang="en-US" dirty="0">
                <a:latin typeface="Times New Roman" panose="02020603050405020304" pitchFamily="18" charset="0"/>
                <a:cs typeface="Times New Roman" panose="02020603050405020304" pitchFamily="18" charset="0"/>
              </a:rPr>
              <a:t>		2147483646</a:t>
            </a:r>
          </a:p>
          <a:p>
            <a:r>
              <a:rPr lang="en-US" dirty="0">
                <a:latin typeface="Times New Roman" panose="02020603050405020304" pitchFamily="18" charset="0"/>
                <a:cs typeface="Times New Roman" panose="02020603050405020304" pitchFamily="18" charset="0"/>
              </a:rPr>
              <a:t>		11111111111111111111111111111100</a:t>
            </a:r>
          </a:p>
          <a:p>
            <a:r>
              <a:rPr lang="en-US" dirty="0">
                <a:latin typeface="Times New Roman" panose="02020603050405020304" pitchFamily="18" charset="0"/>
                <a:cs typeface="Times New Roman" panose="02020603050405020304" pitchFamily="18" charset="0"/>
              </a:rPr>
              <a:t>		1111111111111111111111111111110</a:t>
            </a:r>
          </a:p>
        </p:txBody>
      </p:sp>
      <p:sp>
        <p:nvSpPr>
          <p:cNvPr id="7" name="TextBox 6">
            <a:extLst>
              <a:ext uri="{FF2B5EF4-FFF2-40B4-BE49-F238E27FC236}">
                <a16:creationId xmlns:a16="http://schemas.microsoft.com/office/drawing/2014/main" id="{914C047A-3519-47C3-8A03-3E7FA6266EF8}"/>
              </a:ext>
            </a:extLst>
          </p:cNvPr>
          <p:cNvSpPr txBox="1"/>
          <p:nvPr/>
        </p:nvSpPr>
        <p:spPr>
          <a:xfrm>
            <a:off x="1484311" y="1914711"/>
            <a:ext cx="4611689" cy="3785652"/>
          </a:xfrm>
          <a:prstGeom prst="rect">
            <a:avLst/>
          </a:prstGeom>
          <a:noFill/>
        </p:spPr>
        <p:txBody>
          <a:bodyPr wrap="square">
            <a:spAutoFit/>
          </a:bodyPr>
          <a:lstStyle/>
          <a:p>
            <a:pPr algn="just" fontAlgn="base"/>
            <a:r>
              <a:rPr lang="en-US" sz="2000" i="0" dirty="0">
                <a:effectLst/>
                <a:latin typeface="Times New Roman" panose="02020603050405020304" pitchFamily="18" charset="0"/>
                <a:cs typeface="Times New Roman" panose="02020603050405020304" pitchFamily="18" charset="0"/>
              </a:rPr>
              <a:t>&lt;&lt; (Left shift): shifts the bits of the number to the left and fills 0 on voids left as a result. </a:t>
            </a:r>
          </a:p>
          <a:p>
            <a:pPr algn="just" fontAlgn="base"/>
            <a:endParaRPr lang="en-US" sz="2000" i="0" dirty="0">
              <a:effectLst/>
              <a:latin typeface="Times New Roman" panose="02020603050405020304" pitchFamily="18" charset="0"/>
              <a:cs typeface="Times New Roman" panose="02020603050405020304" pitchFamily="18" charset="0"/>
            </a:endParaRPr>
          </a:p>
          <a:p>
            <a:pPr algn="just" fontAlgn="base"/>
            <a:r>
              <a:rPr lang="en-US" sz="2000" i="0" dirty="0">
                <a:effectLst/>
                <a:latin typeface="Times New Roman" panose="02020603050405020304" pitchFamily="18" charset="0"/>
                <a:cs typeface="Times New Roman" panose="02020603050405020304" pitchFamily="18" charset="0"/>
              </a:rPr>
              <a:t>&gt;&gt; (Signed Right shift): shifts the bits of the number to the right. The leftmost bits depends on the sign of the initial number. </a:t>
            </a:r>
          </a:p>
          <a:p>
            <a:pPr algn="just" fontAlgn="base"/>
            <a:endParaRPr lang="en-US" sz="2000" i="0" dirty="0">
              <a:effectLst/>
              <a:latin typeface="Times New Roman" panose="02020603050405020304" pitchFamily="18" charset="0"/>
              <a:cs typeface="Times New Roman" panose="02020603050405020304" pitchFamily="18" charset="0"/>
            </a:endParaRPr>
          </a:p>
          <a:p>
            <a:pPr algn="just" fontAlgn="base"/>
            <a:r>
              <a:rPr lang="en-US" sz="2000" i="0" dirty="0">
                <a:effectLst/>
                <a:latin typeface="Times New Roman" panose="02020603050405020304" pitchFamily="18" charset="0"/>
                <a:cs typeface="Times New Roman" panose="02020603050405020304" pitchFamily="18" charset="0"/>
              </a:rPr>
              <a:t>&gt;&gt;&gt; (Unsigned Right shift): shifts the bits of the number to the right and fills 0 on voids left as a result. The leftmost bit is set to 0.</a:t>
            </a:r>
          </a:p>
        </p:txBody>
      </p:sp>
    </p:spTree>
    <p:extLst>
      <p:ext uri="{BB962C8B-B14F-4D97-AF65-F5344CB8AC3E}">
        <p14:creationId xmlns:p14="http://schemas.microsoft.com/office/powerpoint/2010/main" val="394558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‘instanceof’ Operator</a:t>
            </a:r>
          </a:p>
        </p:txBody>
      </p:sp>
      <p:sp>
        <p:nvSpPr>
          <p:cNvPr id="6" name="Title 1">
            <a:extLst>
              <a:ext uri="{FF2B5EF4-FFF2-40B4-BE49-F238E27FC236}">
                <a16:creationId xmlns:a16="http://schemas.microsoft.com/office/drawing/2014/main" id="{A1CD1634-114E-43E6-9D15-479CE96FA5CC}"/>
              </a:ext>
            </a:extLst>
          </p:cNvPr>
          <p:cNvSpPr txBox="1">
            <a:spLocks/>
          </p:cNvSpPr>
          <p:nvPr/>
        </p:nvSpPr>
        <p:spPr>
          <a:xfrm>
            <a:off x="1484311" y="2045940"/>
            <a:ext cx="10018713" cy="343073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6E4C0D2D-86DC-4DA4-859F-89E1DEAFBF48}"/>
              </a:ext>
            </a:extLst>
          </p:cNvPr>
          <p:cNvSpPr txBox="1"/>
          <p:nvPr/>
        </p:nvSpPr>
        <p:spPr>
          <a:xfrm>
            <a:off x="1484311" y="1614075"/>
            <a:ext cx="10018712" cy="193899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a:t>
            </a:r>
            <a:r>
              <a:rPr lang="en-US" sz="2000" dirty="0">
                <a:solidFill>
                  <a:srgbClr val="0070C0"/>
                </a:solidFill>
                <a:latin typeface="Times New Roman" panose="02020603050405020304" pitchFamily="18" charset="0"/>
                <a:cs typeface="Times New Roman" panose="02020603050405020304" pitchFamily="18" charset="0"/>
              </a:rPr>
              <a:t>instance of </a:t>
            </a:r>
            <a:r>
              <a:rPr lang="en-US" sz="2000" dirty="0">
                <a:latin typeface="Times New Roman" panose="02020603050405020304" pitchFamily="18" charset="0"/>
                <a:cs typeface="Times New Roman" panose="02020603050405020304" pitchFamily="18" charset="0"/>
              </a:rPr>
              <a:t>the operator is used for type checking. It can be used to test if an object is an instance of a class, a subclass, or an interface.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General format-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a:latin typeface="Courier New" panose="02070309020205020404" pitchFamily="49" charset="0"/>
                <a:cs typeface="Courier New" panose="02070309020205020404" pitchFamily="49" charset="0"/>
              </a:rPr>
              <a:t>object instance of class/subclass/interface</a:t>
            </a:r>
            <a:endParaRPr lang="en-IN" sz="20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85F1E67E-5390-414A-98C5-8955D515B054}"/>
              </a:ext>
            </a:extLst>
          </p:cNvPr>
          <p:cNvSpPr txBox="1"/>
          <p:nvPr/>
        </p:nvSpPr>
        <p:spPr>
          <a:xfrm>
            <a:off x="2153265" y="3788416"/>
            <a:ext cx="6322142" cy="2585323"/>
          </a:xfrm>
          <a:prstGeom prst="rect">
            <a:avLst/>
          </a:prstGeom>
          <a:solidFill>
            <a:schemeClr val="bg1"/>
          </a:solidFill>
          <a:effectLst>
            <a:softEdge rad="63500"/>
          </a:effectLst>
        </p:spPr>
        <p:txBody>
          <a:bodyPr wrap="square">
            <a:spAutoFit/>
          </a:bodyPr>
          <a:lstStyle/>
          <a:p>
            <a:r>
              <a:rPr lang="en-US" dirty="0">
                <a:latin typeface="Courier New" panose="02070309020205020404" pitchFamily="49" charset="0"/>
                <a:cs typeface="Courier New" panose="02070309020205020404" pitchFamily="49" charset="0"/>
              </a:rPr>
              <a:t>class A {</a:t>
            </a:r>
          </a:p>
          <a:p>
            <a:r>
              <a:rPr lang="en-US" dirty="0">
                <a:latin typeface="Courier New" panose="02070309020205020404" pitchFamily="49" charset="0"/>
                <a:cs typeface="Courier New" panose="02070309020205020404" pitchFamily="49" charset="0"/>
              </a:rPr>
              <a:t>  int a;</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class ins_op {</a:t>
            </a:r>
          </a:p>
          <a:p>
            <a:r>
              <a:rPr lang="en-US" dirty="0">
                <a:latin typeface="Courier New" panose="02070309020205020404" pitchFamily="49" charset="0"/>
                <a:cs typeface="Courier New" panose="02070309020205020404" pitchFamily="49" charset="0"/>
              </a:rPr>
              <a:t>  public static void main(String[] args) {</a:t>
            </a:r>
          </a:p>
          <a:p>
            <a:r>
              <a:rPr lang="en-US" dirty="0">
                <a:latin typeface="Courier New" panose="02070309020205020404" pitchFamily="49" charset="0"/>
                <a:cs typeface="Courier New" panose="02070309020205020404" pitchFamily="49" charset="0"/>
              </a:rPr>
              <a:t>     A obj = new A();</a:t>
            </a:r>
          </a:p>
          <a:p>
            <a:r>
              <a:rPr lang="en-US" dirty="0">
                <a:latin typeface="Courier New" panose="02070309020205020404" pitchFamily="49" charset="0"/>
                <a:cs typeface="Courier New" panose="02070309020205020404" pitchFamily="49" charset="0"/>
              </a:rPr>
              <a:t>     System.out.println(obj instanceof A);</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A81BFA4A-B5F8-4862-8044-2EA0E117A1BA}"/>
              </a:ext>
            </a:extLst>
          </p:cNvPr>
          <p:cNvSpPr txBox="1"/>
          <p:nvPr/>
        </p:nvSpPr>
        <p:spPr>
          <a:xfrm>
            <a:off x="8912686" y="5081078"/>
            <a:ext cx="2473068" cy="70788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		</a:t>
            </a:r>
          </a:p>
          <a:p>
            <a:r>
              <a:rPr lang="en-US" sz="2000" dirty="0">
                <a:latin typeface="Times New Roman" panose="02020603050405020304" pitchFamily="18" charset="0"/>
                <a:cs typeface="Times New Roman" panose="02020603050405020304" pitchFamily="18" charset="0"/>
              </a:rPr>
              <a:t>		true		</a:t>
            </a:r>
          </a:p>
        </p:txBody>
      </p:sp>
    </p:spTree>
    <p:extLst>
      <p:ext uri="{BB962C8B-B14F-4D97-AF65-F5344CB8AC3E}">
        <p14:creationId xmlns:p14="http://schemas.microsoft.com/office/powerpoint/2010/main" val="362801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Type Conversion</a:t>
            </a:r>
          </a:p>
        </p:txBody>
      </p:sp>
      <p:sp>
        <p:nvSpPr>
          <p:cNvPr id="8" name="TextBox 7">
            <a:extLst>
              <a:ext uri="{FF2B5EF4-FFF2-40B4-BE49-F238E27FC236}">
                <a16:creationId xmlns:a16="http://schemas.microsoft.com/office/drawing/2014/main" id="{99EAD493-D6CB-4A37-8091-AEA29C719F93}"/>
              </a:ext>
            </a:extLst>
          </p:cNvPr>
          <p:cNvSpPr txBox="1"/>
          <p:nvPr/>
        </p:nvSpPr>
        <p:spPr>
          <a:xfrm>
            <a:off x="1484311" y="1545984"/>
            <a:ext cx="10018712" cy="1815882"/>
          </a:xfrm>
          <a:prstGeom prst="rect">
            <a:avLst/>
          </a:prstGeom>
          <a:noFill/>
        </p:spPr>
        <p:txBody>
          <a:bodyPr wrap="square">
            <a:spAutoFit/>
          </a:bodyPr>
          <a:lstStyle/>
          <a:p>
            <a:pPr algn="just">
              <a:spcAft>
                <a:spcPts val="600"/>
              </a:spcAft>
            </a:pPr>
            <a:r>
              <a:rPr lang="en-IN" sz="2200" b="1" dirty="0">
                <a:latin typeface="Times New Roman" panose="02020603050405020304" pitchFamily="18" charset="0"/>
                <a:cs typeface="Times New Roman" panose="02020603050405020304" pitchFamily="18" charset="0"/>
              </a:rPr>
              <a:t>Implicit Type Conversions(Widening):</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conversion involves a smaller data type to the larger type size. For example, the byte datatype implicitly typecast into short, char, int, long, float, and double.</a:t>
            </a:r>
          </a:p>
          <a:p>
            <a:pPr marL="342900" indent="-342900" algn="just">
              <a:spcAft>
                <a:spcPts val="600"/>
              </a:spcAf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Conversion Hierarchy: </a:t>
            </a:r>
            <a:r>
              <a:rPr lang="en-US" sz="2000" dirty="0">
                <a:latin typeface="Times New Roman" panose="02020603050405020304" pitchFamily="18" charset="0"/>
                <a:cs typeface="Times New Roman" panose="02020603050405020304" pitchFamily="18" charset="0"/>
              </a:rPr>
              <a:t>The hierarchy generally goes from smaller to larger range and precision. For example: byte → short → int → long → float → double.</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39F2D17-0C7C-4F4A-B6C6-F17A69BC85BC}"/>
              </a:ext>
            </a:extLst>
          </p:cNvPr>
          <p:cNvSpPr txBox="1"/>
          <p:nvPr/>
        </p:nvSpPr>
        <p:spPr>
          <a:xfrm>
            <a:off x="2836863" y="3615812"/>
            <a:ext cx="4945626" cy="3108543"/>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imp_type_conv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byte a = 10;  </a:t>
            </a:r>
          </a:p>
          <a:p>
            <a:r>
              <a:rPr lang="en-US" sz="1400" dirty="0">
                <a:latin typeface="Courier New" panose="02070309020205020404" pitchFamily="49" charset="0"/>
                <a:cs typeface="Courier New" panose="02070309020205020404" pitchFamily="49" charset="0"/>
              </a:rPr>
              <a:t>     short b = a; //widening</a:t>
            </a:r>
          </a:p>
          <a:p>
            <a:r>
              <a:rPr lang="en-US" sz="1400" dirty="0">
                <a:latin typeface="Courier New" panose="02070309020205020404" pitchFamily="49" charset="0"/>
                <a:cs typeface="Courier New" panose="02070309020205020404" pitchFamily="49" charset="0"/>
              </a:rPr>
              <a:t>     System.out.println(b);</a:t>
            </a:r>
          </a:p>
          <a:p>
            <a:r>
              <a:rPr lang="en-US" sz="1400" dirty="0">
                <a:latin typeface="Courier New" panose="02070309020205020404" pitchFamily="49" charset="0"/>
                <a:cs typeface="Courier New" panose="02070309020205020404" pitchFamily="49" charset="0"/>
              </a:rPr>
              <a:t>     int c = 100;  </a:t>
            </a:r>
          </a:p>
          <a:p>
            <a:r>
              <a:rPr lang="en-US" sz="1400" dirty="0">
                <a:latin typeface="Courier New" panose="02070309020205020404" pitchFamily="49" charset="0"/>
                <a:cs typeface="Courier New" panose="02070309020205020404" pitchFamily="49" charset="0"/>
              </a:rPr>
              <a:t>     long d = c;</a:t>
            </a:r>
          </a:p>
          <a:p>
            <a:r>
              <a:rPr lang="en-US" sz="1400" dirty="0">
                <a:latin typeface="Courier New" panose="02070309020205020404" pitchFamily="49" charset="0"/>
                <a:cs typeface="Courier New" panose="02070309020205020404" pitchFamily="49" charset="0"/>
              </a:rPr>
              <a:t>     System.out.println(d);</a:t>
            </a:r>
          </a:p>
          <a:p>
            <a:r>
              <a:rPr lang="en-US" sz="1400" dirty="0">
                <a:latin typeface="Courier New" panose="02070309020205020404" pitchFamily="49" charset="0"/>
                <a:cs typeface="Courier New" panose="02070309020205020404" pitchFamily="49" charset="0"/>
              </a:rPr>
              <a:t>     float f = d;</a:t>
            </a:r>
          </a:p>
          <a:p>
            <a:r>
              <a:rPr lang="en-US" sz="1400" dirty="0">
                <a:latin typeface="Courier New" panose="02070309020205020404" pitchFamily="49" charset="0"/>
                <a:cs typeface="Courier New" panose="02070309020205020404" pitchFamily="49" charset="0"/>
              </a:rPr>
              <a:t>     System.out.println(f);</a:t>
            </a:r>
          </a:p>
          <a:p>
            <a:r>
              <a:rPr lang="en-US" sz="1400" dirty="0">
                <a:latin typeface="Courier New" panose="02070309020205020404" pitchFamily="49" charset="0"/>
                <a:cs typeface="Courier New" panose="02070309020205020404" pitchFamily="49" charset="0"/>
              </a:rPr>
              <a:t>     double g = f;</a:t>
            </a:r>
          </a:p>
          <a:p>
            <a:r>
              <a:rPr lang="en-US" sz="1400" dirty="0">
                <a:latin typeface="Courier New" panose="02070309020205020404" pitchFamily="49" charset="0"/>
                <a:cs typeface="Courier New" panose="02070309020205020404" pitchFamily="49" charset="0"/>
              </a:rPr>
              <a:t>     System.out.println(g);</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E22CBC62-39A9-4F40-8CB1-E29E4B0356DD}"/>
              </a:ext>
            </a:extLst>
          </p:cNvPr>
          <p:cNvSpPr txBox="1"/>
          <p:nvPr/>
        </p:nvSpPr>
        <p:spPr>
          <a:xfrm>
            <a:off x="9050339" y="4634140"/>
            <a:ext cx="1204707" cy="1754326"/>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Output:</a:t>
            </a:r>
          </a:p>
          <a:p>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10</a:t>
            </a:r>
          </a:p>
          <a:p>
            <a:r>
              <a:rPr lang="en-US" dirty="0">
                <a:latin typeface="Times New Roman" panose="02020603050405020304" pitchFamily="18" charset="0"/>
                <a:cs typeface="Times New Roman" panose="02020603050405020304" pitchFamily="18" charset="0"/>
              </a:rPr>
              <a:t>100</a:t>
            </a:r>
          </a:p>
          <a:p>
            <a:r>
              <a:rPr lang="en-US" dirty="0">
                <a:latin typeface="Times New Roman" panose="02020603050405020304" pitchFamily="18" charset="0"/>
                <a:cs typeface="Times New Roman" panose="02020603050405020304" pitchFamily="18" charset="0"/>
              </a:rPr>
              <a:t>100.0</a:t>
            </a:r>
          </a:p>
          <a:p>
            <a:r>
              <a:rPr lang="en-US" dirty="0">
                <a:latin typeface="Times New Roman" panose="02020603050405020304" pitchFamily="18" charset="0"/>
                <a:cs typeface="Times New Roman" panose="02020603050405020304" pitchFamily="18" charset="0"/>
              </a:rPr>
              <a:t>100.0	</a:t>
            </a:r>
          </a:p>
        </p:txBody>
      </p:sp>
    </p:spTree>
    <p:extLst>
      <p:ext uri="{BB962C8B-B14F-4D97-AF65-F5344CB8AC3E}">
        <p14:creationId xmlns:p14="http://schemas.microsoft.com/office/powerpoint/2010/main" val="2914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Invalid Implicit Type Conversion</a:t>
            </a:r>
          </a:p>
        </p:txBody>
      </p:sp>
      <p:sp>
        <p:nvSpPr>
          <p:cNvPr id="4" name="TextBox 3">
            <a:extLst>
              <a:ext uri="{FF2B5EF4-FFF2-40B4-BE49-F238E27FC236}">
                <a16:creationId xmlns:a16="http://schemas.microsoft.com/office/drawing/2014/main" id="{F967812F-B325-427D-9F5D-5160AA36EC23}"/>
              </a:ext>
            </a:extLst>
          </p:cNvPr>
          <p:cNvSpPr txBox="1"/>
          <p:nvPr/>
        </p:nvSpPr>
        <p:spPr>
          <a:xfrm>
            <a:off x="1572800" y="2081389"/>
            <a:ext cx="6204516" cy="1754326"/>
          </a:xfrm>
          <a:prstGeom prst="rect">
            <a:avLst/>
          </a:prstGeom>
          <a:solidFill>
            <a:schemeClr val="bg1"/>
          </a:solidFill>
          <a:effectLst>
            <a:softEdge rad="63500"/>
          </a:effectLst>
        </p:spPr>
        <p:txBody>
          <a:bodyPr wrap="square">
            <a:spAutoFit/>
          </a:bodyPr>
          <a:lstStyle/>
          <a:p>
            <a:r>
              <a:rPr lang="en-US" dirty="0">
                <a:latin typeface="Courier New" panose="02070309020205020404" pitchFamily="49" charset="0"/>
                <a:cs typeface="Courier New" panose="02070309020205020404" pitchFamily="49" charset="0"/>
              </a:rPr>
              <a:t>class imp_type_conv {</a:t>
            </a:r>
          </a:p>
          <a:p>
            <a:r>
              <a:rPr lang="en-US" dirty="0">
                <a:latin typeface="Courier New" panose="02070309020205020404" pitchFamily="49" charset="0"/>
                <a:cs typeface="Courier New" panose="02070309020205020404" pitchFamily="49" charset="0"/>
              </a:rPr>
              <a:t>   public static void main(String[] args) {</a:t>
            </a:r>
          </a:p>
          <a:p>
            <a:r>
              <a:rPr lang="en-US" dirty="0">
                <a:latin typeface="Courier New" panose="02070309020205020404" pitchFamily="49" charset="0"/>
                <a:cs typeface="Courier New" panose="02070309020205020404" pitchFamily="49" charset="0"/>
              </a:rPr>
              <a:t>     long a = 100;  </a:t>
            </a:r>
          </a:p>
          <a:p>
            <a:r>
              <a:rPr lang="en-US" dirty="0">
                <a:latin typeface="Courier New" panose="02070309020205020404" pitchFamily="49" charset="0"/>
                <a:cs typeface="Courier New" panose="02070309020205020404" pitchFamily="49" charset="0"/>
              </a:rPr>
              <a:t>     int b = a;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37373C27-7122-4DC1-AF33-9124C21F793D}"/>
              </a:ext>
            </a:extLst>
          </p:cNvPr>
          <p:cNvSpPr txBox="1"/>
          <p:nvPr/>
        </p:nvSpPr>
        <p:spPr>
          <a:xfrm>
            <a:off x="2329885" y="4368837"/>
            <a:ext cx="7423716" cy="132343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a:t>
            </a:r>
          </a:p>
          <a:p>
            <a:r>
              <a:rPr lang="en-US" sz="2000" b="1"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error: incompatible types: possible lossy conversion from long to int     </a:t>
            </a:r>
          </a:p>
          <a:p>
            <a:r>
              <a:rPr lang="en-US" sz="2000" dirty="0">
                <a:latin typeface="Times New Roman" panose="02020603050405020304" pitchFamily="18" charset="0"/>
                <a:cs typeface="Times New Roman" panose="02020603050405020304" pitchFamily="18" charset="0"/>
              </a:rPr>
              <a:t>int b = a;	   // Invalid implicit (widening) conversion</a:t>
            </a:r>
          </a:p>
        </p:txBody>
      </p:sp>
    </p:spTree>
    <p:extLst>
      <p:ext uri="{BB962C8B-B14F-4D97-AF65-F5344CB8AC3E}">
        <p14:creationId xmlns:p14="http://schemas.microsoft.com/office/powerpoint/2010/main" val="212410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Type Casting</a:t>
            </a:r>
          </a:p>
        </p:txBody>
      </p:sp>
      <p:sp>
        <p:nvSpPr>
          <p:cNvPr id="8" name="TextBox 7">
            <a:extLst>
              <a:ext uri="{FF2B5EF4-FFF2-40B4-BE49-F238E27FC236}">
                <a16:creationId xmlns:a16="http://schemas.microsoft.com/office/drawing/2014/main" id="{C240C18C-F52D-4C98-8110-8C406FF6ED72}"/>
              </a:ext>
            </a:extLst>
          </p:cNvPr>
          <p:cNvSpPr txBox="1"/>
          <p:nvPr/>
        </p:nvSpPr>
        <p:spPr>
          <a:xfrm>
            <a:off x="1396761" y="1718966"/>
            <a:ext cx="10106263" cy="3277820"/>
          </a:xfrm>
          <a:prstGeom prst="rect">
            <a:avLst/>
          </a:prstGeom>
          <a:noFill/>
        </p:spPr>
        <p:txBody>
          <a:bodyPr wrap="square">
            <a:spAutoFit/>
          </a:bodyPr>
          <a:lstStyle/>
          <a:p>
            <a:pPr algn="just">
              <a:spcBef>
                <a:spcPts val="0"/>
              </a:spcBef>
              <a:spcAft>
                <a:spcPts val="600"/>
              </a:spcAft>
            </a:pPr>
            <a:r>
              <a:rPr lang="en-IN" sz="2200" b="1" dirty="0">
                <a:latin typeface="Times New Roman" panose="02020603050405020304" pitchFamily="18" charset="0"/>
                <a:cs typeface="Times New Roman" panose="02020603050405020304" pitchFamily="18" charset="0"/>
              </a:rPr>
              <a:t>Explicit Type Casts:</a:t>
            </a:r>
          </a:p>
          <a:p>
            <a:pPr marL="342900" indent="-342900" algn="just">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Explicit type conversion in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also known as </a:t>
            </a:r>
            <a:r>
              <a:rPr lang="en-US" sz="2000" dirty="0">
                <a:solidFill>
                  <a:srgbClr val="FF0000"/>
                </a:solidFill>
                <a:latin typeface="Times New Roman" panose="02020603050405020304" pitchFamily="18" charset="0"/>
                <a:cs typeface="Times New Roman" panose="02020603050405020304" pitchFamily="18" charset="0"/>
              </a:rPr>
              <a:t>type casting</a:t>
            </a:r>
            <a:r>
              <a:rPr lang="en-US" sz="2000" dirty="0">
                <a:latin typeface="Times New Roman" panose="02020603050405020304" pitchFamily="18" charset="0"/>
                <a:cs typeface="Times New Roman" panose="02020603050405020304" pitchFamily="18" charset="0"/>
              </a:rPr>
              <a:t>, involves manually converting a value from one data type to another</a:t>
            </a:r>
            <a:r>
              <a:rPr lang="en-IN" sz="20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explicitly cast a value from one data type to another, you use parentheses with the target data type inside them.</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4" algn="just"/>
            <a:r>
              <a:rPr lang="en-US" sz="2000" dirty="0">
                <a:latin typeface="Courier New" panose="02070309020205020404" pitchFamily="49" charset="0"/>
                <a:cs typeface="Courier New" panose="02070309020205020404" pitchFamily="49" charset="0"/>
              </a:rPr>
              <a:t>	int a = (int)23.47; // 23</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Explicit type casting often involves narrowing the data type. This means converting a larger data type to a smaller one.</a:t>
            </a:r>
          </a:p>
        </p:txBody>
      </p:sp>
      <p:sp>
        <p:nvSpPr>
          <p:cNvPr id="5" name="TextBox 4">
            <a:extLst>
              <a:ext uri="{FF2B5EF4-FFF2-40B4-BE49-F238E27FC236}">
                <a16:creationId xmlns:a16="http://schemas.microsoft.com/office/drawing/2014/main" id="{710135C5-6BED-4ED3-99BE-FAEEDE5958A2}"/>
              </a:ext>
            </a:extLst>
          </p:cNvPr>
          <p:cNvSpPr txBox="1"/>
          <p:nvPr/>
        </p:nvSpPr>
        <p:spPr>
          <a:xfrm>
            <a:off x="1396760" y="5166063"/>
            <a:ext cx="10106263" cy="1015663"/>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Note:</a:t>
            </a:r>
            <a:r>
              <a:rPr lang="en-US" sz="2000" dirty="0">
                <a:latin typeface="Times New Roman" panose="02020603050405020304" pitchFamily="18" charset="0"/>
                <a:cs typeface="Times New Roman" panose="02020603050405020304" pitchFamily="18" charset="0"/>
              </a:rPr>
              <a:t> Whenever a + operator has at least one String operand, it is interpreted as the string concatenation operator and the other operand, if not a String, is implicitly converted into a String. Such conversions are </a:t>
            </a:r>
            <a:r>
              <a:rPr lang="en-IN" sz="2000" dirty="0">
                <a:latin typeface="Times New Roman" panose="02020603050405020304" pitchFamily="18" charset="0"/>
                <a:cs typeface="Times New Roman" panose="02020603050405020304" pitchFamily="18" charset="0"/>
              </a:rPr>
              <a:t>predefined for all primitive types.</a:t>
            </a:r>
          </a:p>
        </p:txBody>
      </p:sp>
    </p:spTree>
    <p:extLst>
      <p:ext uri="{BB962C8B-B14F-4D97-AF65-F5344CB8AC3E}">
        <p14:creationId xmlns:p14="http://schemas.microsoft.com/office/powerpoint/2010/main" val="69402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Type Casting Example</a:t>
            </a:r>
          </a:p>
        </p:txBody>
      </p:sp>
      <p:sp>
        <p:nvSpPr>
          <p:cNvPr id="4" name="TextBox 3">
            <a:extLst>
              <a:ext uri="{FF2B5EF4-FFF2-40B4-BE49-F238E27FC236}">
                <a16:creationId xmlns:a16="http://schemas.microsoft.com/office/drawing/2014/main" id="{53EB3E51-DDCB-4D12-A897-8F6BF9A5631D}"/>
              </a:ext>
            </a:extLst>
          </p:cNvPr>
          <p:cNvSpPr txBox="1"/>
          <p:nvPr/>
        </p:nvSpPr>
        <p:spPr>
          <a:xfrm>
            <a:off x="1808775" y="1602852"/>
            <a:ext cx="7610528" cy="5047536"/>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ex_typecast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long a = 12345678L;</a:t>
            </a:r>
          </a:p>
          <a:p>
            <a:r>
              <a:rPr lang="en-US" sz="1400" dirty="0">
                <a:latin typeface="Courier New" panose="02070309020205020404" pitchFamily="49" charset="0"/>
                <a:cs typeface="Courier New" panose="02070309020205020404" pitchFamily="49" charset="0"/>
              </a:rPr>
              <a:t>      int b = (int)a;</a:t>
            </a:r>
          </a:p>
          <a:p>
            <a:r>
              <a:rPr lang="en-US" sz="1400" dirty="0">
                <a:latin typeface="Courier New" panose="02070309020205020404" pitchFamily="49" charset="0"/>
                <a:cs typeface="Courier New" panose="02070309020205020404" pitchFamily="49" charset="0"/>
              </a:rPr>
              <a:t>      System.out.println(b);</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int c = 12;</a:t>
            </a:r>
          </a:p>
          <a:p>
            <a:r>
              <a:rPr lang="en-US" sz="1400" dirty="0">
                <a:latin typeface="Courier New" panose="02070309020205020404" pitchFamily="49" charset="0"/>
                <a:cs typeface="Courier New" panose="02070309020205020404" pitchFamily="49" charset="0"/>
              </a:rPr>
              <a:t>      byte d = (byte)c;</a:t>
            </a:r>
          </a:p>
          <a:p>
            <a:r>
              <a:rPr lang="en-US" sz="1400" dirty="0">
                <a:latin typeface="Courier New" panose="02070309020205020404" pitchFamily="49" charset="0"/>
                <a:cs typeface="Courier New" panose="02070309020205020404" pitchFamily="49" charset="0"/>
              </a:rPr>
              <a:t>      System.out.println(d);</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double d_value = 123.456;</a:t>
            </a:r>
          </a:p>
          <a:p>
            <a:r>
              <a:rPr lang="en-US" sz="1400" dirty="0">
                <a:latin typeface="Courier New" panose="02070309020205020404" pitchFamily="49" charset="0"/>
                <a:cs typeface="Courier New" panose="02070309020205020404" pitchFamily="49" charset="0"/>
              </a:rPr>
              <a:t>      byte b_value = (byte)d_value; </a:t>
            </a:r>
            <a:r>
              <a:rPr lang="en-US" sz="1400" dirty="0">
                <a:solidFill>
                  <a:srgbClr val="00B050"/>
                </a:solidFill>
                <a:latin typeface="Courier New" panose="02070309020205020404" pitchFamily="49" charset="0"/>
                <a:cs typeface="Courier New" panose="02070309020205020404" pitchFamily="49" charset="0"/>
              </a:rPr>
              <a:t>//Lossy Conversion</a:t>
            </a:r>
          </a:p>
          <a:p>
            <a:r>
              <a:rPr lang="en-US" sz="1400" dirty="0">
                <a:latin typeface="Courier New" panose="02070309020205020404" pitchFamily="49" charset="0"/>
                <a:cs typeface="Courier New" panose="02070309020205020404" pitchFamily="49" charset="0"/>
              </a:rPr>
              <a:t>      System.out.println(d_value+"</a:t>
            </a:r>
            <a:r>
              <a:rPr lang="en-US" sz="1400" dirty="0">
                <a:latin typeface="Courier New" panose="02070309020205020404" pitchFamily="49" charset="0"/>
                <a:cs typeface="Courier New" panose="02070309020205020404" pitchFamily="49" charset="0"/>
                <a:sym typeface="Wingdings" panose="05000000000000000000" pitchFamily="2" charset="2"/>
              </a:rPr>
              <a:t></a:t>
            </a:r>
            <a:r>
              <a:rPr lang="en-US" sz="1400" dirty="0">
                <a:latin typeface="Courier New" panose="02070309020205020404" pitchFamily="49" charset="0"/>
                <a:cs typeface="Courier New" panose="02070309020205020404" pitchFamily="49" charset="0"/>
              </a:rPr>
              <a:t>"+b_value);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float f_value = 123.456f;</a:t>
            </a:r>
          </a:p>
          <a:p>
            <a:r>
              <a:rPr lang="en-US" sz="1400" dirty="0">
                <a:latin typeface="Courier New" panose="02070309020205020404" pitchFamily="49" charset="0"/>
                <a:cs typeface="Courier New" panose="02070309020205020404" pitchFamily="49" charset="0"/>
              </a:rPr>
              <a:t>      int i_value = (int)f_value;   </a:t>
            </a:r>
            <a:r>
              <a:rPr lang="en-US" sz="1400" dirty="0">
                <a:solidFill>
                  <a:srgbClr val="00B050"/>
                </a:solidFill>
                <a:latin typeface="Courier New" panose="02070309020205020404" pitchFamily="49" charset="0"/>
                <a:cs typeface="Courier New" panose="02070309020205020404" pitchFamily="49" charset="0"/>
              </a:rPr>
              <a:t>//Lossy, Float-point truncation</a:t>
            </a:r>
          </a:p>
          <a:p>
            <a:r>
              <a:rPr lang="en-US" sz="1400" dirty="0">
                <a:latin typeface="Courier New" panose="02070309020205020404" pitchFamily="49" charset="0"/>
                <a:cs typeface="Courier New" panose="02070309020205020404" pitchFamily="49" charset="0"/>
              </a:rPr>
              <a:t>      System.out.println(f_value+"</a:t>
            </a:r>
            <a:r>
              <a:rPr lang="en-US" sz="1400" dirty="0">
                <a:latin typeface="Courier New" panose="02070309020205020404" pitchFamily="49" charset="0"/>
                <a:cs typeface="Courier New" panose="02070309020205020404" pitchFamily="49" charset="0"/>
                <a:sym typeface="Wingdings" panose="05000000000000000000" pitchFamily="2" charset="2"/>
              </a:rPr>
              <a:t></a:t>
            </a:r>
            <a:r>
              <a:rPr lang="en-US" sz="1400" dirty="0">
                <a:latin typeface="Courier New" panose="02070309020205020404" pitchFamily="49" charset="0"/>
                <a:cs typeface="Courier New" panose="02070309020205020404" pitchFamily="49" charset="0"/>
              </a:rPr>
              <a:t>"+i_value);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char ch = 'A';</a:t>
            </a:r>
          </a:p>
          <a:p>
            <a:r>
              <a:rPr lang="en-US" sz="1400" dirty="0">
                <a:latin typeface="Courier New" panose="02070309020205020404" pitchFamily="49" charset="0"/>
                <a:cs typeface="Courier New" panose="02070309020205020404" pitchFamily="49" charset="0"/>
              </a:rPr>
              <a:t>      int i = (int)ch;  			 </a:t>
            </a:r>
            <a:r>
              <a:rPr lang="en-US" sz="1400" dirty="0">
                <a:solidFill>
                  <a:srgbClr val="00B050"/>
                </a:solidFill>
                <a:latin typeface="Courier New" panose="02070309020205020404" pitchFamily="49" charset="0"/>
                <a:cs typeface="Courier New" panose="02070309020205020404" pitchFamily="49" charset="0"/>
              </a:rPr>
              <a:t>//Unicode Conversion</a:t>
            </a:r>
          </a:p>
          <a:p>
            <a:r>
              <a:rPr lang="en-US" sz="1400" dirty="0">
                <a:latin typeface="Courier New" panose="02070309020205020404" pitchFamily="49" charset="0"/>
                <a:cs typeface="Courier New" panose="02070309020205020404" pitchFamily="49" charset="0"/>
              </a:rPr>
              <a:t>      System.out.println(ch+"</a:t>
            </a:r>
            <a:r>
              <a:rPr lang="en-US" sz="1400" dirty="0">
                <a:latin typeface="Courier New" panose="02070309020205020404" pitchFamily="49" charset="0"/>
                <a:cs typeface="Courier New" panose="02070309020205020404" pitchFamily="49" charset="0"/>
                <a:sym typeface="Wingdings" panose="05000000000000000000" pitchFamily="2" charset="2"/>
              </a:rPr>
              <a:t></a:t>
            </a:r>
            <a:r>
              <a:rPr lang="en-US" sz="1400" dirty="0">
                <a:latin typeface="Courier New" panose="02070309020205020404" pitchFamily="49" charset="0"/>
                <a:cs typeface="Courier New" panose="02070309020205020404" pitchFamily="49" charset="0"/>
              </a:rPr>
              <a:t>"+i);</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5DB8CEBD-8195-4BEE-9860-2E872FD7EEEC}"/>
              </a:ext>
            </a:extLst>
          </p:cNvPr>
          <p:cNvSpPr txBox="1"/>
          <p:nvPr/>
        </p:nvSpPr>
        <p:spPr>
          <a:xfrm>
            <a:off x="9801683" y="4306668"/>
            <a:ext cx="1701341"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Output:	</a:t>
            </a:r>
          </a:p>
          <a:p>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12345678</a:t>
            </a:r>
          </a:p>
          <a:p>
            <a:r>
              <a:rPr lang="en-US" dirty="0">
                <a:latin typeface="Times New Roman" panose="02020603050405020304" pitchFamily="18" charset="0"/>
                <a:cs typeface="Times New Roman" panose="02020603050405020304" pitchFamily="18" charset="0"/>
              </a:rPr>
              <a:t>12</a:t>
            </a:r>
          </a:p>
          <a:p>
            <a:r>
              <a:rPr lang="en-US" dirty="0">
                <a:latin typeface="Times New Roman" panose="02020603050405020304" pitchFamily="18" charset="0"/>
                <a:cs typeface="Times New Roman" panose="02020603050405020304" pitchFamily="18" charset="0"/>
              </a:rPr>
              <a:t>123.456 </a:t>
            </a:r>
            <a:r>
              <a:rPr lang="en-US" dirty="0">
                <a:latin typeface="Times New Roman" panose="02020603050405020304" pitchFamily="18" charset="0"/>
                <a:cs typeface="Times New Roman" panose="02020603050405020304" pitchFamily="18" charset="0"/>
                <a:sym typeface="Wingdings" panose="05000000000000000000" pitchFamily="2" charset="2"/>
              </a:rPr>
              <a:t> 123</a:t>
            </a:r>
          </a:p>
          <a:p>
            <a:r>
              <a:rPr lang="en-US" dirty="0">
                <a:latin typeface="Times New Roman" panose="02020603050405020304" pitchFamily="18" charset="0"/>
                <a:cs typeface="Times New Roman" panose="02020603050405020304" pitchFamily="18" charset="0"/>
                <a:sym typeface="Wingdings" panose="05000000000000000000" pitchFamily="2" charset="2"/>
              </a:rPr>
              <a:t>123.456  123</a:t>
            </a:r>
          </a:p>
          <a:p>
            <a:r>
              <a:rPr lang="en-US" dirty="0">
                <a:latin typeface="Times New Roman" panose="02020603050405020304" pitchFamily="18" charset="0"/>
                <a:cs typeface="Times New Roman" panose="02020603050405020304" pitchFamily="18" charset="0"/>
                <a:sym typeface="Wingdings" panose="05000000000000000000" pitchFamily="2" charset="2"/>
              </a:rPr>
              <a:t>A  65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21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52B2-9EED-4FB0-9E90-4B033B04A112}"/>
              </a:ext>
            </a:extLst>
          </p:cNvPr>
          <p:cNvSpPr>
            <a:spLocks noGrp="1"/>
          </p:cNvSpPr>
          <p:nvPr>
            <p:ph type="title"/>
          </p:nvPr>
        </p:nvSpPr>
        <p:spPr>
          <a:xfrm>
            <a:off x="1484311" y="685800"/>
            <a:ext cx="10018713" cy="790575"/>
          </a:xfrm>
          <a:ln>
            <a:solidFill>
              <a:srgbClr val="C00000"/>
            </a:solidFill>
          </a:ln>
        </p:spPr>
        <p:txBody>
          <a:bodyPr/>
          <a:lstStyle/>
          <a:p>
            <a:pPr algn="l"/>
            <a:r>
              <a:rPr lang="en-US" dirty="0">
                <a:solidFill>
                  <a:srgbClr val="FF0000"/>
                </a:solidFill>
                <a:latin typeface="Arial Black" panose="020B0A04020102020204" pitchFamily="34" charset="0"/>
              </a:rPr>
              <a:t>TOPICs to be discussed</a:t>
            </a:r>
            <a:endParaRPr lang="en-IN" dirty="0">
              <a:solidFill>
                <a:srgbClr val="FF0000"/>
              </a:solidFill>
              <a:latin typeface="Arial Black" panose="020B0A04020102020204" pitchFamily="34" charset="0"/>
            </a:endParaRPr>
          </a:p>
        </p:txBody>
      </p:sp>
      <p:sp>
        <p:nvSpPr>
          <p:cNvPr id="4" name="Title 1">
            <a:extLst>
              <a:ext uri="{FF2B5EF4-FFF2-40B4-BE49-F238E27FC236}">
                <a16:creationId xmlns:a16="http://schemas.microsoft.com/office/drawing/2014/main" id="{04F92491-D6E3-4C61-AECA-2F46CBE0D024}"/>
              </a:ext>
            </a:extLst>
          </p:cNvPr>
          <p:cNvSpPr txBox="1">
            <a:spLocks/>
          </p:cNvSpPr>
          <p:nvPr/>
        </p:nvSpPr>
        <p:spPr>
          <a:xfrm>
            <a:off x="1604378" y="1751619"/>
            <a:ext cx="4689418" cy="442058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Wingdings" panose="05000000000000000000" pitchFamily="2" charset="2"/>
              <a:buChar char="Ø"/>
            </a:pPr>
            <a:r>
              <a:rPr lang="en-IN" sz="2200" dirty="0">
                <a:solidFill>
                  <a:srgbClr val="0070C0"/>
                </a:solidFill>
                <a:latin typeface="Arial Black" panose="020B0A04020102020204" pitchFamily="34" charset="0"/>
              </a:rPr>
              <a:t>Operators and Expressions</a:t>
            </a:r>
          </a:p>
          <a:p>
            <a:pPr algn="l"/>
            <a:endParaRPr lang="en-IN" sz="2200" dirty="0">
              <a:solidFill>
                <a:srgbClr val="0070C0"/>
              </a:solidFill>
              <a:latin typeface="Arial Black" panose="020B0A04020102020204" pitchFamily="34" charset="0"/>
            </a:endParaRPr>
          </a:p>
          <a:p>
            <a:pPr marL="1257300" lvl="2" indent="-342900">
              <a:buFont typeface="Wingdings" panose="05000000000000000000" pitchFamily="2" charset="2"/>
              <a:buChar char="q"/>
            </a:pPr>
            <a:r>
              <a:rPr lang="en-IN" sz="2000" dirty="0">
                <a:solidFill>
                  <a:srgbClr val="00B050"/>
                </a:solidFill>
                <a:latin typeface="Arial Black" panose="020B0A04020102020204" pitchFamily="34" charset="0"/>
              </a:rPr>
              <a:t>Arithmetic Operations</a:t>
            </a:r>
          </a:p>
          <a:p>
            <a:pPr marL="1257300" lvl="2" indent="-342900">
              <a:buFont typeface="Wingdings" panose="05000000000000000000" pitchFamily="2" charset="2"/>
              <a:buChar char="q"/>
            </a:pPr>
            <a:r>
              <a:rPr lang="en-IN" sz="2000" dirty="0">
                <a:solidFill>
                  <a:srgbClr val="00B050"/>
                </a:solidFill>
                <a:latin typeface="Arial Black" panose="020B0A04020102020204" pitchFamily="34" charset="0"/>
              </a:rPr>
              <a:t>Unary Operators</a:t>
            </a:r>
          </a:p>
          <a:p>
            <a:pPr marL="1257300" lvl="2" indent="-342900">
              <a:buFont typeface="Wingdings" panose="05000000000000000000" pitchFamily="2" charset="2"/>
              <a:buChar char="q"/>
            </a:pPr>
            <a:r>
              <a:rPr lang="en-IN" sz="2000" dirty="0">
                <a:solidFill>
                  <a:srgbClr val="00B050"/>
                </a:solidFill>
                <a:latin typeface="Arial Black" panose="020B0A04020102020204" pitchFamily="34" charset="0"/>
              </a:rPr>
              <a:t>Relational Operators</a:t>
            </a:r>
            <a:endParaRPr lang="en-IN" sz="2000" dirty="0">
              <a:solidFill>
                <a:srgbClr val="0070C0"/>
              </a:solidFill>
              <a:latin typeface="Arial Black" panose="020B0A04020102020204" pitchFamily="34" charset="0"/>
            </a:endParaRPr>
          </a:p>
          <a:p>
            <a:pPr marL="1257300" lvl="2" indent="-342900">
              <a:buFont typeface="Wingdings" panose="05000000000000000000" pitchFamily="2" charset="2"/>
              <a:buChar char="q"/>
            </a:pPr>
            <a:r>
              <a:rPr lang="en-IN" sz="2000" dirty="0">
                <a:solidFill>
                  <a:srgbClr val="00B050"/>
                </a:solidFill>
                <a:latin typeface="Arial Black" panose="020B0A04020102020204" pitchFamily="34" charset="0"/>
              </a:rPr>
              <a:t>Logical and Bitwise Operators</a:t>
            </a:r>
          </a:p>
          <a:p>
            <a:pPr marL="1257300" lvl="2" indent="-342900">
              <a:buFont typeface="Wingdings" panose="05000000000000000000" pitchFamily="2" charset="2"/>
              <a:buChar char="q"/>
            </a:pPr>
            <a:r>
              <a:rPr lang="en-IN" sz="2000" dirty="0">
                <a:solidFill>
                  <a:srgbClr val="00B050"/>
                </a:solidFill>
                <a:latin typeface="Arial Black" panose="020B0A04020102020204" pitchFamily="34" charset="0"/>
              </a:rPr>
              <a:t>Conditional Operator</a:t>
            </a:r>
          </a:p>
          <a:p>
            <a:pPr marL="1257300" lvl="2" indent="-342900">
              <a:buFont typeface="Wingdings" panose="05000000000000000000" pitchFamily="2" charset="2"/>
              <a:buChar char="q"/>
            </a:pPr>
            <a:r>
              <a:rPr lang="en-IN" sz="2000" dirty="0">
                <a:solidFill>
                  <a:srgbClr val="00B050"/>
                </a:solidFill>
                <a:latin typeface="Arial Black" panose="020B0A04020102020204" pitchFamily="34" charset="0"/>
              </a:rPr>
              <a:t>Shift Operator</a:t>
            </a:r>
          </a:p>
          <a:p>
            <a:pPr marL="1257300" lvl="2" indent="-342900">
              <a:buFont typeface="Wingdings" panose="05000000000000000000" pitchFamily="2" charset="2"/>
              <a:buChar char="q"/>
            </a:pPr>
            <a:r>
              <a:rPr lang="en-IN" sz="2000" dirty="0">
                <a:solidFill>
                  <a:srgbClr val="00B050"/>
                </a:solidFill>
                <a:latin typeface="Arial Black" panose="020B0A04020102020204" pitchFamily="34" charset="0"/>
              </a:rPr>
              <a:t>‘instanceof’ operator</a:t>
            </a:r>
          </a:p>
          <a:p>
            <a:pPr marL="1257300" lvl="2" indent="-342900">
              <a:buFont typeface="Wingdings" panose="05000000000000000000" pitchFamily="2" charset="2"/>
              <a:buChar char="q"/>
            </a:pPr>
            <a:endParaRPr lang="en-IN" sz="2000" dirty="0">
              <a:solidFill>
                <a:srgbClr val="00B050"/>
              </a:solidFill>
              <a:latin typeface="Arial Black" panose="020B0A04020102020204" pitchFamily="34" charset="0"/>
            </a:endParaRPr>
          </a:p>
          <a:p>
            <a:pPr marL="0" lvl="2" indent="-342900">
              <a:buFont typeface="Wingdings" panose="05000000000000000000" pitchFamily="2" charset="2"/>
              <a:buChar char="Ø"/>
            </a:pPr>
            <a:r>
              <a:rPr lang="en-IN" sz="2200" dirty="0">
                <a:solidFill>
                  <a:srgbClr val="0070C0"/>
                </a:solidFill>
                <a:latin typeface="Arial Black" panose="020B0A04020102020204" pitchFamily="34" charset="0"/>
              </a:rPr>
              <a:t>Typecasting and Type Conversions</a:t>
            </a:r>
          </a:p>
        </p:txBody>
      </p:sp>
      <p:sp>
        <p:nvSpPr>
          <p:cNvPr id="5" name="Title 1">
            <a:extLst>
              <a:ext uri="{FF2B5EF4-FFF2-40B4-BE49-F238E27FC236}">
                <a16:creationId xmlns:a16="http://schemas.microsoft.com/office/drawing/2014/main" id="{5F3DBA56-E5F1-4E95-BB9B-C4A0F5930DF6}"/>
              </a:ext>
            </a:extLst>
          </p:cNvPr>
          <p:cNvSpPr txBox="1">
            <a:spLocks/>
          </p:cNvSpPr>
          <p:nvPr/>
        </p:nvSpPr>
        <p:spPr>
          <a:xfrm>
            <a:off x="6493667" y="1790849"/>
            <a:ext cx="5009357" cy="160960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Wingdings" panose="05000000000000000000" pitchFamily="2" charset="2"/>
              <a:buChar char="Ø"/>
            </a:pPr>
            <a:r>
              <a:rPr lang="en-IN" sz="2200" dirty="0">
                <a:solidFill>
                  <a:srgbClr val="0070C0"/>
                </a:solidFill>
                <a:latin typeface="Arial Black" panose="020B0A04020102020204" pitchFamily="34" charset="0"/>
              </a:rPr>
              <a:t>Operators precedence and associativity</a:t>
            </a:r>
          </a:p>
          <a:p>
            <a:pPr algn="l"/>
            <a:endParaRPr lang="en-IN" sz="2000" dirty="0">
              <a:solidFill>
                <a:srgbClr val="00B050"/>
              </a:solidFill>
              <a:latin typeface="Arial Black" panose="020B0A04020102020204" pitchFamily="34" charset="0"/>
            </a:endParaRPr>
          </a:p>
          <a:p>
            <a:pPr marL="0" lvl="2" indent="-342900">
              <a:buFont typeface="Wingdings" panose="05000000000000000000" pitchFamily="2" charset="2"/>
              <a:buChar char="Ø"/>
            </a:pPr>
            <a:r>
              <a:rPr lang="en-IN" sz="2200" dirty="0">
                <a:solidFill>
                  <a:srgbClr val="0070C0"/>
                </a:solidFill>
                <a:latin typeface="Arial Black" panose="020B0A04020102020204" pitchFamily="34" charset="0"/>
              </a:rPr>
              <a:t>Concept of Integer Caching</a:t>
            </a:r>
          </a:p>
        </p:txBody>
      </p:sp>
    </p:spTree>
    <p:extLst>
      <p:ext uri="{BB962C8B-B14F-4D97-AF65-F5344CB8AC3E}">
        <p14:creationId xmlns:p14="http://schemas.microsoft.com/office/powerpoint/2010/main" val="1869764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1408165"/>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Operators Precedence and Associativity</a:t>
            </a:r>
          </a:p>
        </p:txBody>
      </p:sp>
      <p:pic>
        <p:nvPicPr>
          <p:cNvPr id="1026" name="Picture 2" descr="Lightbox">
            <a:extLst>
              <a:ext uri="{FF2B5EF4-FFF2-40B4-BE49-F238E27FC236}">
                <a16:creationId xmlns:a16="http://schemas.microsoft.com/office/drawing/2014/main" id="{F00EB5A3-3B4F-4D61-BAE7-2C2752DF1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203" y="2306125"/>
            <a:ext cx="5627821" cy="4281487"/>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6244B9-EF83-4477-B3E0-FE9B60631E6B}"/>
              </a:ext>
            </a:extLst>
          </p:cNvPr>
          <p:cNvSpPr txBox="1"/>
          <p:nvPr/>
        </p:nvSpPr>
        <p:spPr>
          <a:xfrm>
            <a:off x="1366324" y="2461709"/>
            <a:ext cx="4356050" cy="3970318"/>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rgbClr val="273239"/>
                </a:solidFill>
                <a:effectLst/>
                <a:latin typeface="Times New Roman" panose="02020603050405020304" pitchFamily="18" charset="0"/>
                <a:cs typeface="Times New Roman" panose="02020603050405020304" pitchFamily="18" charset="0"/>
              </a:rPr>
              <a:t>Precedence and associative rules are used when dealing with hybrid equations involving more than one type of operator. In such cases, these rules determine which part of the equation to consider first.</a:t>
            </a:r>
          </a:p>
          <a:p>
            <a:pPr marL="285750" indent="-285750" algn="just">
              <a:buFont typeface="Wingdings" panose="05000000000000000000" pitchFamily="2" charset="2"/>
              <a:buChar char="Ø"/>
            </a:pPr>
            <a:endParaRPr lang="en-US" dirty="0">
              <a:solidFill>
                <a:srgbClr val="273239"/>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273239"/>
                </a:solidFill>
                <a:effectLst/>
                <a:latin typeface="Times New Roman" panose="02020603050405020304" pitchFamily="18" charset="0"/>
                <a:cs typeface="Times New Roman" panose="02020603050405020304" pitchFamily="18" charset="0"/>
              </a:rPr>
              <a:t>There is a golden rule to follow in these situations: </a:t>
            </a:r>
            <a:r>
              <a:rPr lang="en-US" b="1" i="0" dirty="0">
                <a:solidFill>
                  <a:srgbClr val="273239"/>
                </a:solidFill>
                <a:effectLst/>
                <a:latin typeface="Times New Roman" panose="02020603050405020304" pitchFamily="18" charset="0"/>
                <a:cs typeface="Times New Roman" panose="02020603050405020304" pitchFamily="18" charset="0"/>
              </a:rPr>
              <a:t>If the operators have different precedence, solve the higher precedence first. If they have the same precedence, solve according to associativity, i.e., either from right to left or from left to right.</a:t>
            </a:r>
            <a:endParaRPr lang="en-IN"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87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1408165"/>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Operators Precedence and Associativity (Example)</a:t>
            </a:r>
          </a:p>
        </p:txBody>
      </p:sp>
      <p:sp>
        <p:nvSpPr>
          <p:cNvPr id="8" name="TextBox 7">
            <a:extLst>
              <a:ext uri="{FF2B5EF4-FFF2-40B4-BE49-F238E27FC236}">
                <a16:creationId xmlns:a16="http://schemas.microsoft.com/office/drawing/2014/main" id="{608B4434-119C-41F9-AEEB-7CF29B711F1C}"/>
              </a:ext>
            </a:extLst>
          </p:cNvPr>
          <p:cNvSpPr txBox="1"/>
          <p:nvPr/>
        </p:nvSpPr>
        <p:spPr>
          <a:xfrm>
            <a:off x="1582994" y="2254918"/>
            <a:ext cx="7384025" cy="4031873"/>
          </a:xfrm>
          <a:prstGeom prst="rect">
            <a:avLst/>
          </a:prstGeom>
          <a:solidFill>
            <a:schemeClr val="bg1"/>
          </a:solidFill>
          <a:effectLst>
            <a:softEdge rad="63500"/>
          </a:effectLst>
        </p:spPr>
        <p:txBody>
          <a:bodyPr wrap="square">
            <a:spAutoFit/>
          </a:bodyPr>
          <a:lstStyle/>
          <a:p>
            <a:r>
              <a:rPr lang="en-IN" sz="1600" dirty="0">
                <a:latin typeface="Courier New" panose="02070309020205020404" pitchFamily="49" charset="0"/>
                <a:cs typeface="Courier New" panose="02070309020205020404" pitchFamily="49" charset="0"/>
              </a:rPr>
              <a:t>class _op {</a:t>
            </a:r>
          </a:p>
          <a:p>
            <a:r>
              <a:rPr lang="en-IN" sz="1600" dirty="0">
                <a:latin typeface="Courier New" panose="02070309020205020404" pitchFamily="49" charset="0"/>
                <a:cs typeface="Courier New" panose="02070309020205020404" pitchFamily="49" charset="0"/>
              </a:rPr>
              <a:t>  public static void main(String[] args) {</a:t>
            </a:r>
          </a:p>
          <a:p>
            <a:r>
              <a:rPr lang="en-IN" sz="1600" dirty="0">
                <a:latin typeface="Courier New" panose="02070309020205020404" pitchFamily="49" charset="0"/>
                <a:cs typeface="Courier New" panose="02070309020205020404" pitchFamily="49" charset="0"/>
              </a:rPr>
              <a:t>     int a = 20, b = 10, c = 0, d = 20, e = 40, f = 30;</a:t>
            </a:r>
          </a:p>
          <a:p>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     </a:t>
            </a:r>
            <a:r>
              <a:rPr lang="en-IN" sz="1600" dirty="0">
                <a:solidFill>
                  <a:srgbClr val="00B050"/>
                </a:solidFill>
                <a:latin typeface="Courier New" panose="02070309020205020404" pitchFamily="49" charset="0"/>
                <a:cs typeface="Courier New" panose="02070309020205020404" pitchFamily="49" charset="0"/>
              </a:rPr>
              <a:t>// precedence rules for arithmetic operators.</a:t>
            </a:r>
          </a:p>
          <a:p>
            <a:r>
              <a:rPr lang="en-IN" sz="1600" dirty="0">
                <a:solidFill>
                  <a:srgbClr val="00B050"/>
                </a:solidFill>
                <a:latin typeface="Courier New" panose="02070309020205020404" pitchFamily="49" charset="0"/>
                <a:cs typeface="Courier New" panose="02070309020205020404" pitchFamily="49" charset="0"/>
              </a:rPr>
              <a:t>     // / &gt; +</a:t>
            </a:r>
          </a:p>
          <a:p>
            <a:r>
              <a:rPr lang="en-IN" sz="1600" dirty="0">
                <a:solidFill>
                  <a:srgbClr val="00B050"/>
                </a:solidFill>
                <a:latin typeface="Courier New" panose="02070309020205020404" pitchFamily="49" charset="0"/>
                <a:cs typeface="Courier New" panose="02070309020205020404" pitchFamily="49" charset="0"/>
              </a:rPr>
              <a:t>     // prints a+(d/b)</a:t>
            </a:r>
          </a:p>
          <a:p>
            <a:r>
              <a:rPr lang="en-IN" sz="1600" dirty="0">
                <a:latin typeface="Courier New" panose="02070309020205020404" pitchFamily="49" charset="0"/>
                <a:cs typeface="Courier New" panose="02070309020205020404" pitchFamily="49" charset="0"/>
              </a:rPr>
              <a:t>     System.out.println("a+d/b = " + (a + d / b));</a:t>
            </a:r>
          </a:p>
          <a:p>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     </a:t>
            </a:r>
            <a:r>
              <a:rPr lang="en-IN" sz="1600" dirty="0">
                <a:solidFill>
                  <a:srgbClr val="00B050"/>
                </a:solidFill>
                <a:latin typeface="Courier New" panose="02070309020205020404" pitchFamily="49" charset="0"/>
                <a:cs typeface="Courier New" panose="02070309020205020404" pitchFamily="49" charset="0"/>
              </a:rPr>
              <a:t>// if same precedence then associative</a:t>
            </a:r>
          </a:p>
          <a:p>
            <a:r>
              <a:rPr lang="en-IN" sz="1600" dirty="0">
                <a:solidFill>
                  <a:srgbClr val="00B050"/>
                </a:solidFill>
                <a:latin typeface="Courier New" panose="02070309020205020404" pitchFamily="49" charset="0"/>
                <a:cs typeface="Courier New" panose="02070309020205020404" pitchFamily="49" charset="0"/>
              </a:rPr>
              <a:t>     // rules are followed.</a:t>
            </a:r>
          </a:p>
          <a:p>
            <a:r>
              <a:rPr lang="en-IN" sz="1600" dirty="0">
                <a:solidFill>
                  <a:srgbClr val="00B050"/>
                </a:solidFill>
                <a:latin typeface="Courier New" panose="02070309020205020404" pitchFamily="49" charset="0"/>
                <a:cs typeface="Courier New" panose="02070309020205020404" pitchFamily="49" charset="0"/>
              </a:rPr>
              <a:t>     // e/f -&gt; b*d -&gt; a+(b*d) -&gt; a+(b*d)-(e/f)</a:t>
            </a:r>
          </a:p>
          <a:p>
            <a:r>
              <a:rPr lang="en-IN" sz="1600" dirty="0">
                <a:latin typeface="Courier New" panose="02070309020205020404" pitchFamily="49" charset="0"/>
                <a:cs typeface="Courier New" panose="02070309020205020404" pitchFamily="49" charset="0"/>
              </a:rPr>
              <a:t>     System.out.println("a+b*d-e/f = "</a:t>
            </a:r>
          </a:p>
          <a:p>
            <a:r>
              <a:rPr lang="en-IN" sz="1600" dirty="0">
                <a:latin typeface="Courier New" panose="02070309020205020404" pitchFamily="49" charset="0"/>
                <a:cs typeface="Courier New" panose="02070309020205020404" pitchFamily="49" charset="0"/>
              </a:rPr>
              <a:t>                              + (a + b * d - e / f));</a:t>
            </a:r>
          </a:p>
          <a:p>
            <a:r>
              <a:rPr lang="en-IN" sz="1600" dirty="0">
                <a:latin typeface="Courier New" panose="02070309020205020404" pitchFamily="49" charset="0"/>
                <a:cs typeface="Courier New" panose="02070309020205020404" pitchFamily="49" charset="0"/>
              </a:rPr>
              <a:t>  }</a:t>
            </a:r>
          </a:p>
          <a:p>
            <a:r>
              <a:rPr lang="en-IN" sz="16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BD2AD3EC-C206-40A5-8BFD-18C5C6A084EC}"/>
              </a:ext>
            </a:extLst>
          </p:cNvPr>
          <p:cNvSpPr txBox="1"/>
          <p:nvPr/>
        </p:nvSpPr>
        <p:spPr>
          <a:xfrm>
            <a:off x="9374877" y="4264676"/>
            <a:ext cx="1701341"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Output:	</a:t>
            </a:r>
          </a:p>
          <a:p>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a+b/d = 22</a:t>
            </a:r>
          </a:p>
          <a:p>
            <a:r>
              <a:rPr lang="en-US" dirty="0">
                <a:latin typeface="Times New Roman" panose="02020603050405020304" pitchFamily="18" charset="0"/>
                <a:cs typeface="Times New Roman" panose="02020603050405020304" pitchFamily="18" charset="0"/>
              </a:rPr>
              <a:t>a+b*d-e/f = 219 </a:t>
            </a:r>
          </a:p>
        </p:txBody>
      </p:sp>
    </p:spTree>
    <p:extLst>
      <p:ext uri="{BB962C8B-B14F-4D97-AF65-F5344CB8AC3E}">
        <p14:creationId xmlns:p14="http://schemas.microsoft.com/office/powerpoint/2010/main" val="257529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Concept of Integer Caching</a:t>
            </a:r>
          </a:p>
        </p:txBody>
      </p:sp>
      <p:sp>
        <p:nvSpPr>
          <p:cNvPr id="9" name="Title 1">
            <a:extLst>
              <a:ext uri="{FF2B5EF4-FFF2-40B4-BE49-F238E27FC236}">
                <a16:creationId xmlns:a16="http://schemas.microsoft.com/office/drawing/2014/main" id="{1C8C89F4-3F47-41B9-9636-8E3B4316060E}"/>
              </a:ext>
            </a:extLst>
          </p:cNvPr>
          <p:cNvSpPr txBox="1">
            <a:spLocks/>
          </p:cNvSpPr>
          <p:nvPr/>
        </p:nvSpPr>
        <p:spPr>
          <a:xfrm>
            <a:off x="7238999" y="1770624"/>
            <a:ext cx="3228975" cy="219177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p:txBody>
      </p:sp>
      <p:sp>
        <p:nvSpPr>
          <p:cNvPr id="6" name="TextBox 5">
            <a:extLst>
              <a:ext uri="{FF2B5EF4-FFF2-40B4-BE49-F238E27FC236}">
                <a16:creationId xmlns:a16="http://schemas.microsoft.com/office/drawing/2014/main" id="{96D406A1-14C1-4271-AB4E-CAF94A145AD0}"/>
              </a:ext>
            </a:extLst>
          </p:cNvPr>
          <p:cNvSpPr txBox="1"/>
          <p:nvPr/>
        </p:nvSpPr>
        <p:spPr>
          <a:xfrm>
            <a:off x="1484310" y="1770624"/>
            <a:ext cx="10018713" cy="4093428"/>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“Integer caching” </a:t>
            </a:r>
            <a:r>
              <a:rPr lang="en-US" sz="2000" dirty="0">
                <a:latin typeface="Times New Roman" panose="02020603050405020304" pitchFamily="18" charset="0"/>
                <a:cs typeface="Times New Roman" panose="02020603050405020304" pitchFamily="18" charset="0"/>
              </a:rPr>
              <a:t>is a memory optimization technique used in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to improve performance and memory usage when dealing with small integer values. It involves reusing a limited set of </a:t>
            </a:r>
            <a:r>
              <a:rPr lang="en-US" sz="2000" dirty="0">
                <a:solidFill>
                  <a:srgbClr val="0070C0"/>
                </a:solidFill>
                <a:latin typeface="Times New Roman" panose="02020603050405020304" pitchFamily="18" charset="0"/>
                <a:cs typeface="Times New Roman" panose="02020603050405020304" pitchFamily="18" charset="0"/>
              </a:rPr>
              <a:t>Integer objects </a:t>
            </a:r>
            <a:r>
              <a:rPr lang="en-US" sz="2000" dirty="0">
                <a:latin typeface="Times New Roman" panose="02020603050405020304" pitchFamily="18" charset="0"/>
                <a:cs typeface="Times New Roman" panose="02020603050405020304" pitchFamily="18" charset="0"/>
              </a:rPr>
              <a:t>for frequently used integer values within a specific range.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Caching Range: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caches </a:t>
            </a:r>
            <a:r>
              <a:rPr lang="en-US" sz="2000" dirty="0">
                <a:solidFill>
                  <a:srgbClr val="0070C0"/>
                </a:solidFill>
                <a:latin typeface="Times New Roman" panose="02020603050405020304" pitchFamily="18" charset="0"/>
                <a:cs typeface="Times New Roman" panose="02020603050405020304" pitchFamily="18" charset="0"/>
              </a:rPr>
              <a:t>Integer objects </a:t>
            </a:r>
            <a:r>
              <a:rPr lang="en-US" sz="2000" dirty="0">
                <a:latin typeface="Times New Roman" panose="02020603050405020304" pitchFamily="18" charset="0"/>
                <a:cs typeface="Times New Roman" panose="02020603050405020304" pitchFamily="18" charset="0"/>
              </a:rPr>
              <a:t>for integer values within the range of -128 to 127.</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Reuse of Objects: </a:t>
            </a:r>
            <a:r>
              <a:rPr lang="en-US" sz="2000" dirty="0">
                <a:latin typeface="Times New Roman" panose="02020603050405020304" pitchFamily="18" charset="0"/>
                <a:cs typeface="Times New Roman" panose="02020603050405020304" pitchFamily="18" charset="0"/>
              </a:rPr>
              <a:t>When you create an </a:t>
            </a:r>
            <a:r>
              <a:rPr lang="en-US" sz="2000" dirty="0">
                <a:solidFill>
                  <a:srgbClr val="0070C0"/>
                </a:solidFill>
                <a:latin typeface="Times New Roman" panose="02020603050405020304" pitchFamily="18" charset="0"/>
                <a:cs typeface="Times New Roman" panose="02020603050405020304" pitchFamily="18" charset="0"/>
              </a:rPr>
              <a:t>Integer object </a:t>
            </a:r>
            <a:r>
              <a:rPr lang="en-US" sz="2000" dirty="0">
                <a:latin typeface="Times New Roman" panose="02020603050405020304" pitchFamily="18" charset="0"/>
                <a:cs typeface="Times New Roman" panose="02020603050405020304" pitchFamily="18" charset="0"/>
              </a:rPr>
              <a:t>with a value within the caching range,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checks if an </a:t>
            </a:r>
            <a:r>
              <a:rPr lang="en-US" sz="2000" dirty="0">
                <a:solidFill>
                  <a:srgbClr val="0070C0"/>
                </a:solidFill>
                <a:latin typeface="Times New Roman" panose="02020603050405020304" pitchFamily="18" charset="0"/>
                <a:cs typeface="Times New Roman" panose="02020603050405020304" pitchFamily="18" charset="0"/>
              </a:rPr>
              <a:t>Integer object </a:t>
            </a:r>
            <a:r>
              <a:rPr lang="en-US" sz="2000" dirty="0">
                <a:latin typeface="Times New Roman" panose="02020603050405020304" pitchFamily="18" charset="0"/>
                <a:cs typeface="Times New Roman" panose="02020603050405020304" pitchFamily="18" charset="0"/>
              </a:rPr>
              <a:t>with the same value already exists in memory. If it does, the existing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is reused. This means that multiple references can point to the same </a:t>
            </a:r>
            <a:r>
              <a:rPr lang="en-US" sz="2000" dirty="0">
                <a:solidFill>
                  <a:srgbClr val="0070C0"/>
                </a:solidFill>
                <a:latin typeface="Times New Roman" panose="02020603050405020304" pitchFamily="18" charset="0"/>
                <a:cs typeface="Times New Roman" panose="02020603050405020304" pitchFamily="18" charset="0"/>
              </a:rPr>
              <a:t>Integer object</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Memory Savings: </a:t>
            </a:r>
            <a:r>
              <a:rPr lang="en-US" sz="2000" dirty="0">
                <a:latin typeface="Times New Roman" panose="02020603050405020304" pitchFamily="18" charset="0"/>
                <a:cs typeface="Times New Roman" panose="02020603050405020304" pitchFamily="18" charset="0"/>
              </a:rPr>
              <a:t>Reusing </a:t>
            </a:r>
            <a:r>
              <a:rPr lang="en-US" sz="2000" dirty="0">
                <a:solidFill>
                  <a:srgbClr val="0070C0"/>
                </a:solidFill>
                <a:latin typeface="Times New Roman" panose="02020603050405020304" pitchFamily="18" charset="0"/>
                <a:cs typeface="Times New Roman" panose="02020603050405020304" pitchFamily="18" charset="0"/>
              </a:rPr>
              <a:t>Integer objects </a:t>
            </a:r>
            <a:r>
              <a:rPr lang="en-US" sz="2000" dirty="0">
                <a:latin typeface="Times New Roman" panose="02020603050405020304" pitchFamily="18" charset="0"/>
                <a:cs typeface="Times New Roman" panose="02020603050405020304" pitchFamily="18" charset="0"/>
              </a:rPr>
              <a:t>saves memory because you’re using the same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for the same value, rather than creating a new </a:t>
            </a:r>
            <a:r>
              <a:rPr lang="en-US" sz="2000" dirty="0">
                <a:solidFill>
                  <a:srgbClr val="0070C0"/>
                </a:solidFill>
                <a:latin typeface="Times New Roman" panose="02020603050405020304" pitchFamily="18" charset="0"/>
                <a:cs typeface="Times New Roman" panose="02020603050405020304" pitchFamily="18" charset="0"/>
              </a:rPr>
              <a:t>object </a:t>
            </a:r>
            <a:r>
              <a:rPr lang="en-US" sz="2000" dirty="0">
                <a:latin typeface="Times New Roman" panose="02020603050405020304" pitchFamily="18" charset="0"/>
                <a:cs typeface="Times New Roman" panose="02020603050405020304" pitchFamily="18" charset="0"/>
              </a:rPr>
              <a:t>each time.</a:t>
            </a:r>
          </a:p>
        </p:txBody>
      </p:sp>
    </p:spTree>
    <p:extLst>
      <p:ext uri="{BB962C8B-B14F-4D97-AF65-F5344CB8AC3E}">
        <p14:creationId xmlns:p14="http://schemas.microsoft.com/office/powerpoint/2010/main" val="113681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Integer Caching (Example)</a:t>
            </a:r>
          </a:p>
        </p:txBody>
      </p:sp>
      <p:sp>
        <p:nvSpPr>
          <p:cNvPr id="9" name="Title 1">
            <a:extLst>
              <a:ext uri="{FF2B5EF4-FFF2-40B4-BE49-F238E27FC236}">
                <a16:creationId xmlns:a16="http://schemas.microsoft.com/office/drawing/2014/main" id="{1C8C89F4-3F47-41B9-9636-8E3B4316060E}"/>
              </a:ext>
            </a:extLst>
          </p:cNvPr>
          <p:cNvSpPr txBox="1">
            <a:spLocks/>
          </p:cNvSpPr>
          <p:nvPr/>
        </p:nvSpPr>
        <p:spPr>
          <a:xfrm>
            <a:off x="7238999" y="1770624"/>
            <a:ext cx="3228975" cy="219177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id="{A0696DDB-BBB1-4302-A53E-DB682DBC3FD4}"/>
              </a:ext>
            </a:extLst>
          </p:cNvPr>
          <p:cNvSpPr txBox="1"/>
          <p:nvPr/>
        </p:nvSpPr>
        <p:spPr>
          <a:xfrm>
            <a:off x="2012976" y="1937772"/>
            <a:ext cx="6895049" cy="3785652"/>
          </a:xfrm>
          <a:prstGeom prst="rect">
            <a:avLst/>
          </a:prstGeom>
          <a:solidFill>
            <a:schemeClr val="bg1"/>
          </a:solidFill>
          <a:effectLst>
            <a:softEdge rad="63500"/>
          </a:effectLst>
        </p:spPr>
        <p:txBody>
          <a:bodyPr wrap="square">
            <a:spAutoFit/>
          </a:bodyPr>
          <a:lstStyle/>
          <a:p>
            <a:r>
              <a:rPr lang="en-IN" sz="1600" dirty="0">
                <a:latin typeface="Courier New" panose="02070309020205020404" pitchFamily="49" charset="0"/>
                <a:cs typeface="Courier New" panose="02070309020205020404" pitchFamily="49" charset="0"/>
              </a:rPr>
              <a:t>class _Caching {</a:t>
            </a:r>
          </a:p>
          <a:p>
            <a:r>
              <a:rPr lang="en-IN" sz="1600" dirty="0">
                <a:latin typeface="Courier New" panose="02070309020205020404" pitchFamily="49" charset="0"/>
                <a:cs typeface="Courier New" panose="02070309020205020404" pitchFamily="49" charset="0"/>
              </a:rPr>
              <a:t>  public static void main(String[] args) {</a:t>
            </a:r>
          </a:p>
          <a:p>
            <a:r>
              <a:rPr lang="en-IN" sz="1600" dirty="0">
                <a:latin typeface="Courier New" panose="02070309020205020404" pitchFamily="49" charset="0"/>
                <a:cs typeface="Courier New" panose="02070309020205020404" pitchFamily="49" charset="0"/>
              </a:rPr>
              <a:t>     Integer num1 = 10;</a:t>
            </a:r>
          </a:p>
          <a:p>
            <a:r>
              <a:rPr lang="en-IN" sz="1600" dirty="0">
                <a:latin typeface="Courier New" panose="02070309020205020404" pitchFamily="49" charset="0"/>
                <a:cs typeface="Courier New" panose="02070309020205020404" pitchFamily="49" charset="0"/>
              </a:rPr>
              <a:t>     Integer num2 = 10;   </a:t>
            </a:r>
            <a:r>
              <a:rPr lang="en-IN" sz="1600" dirty="0">
                <a:solidFill>
                  <a:srgbClr val="00B050"/>
                </a:solidFill>
                <a:latin typeface="Courier New" panose="02070309020205020404" pitchFamily="49" charset="0"/>
                <a:cs typeface="Courier New" panose="02070309020205020404" pitchFamily="49" charset="0"/>
              </a:rPr>
              <a:t>//Reusing the same object</a:t>
            </a:r>
          </a:p>
          <a:p>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     Integer num3 = 128;</a:t>
            </a:r>
          </a:p>
          <a:p>
            <a:r>
              <a:rPr lang="en-IN" sz="1600" dirty="0">
                <a:latin typeface="Courier New" panose="02070309020205020404" pitchFamily="49" charset="0"/>
                <a:cs typeface="Courier New" panose="02070309020205020404" pitchFamily="49" charset="0"/>
              </a:rPr>
              <a:t>     Integer num4 = 128;  </a:t>
            </a:r>
            <a:r>
              <a:rPr lang="en-IN" sz="1600" dirty="0">
                <a:solidFill>
                  <a:srgbClr val="00B050"/>
                </a:solidFill>
                <a:latin typeface="Courier New" panose="02070309020205020404" pitchFamily="49" charset="0"/>
                <a:cs typeface="Courier New" panose="02070309020205020404" pitchFamily="49" charset="0"/>
              </a:rPr>
              <a:t>//Creating a new object</a:t>
            </a:r>
          </a:p>
          <a:p>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     System.out.println(num1 == num2);</a:t>
            </a:r>
          </a:p>
          <a:p>
            <a:r>
              <a:rPr lang="en-IN" sz="1600" dirty="0">
                <a:latin typeface="Courier New" panose="02070309020205020404" pitchFamily="49" charset="0"/>
                <a:cs typeface="Courier New" panose="02070309020205020404" pitchFamily="49" charset="0"/>
              </a:rPr>
              <a:t>     System.out.println(num3 == num4);</a:t>
            </a:r>
          </a:p>
          <a:p>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     System.out.println(num1.equals(num2));</a:t>
            </a:r>
          </a:p>
          <a:p>
            <a:r>
              <a:rPr lang="en-IN" sz="1600" dirty="0">
                <a:latin typeface="Courier New" panose="02070309020205020404" pitchFamily="49" charset="0"/>
                <a:cs typeface="Courier New" panose="02070309020205020404" pitchFamily="49" charset="0"/>
              </a:rPr>
              <a:t>     System.out.println(num3.equals(num4));</a:t>
            </a:r>
          </a:p>
          <a:p>
            <a:r>
              <a:rPr lang="en-IN" sz="1600" dirty="0">
                <a:latin typeface="Courier New" panose="02070309020205020404" pitchFamily="49" charset="0"/>
                <a:cs typeface="Courier New" panose="02070309020205020404" pitchFamily="49" charset="0"/>
              </a:rPr>
              <a:t>  }</a:t>
            </a:r>
          </a:p>
          <a:p>
            <a:r>
              <a:rPr lang="en-IN" sz="16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1728E8EC-9A4D-4BAF-BC1E-EA41293BEC0F}"/>
              </a:ext>
            </a:extLst>
          </p:cNvPr>
          <p:cNvSpPr txBox="1"/>
          <p:nvPr/>
        </p:nvSpPr>
        <p:spPr>
          <a:xfrm>
            <a:off x="9513885" y="4397385"/>
            <a:ext cx="1701341" cy="193899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	</a:t>
            </a:r>
          </a:p>
          <a:p>
            <a:r>
              <a:rPr lang="en-US" sz="2000" b="1"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true </a:t>
            </a:r>
          </a:p>
          <a:p>
            <a:r>
              <a:rPr lang="en-US" sz="2000" dirty="0">
                <a:latin typeface="Times New Roman" panose="02020603050405020304" pitchFamily="18" charset="0"/>
                <a:cs typeface="Times New Roman" panose="02020603050405020304" pitchFamily="18" charset="0"/>
              </a:rPr>
              <a:t>false</a:t>
            </a:r>
          </a:p>
          <a:p>
            <a:r>
              <a:rPr lang="en-US" sz="2000" dirty="0">
                <a:latin typeface="Times New Roman" panose="02020603050405020304" pitchFamily="18" charset="0"/>
                <a:cs typeface="Times New Roman" panose="02020603050405020304" pitchFamily="18" charset="0"/>
              </a:rPr>
              <a:t>true </a:t>
            </a:r>
          </a:p>
          <a:p>
            <a:r>
              <a:rPr lang="en-US" sz="2000" dirty="0">
                <a:latin typeface="Times New Roman" panose="02020603050405020304" pitchFamily="18" charset="0"/>
                <a:cs typeface="Times New Roman" panose="02020603050405020304" pitchFamily="18" charset="0"/>
              </a:rPr>
              <a:t>true </a:t>
            </a:r>
          </a:p>
        </p:txBody>
      </p:sp>
    </p:spTree>
    <p:extLst>
      <p:ext uri="{BB962C8B-B14F-4D97-AF65-F5344CB8AC3E}">
        <p14:creationId xmlns:p14="http://schemas.microsoft.com/office/powerpoint/2010/main" val="391198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Summary</a:t>
            </a:r>
          </a:p>
        </p:txBody>
      </p:sp>
      <p:sp>
        <p:nvSpPr>
          <p:cNvPr id="9" name="Title 1">
            <a:extLst>
              <a:ext uri="{FF2B5EF4-FFF2-40B4-BE49-F238E27FC236}">
                <a16:creationId xmlns:a16="http://schemas.microsoft.com/office/drawing/2014/main" id="{1C8C89F4-3F47-41B9-9636-8E3B4316060E}"/>
              </a:ext>
            </a:extLst>
          </p:cNvPr>
          <p:cNvSpPr txBox="1">
            <a:spLocks/>
          </p:cNvSpPr>
          <p:nvPr/>
        </p:nvSpPr>
        <p:spPr>
          <a:xfrm>
            <a:off x="7238999" y="1770624"/>
            <a:ext cx="3228975" cy="219177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p:txBody>
      </p:sp>
      <p:sp>
        <p:nvSpPr>
          <p:cNvPr id="8" name="TextBox 7">
            <a:extLst>
              <a:ext uri="{FF2B5EF4-FFF2-40B4-BE49-F238E27FC236}">
                <a16:creationId xmlns:a16="http://schemas.microsoft.com/office/drawing/2014/main" id="{76503ED3-E022-43B4-80FF-39E44B557D2D}"/>
              </a:ext>
            </a:extLst>
          </p:cNvPr>
          <p:cNvSpPr txBox="1"/>
          <p:nvPr/>
        </p:nvSpPr>
        <p:spPr>
          <a:xfrm>
            <a:off x="1484311" y="1770624"/>
            <a:ext cx="10018712" cy="3785652"/>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Today, we learned about</a:t>
            </a:r>
          </a:p>
          <a:p>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Operators and expressions in Java </a:t>
            </a:r>
            <a:r>
              <a:rPr lang="en-IN" sz="2000" dirty="0">
                <a:solidFill>
                  <a:schemeClr val="accent4">
                    <a:lumMod val="50000"/>
                  </a:schemeClr>
                </a:solidFill>
                <a:latin typeface="Times New Roman" panose="02020603050405020304" pitchFamily="18" charset="0"/>
                <a:cs typeface="Times New Roman" panose="02020603050405020304" pitchFamily="18" charset="0"/>
              </a:rPr>
              <a:t>(Arithmetic, unary, relational, logical, bitwise, conditional, shift, ‘instanceof’ operators)</a:t>
            </a:r>
          </a:p>
          <a:p>
            <a:pPr marL="342900" indent="-342900">
              <a:buFont typeface="Arial" panose="020B0604020202020204" pitchFamily="34" charset="0"/>
              <a:buChar char="•"/>
            </a:pPr>
            <a:endParaRPr lang="en-IN" sz="2000"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Type Conversion</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Type Casting </a:t>
            </a:r>
            <a:r>
              <a:rPr lang="en-IN" sz="2000" dirty="0">
                <a:solidFill>
                  <a:schemeClr val="accent4">
                    <a:lumMod val="50000"/>
                  </a:schemeClr>
                </a:solidFill>
                <a:latin typeface="Times New Roman" panose="02020603050405020304" pitchFamily="18" charset="0"/>
                <a:cs typeface="Times New Roman" panose="02020603050405020304" pitchFamily="18" charset="0"/>
              </a:rPr>
              <a:t>(Lossy Conversion, Unicode Conversion)</a:t>
            </a: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Operator Precedence and Associativity</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Concept of Integer Caching</a:t>
            </a:r>
          </a:p>
        </p:txBody>
      </p:sp>
    </p:spTree>
    <p:extLst>
      <p:ext uri="{BB962C8B-B14F-4D97-AF65-F5344CB8AC3E}">
        <p14:creationId xmlns:p14="http://schemas.microsoft.com/office/powerpoint/2010/main" val="158459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6" name="Picture 14" descr="Thank You Images – Browse 301,010 Stock Photos, Vectors, and Video | Adobe  Stock">
            <a:extLst>
              <a:ext uri="{FF2B5EF4-FFF2-40B4-BE49-F238E27FC236}">
                <a16:creationId xmlns:a16="http://schemas.microsoft.com/office/drawing/2014/main" id="{774082F7-3C0A-41C6-ADEC-DCB8120A2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34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97B-F19A-45F3-9972-1B78A2B22CB6}"/>
              </a:ext>
            </a:extLst>
          </p:cNvPr>
          <p:cNvSpPr>
            <a:spLocks noGrp="1"/>
          </p:cNvSpPr>
          <p:nvPr>
            <p:ph type="title"/>
          </p:nvPr>
        </p:nvSpPr>
        <p:spPr>
          <a:xfrm>
            <a:off x="1925636" y="1562098"/>
            <a:ext cx="9042401" cy="2828926"/>
          </a:xfrm>
        </p:spPr>
        <p:txBody>
          <a:bodyPr>
            <a:normAutofit/>
          </a:bodyPr>
          <a:lstStyle/>
          <a:p>
            <a:pPr algn="l"/>
            <a:r>
              <a:rPr lang="en-IN" sz="5400" dirty="0">
                <a:solidFill>
                  <a:srgbClr val="0070C0"/>
                </a:solidFill>
                <a:latin typeface="Arial Black" panose="020B0A04020102020204" pitchFamily="34" charset="0"/>
              </a:rPr>
              <a:t>Let’s </a:t>
            </a:r>
            <a:r>
              <a:rPr lang="en-IN" sz="5400" dirty="0">
                <a:solidFill>
                  <a:srgbClr val="FF0000"/>
                </a:solidFill>
                <a:latin typeface="Arial Black" panose="020B0A04020102020204" pitchFamily="34" charset="0"/>
              </a:rPr>
              <a:t>START …!!!</a:t>
            </a:r>
          </a:p>
        </p:txBody>
      </p:sp>
      <p:pic>
        <p:nvPicPr>
          <p:cNvPr id="7" name="Picture 6">
            <a:extLst>
              <a:ext uri="{FF2B5EF4-FFF2-40B4-BE49-F238E27FC236}">
                <a16:creationId xmlns:a16="http://schemas.microsoft.com/office/drawing/2014/main" id="{8A1F22BB-F539-4A3E-BF12-F3476A108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1525" y="2328862"/>
            <a:ext cx="4124325" cy="4124325"/>
          </a:xfrm>
          <a:prstGeom prst="rect">
            <a:avLst/>
          </a:prstGeom>
        </p:spPr>
      </p:pic>
    </p:spTree>
    <p:extLst>
      <p:ext uri="{BB962C8B-B14F-4D97-AF65-F5344CB8AC3E}">
        <p14:creationId xmlns:p14="http://schemas.microsoft.com/office/powerpoint/2010/main" val="411000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lumMod val="75000"/>
              </a:schemeClr>
            </a:solidFill>
          </a:ln>
        </p:spPr>
        <p:txBody>
          <a:bodyPr/>
          <a:lstStyle/>
          <a:p>
            <a:pPr algn="l"/>
            <a:r>
              <a:rPr lang="en-IN" dirty="0">
                <a:solidFill>
                  <a:schemeClr val="accent4">
                    <a:lumMod val="75000"/>
                  </a:schemeClr>
                </a:solidFill>
                <a:latin typeface="Arial Black" panose="020B0A04020102020204" pitchFamily="34" charset="0"/>
              </a:rPr>
              <a:t>Operators and Expressions</a:t>
            </a:r>
          </a:p>
        </p:txBody>
      </p:sp>
      <p:sp>
        <p:nvSpPr>
          <p:cNvPr id="8" name="TextBox 7">
            <a:extLst>
              <a:ext uri="{FF2B5EF4-FFF2-40B4-BE49-F238E27FC236}">
                <a16:creationId xmlns:a16="http://schemas.microsoft.com/office/drawing/2014/main" id="{2160560C-6DB4-4C14-BE36-F3A24815C901}"/>
              </a:ext>
            </a:extLst>
          </p:cNvPr>
          <p:cNvSpPr txBox="1"/>
          <p:nvPr/>
        </p:nvSpPr>
        <p:spPr>
          <a:xfrm>
            <a:off x="1484310" y="1935620"/>
            <a:ext cx="10018713" cy="1015663"/>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solidFill>
                  <a:srgbClr val="0070C0"/>
                </a:solidFill>
                <a:latin typeface="Times New Roman" panose="02020603050405020304" pitchFamily="18" charset="0"/>
                <a:cs typeface="Times New Roman" panose="02020603050405020304" pitchFamily="18" charset="0"/>
              </a:rPr>
              <a:t>Operators</a:t>
            </a:r>
            <a:r>
              <a:rPr lang="en-US" sz="2000" dirty="0">
                <a:latin typeface="Times New Roman" panose="02020603050405020304" pitchFamily="18" charset="0"/>
                <a:cs typeface="Times New Roman" panose="02020603050405020304" pitchFamily="18" charset="0"/>
              </a:rPr>
              <a:t> in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are the symbols used for performing specific operations in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Operators</a:t>
            </a:r>
            <a:r>
              <a:rPr lang="en-US" sz="2000" dirty="0">
                <a:latin typeface="Times New Roman" panose="02020603050405020304" pitchFamily="18" charset="0"/>
                <a:cs typeface="Times New Roman" panose="02020603050405020304" pitchFamily="18" charset="0"/>
              </a:rPr>
              <a:t> make tasks like addition, multiplication, etc. which look easy although the implementation of these tasks is quite complex.</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6CABD55-EF12-459B-9485-A00AFC73BF5E}"/>
              </a:ext>
            </a:extLst>
          </p:cNvPr>
          <p:cNvSpPr txBox="1"/>
          <p:nvPr/>
        </p:nvSpPr>
        <p:spPr>
          <a:xfrm>
            <a:off x="1484310" y="3340815"/>
            <a:ext cx="10018713" cy="2554545"/>
          </a:xfrm>
          <a:prstGeom prst="rect">
            <a:avLst/>
          </a:prstGeom>
          <a:noFill/>
        </p:spPr>
        <p:txBody>
          <a:bodyPr wrap="square">
            <a:spAutoFit/>
          </a:bodyPr>
          <a:lstStyle/>
          <a:p>
            <a:pPr marL="342900" indent="-342900" algn="just">
              <a:buFont typeface="Wingdings" panose="05000000000000000000" pitchFamily="2" charset="2"/>
              <a:buChar char="Ø"/>
            </a:pPr>
            <a:r>
              <a:rPr lang="en-US" sz="2000" b="0" i="0" dirty="0">
                <a:solidFill>
                  <a:srgbClr val="172B53"/>
                </a:solidFill>
                <a:effectLst/>
                <a:latin typeface="Times New Roman" panose="02020603050405020304" pitchFamily="18" charset="0"/>
                <a:cs typeface="Times New Roman" panose="02020603050405020304" pitchFamily="18" charset="0"/>
              </a:rPr>
              <a:t>In </a:t>
            </a:r>
            <a:r>
              <a:rPr lang="en-US" sz="2000" b="1" i="0" dirty="0">
                <a:solidFill>
                  <a:schemeClr val="accent4">
                    <a:lumMod val="75000"/>
                  </a:schemeClr>
                </a:solidFill>
                <a:effectLst/>
                <a:latin typeface="Times New Roman" panose="02020603050405020304" pitchFamily="18" charset="0"/>
                <a:cs typeface="Times New Roman" panose="02020603050405020304" pitchFamily="18" charset="0"/>
              </a:rPr>
              <a:t>Java</a:t>
            </a:r>
            <a:r>
              <a:rPr lang="en-US" sz="2000" b="0" i="0" dirty="0">
                <a:solidFill>
                  <a:srgbClr val="172B53"/>
                </a:solidFill>
                <a:effectLst/>
                <a:latin typeface="Times New Roman" panose="02020603050405020304" pitchFamily="18" charset="0"/>
                <a:cs typeface="Times New Roman" panose="02020603050405020304" pitchFamily="18" charset="0"/>
              </a:rPr>
              <a:t>, an </a:t>
            </a:r>
            <a:r>
              <a:rPr lang="en-US" sz="2000" b="0" i="0" dirty="0">
                <a:solidFill>
                  <a:srgbClr val="00B050"/>
                </a:solidFill>
                <a:effectLst/>
                <a:latin typeface="Times New Roman" panose="02020603050405020304" pitchFamily="18" charset="0"/>
                <a:cs typeface="Times New Roman" panose="02020603050405020304" pitchFamily="18" charset="0"/>
              </a:rPr>
              <a:t>expression</a:t>
            </a:r>
            <a:r>
              <a:rPr lang="en-US" sz="2000" b="0" i="0" dirty="0">
                <a:solidFill>
                  <a:srgbClr val="172B53"/>
                </a:solidFill>
                <a:effectLst/>
                <a:latin typeface="Times New Roman" panose="02020603050405020304" pitchFamily="18" charset="0"/>
                <a:cs typeface="Times New Roman" panose="02020603050405020304" pitchFamily="18" charset="0"/>
              </a:rPr>
              <a:t> is a combination of values, variables, operators, and method invocations that are evaluated to produce a single value. An expression can be a single value or a combination of values that produce a result. </a:t>
            </a:r>
          </a:p>
          <a:p>
            <a:pPr marL="342900" indent="-342900" algn="just">
              <a:buFont typeface="Wingdings" panose="05000000000000000000" pitchFamily="2" charset="2"/>
              <a:buChar char="Ø"/>
            </a:pPr>
            <a:endParaRPr lang="en-US" sz="2000" dirty="0">
              <a:solidFill>
                <a:srgbClr val="172B53"/>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B050"/>
                </a:solidFill>
                <a:effectLst/>
                <a:latin typeface="Times New Roman" panose="02020603050405020304" pitchFamily="18" charset="0"/>
                <a:cs typeface="Times New Roman" panose="02020603050405020304" pitchFamily="18" charset="0"/>
              </a:rPr>
              <a:t>Expressions</a:t>
            </a:r>
            <a:r>
              <a:rPr lang="en-US" sz="2000" b="0" i="0" dirty="0">
                <a:solidFill>
                  <a:srgbClr val="172B53"/>
                </a:solidFill>
                <a:effectLst/>
                <a:latin typeface="Times New Roman" panose="02020603050405020304" pitchFamily="18" charset="0"/>
                <a:cs typeface="Times New Roman" panose="02020603050405020304" pitchFamily="18" charset="0"/>
              </a:rPr>
              <a:t> can be used in various contexts, such as in assignments, conditional statements, and loops.</a:t>
            </a:r>
          </a:p>
          <a:p>
            <a:pPr marL="342900" indent="-342900" algn="just">
              <a:buFont typeface="Wingdings" panose="05000000000000000000" pitchFamily="2" charset="2"/>
              <a:buChar char="Ø"/>
            </a:pPr>
            <a:endParaRPr lang="en-US" sz="2000" dirty="0">
              <a:solidFill>
                <a:srgbClr val="172B53"/>
              </a:solidFill>
              <a:latin typeface="Times New Roman" panose="02020603050405020304" pitchFamily="18" charset="0"/>
              <a:cs typeface="Times New Roman" panose="02020603050405020304" pitchFamily="18" charset="0"/>
            </a:endParaRPr>
          </a:p>
          <a:p>
            <a:pPr algn="just"/>
            <a:r>
              <a:rPr lang="en-IN" sz="2000" b="0" i="0" dirty="0">
                <a:effectLst/>
                <a:latin typeface="Courier New" panose="02070309020205020404" pitchFamily="49" charset="0"/>
                <a:cs typeface="Courier New" panose="02070309020205020404" pitchFamily="49" charset="0"/>
              </a:rPr>
              <a:t>					(a &lt; b) &amp;&amp; (b &lt; 4)</a:t>
            </a:r>
            <a:endParaRPr lang="en-IN"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427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lumMod val="75000"/>
              </a:schemeClr>
            </a:solidFill>
          </a:ln>
        </p:spPr>
        <p:txBody>
          <a:bodyPr/>
          <a:lstStyle/>
          <a:p>
            <a:pPr algn="l"/>
            <a:r>
              <a:rPr lang="en-IN" dirty="0">
                <a:solidFill>
                  <a:schemeClr val="accent4">
                    <a:lumMod val="75000"/>
                  </a:schemeClr>
                </a:solidFill>
                <a:latin typeface="Arial Black" panose="020B0A04020102020204" pitchFamily="34" charset="0"/>
              </a:rPr>
              <a:t>Arithmetic Operators</a:t>
            </a:r>
          </a:p>
        </p:txBody>
      </p:sp>
      <p:sp>
        <p:nvSpPr>
          <p:cNvPr id="10" name="TextBox 9">
            <a:extLst>
              <a:ext uri="{FF2B5EF4-FFF2-40B4-BE49-F238E27FC236}">
                <a16:creationId xmlns:a16="http://schemas.microsoft.com/office/drawing/2014/main" id="{DF61FED2-7F65-4AC2-9F7A-D8F4762F1A7D}"/>
              </a:ext>
            </a:extLst>
          </p:cNvPr>
          <p:cNvSpPr txBox="1"/>
          <p:nvPr/>
        </p:nvSpPr>
        <p:spPr>
          <a:xfrm>
            <a:off x="1407269" y="1648599"/>
            <a:ext cx="10095755" cy="2246769"/>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several </a:t>
            </a:r>
            <a:r>
              <a:rPr lang="en-US" sz="2000" dirty="0">
                <a:solidFill>
                  <a:srgbClr val="0070C0"/>
                </a:solidFill>
                <a:latin typeface="Times New Roman" panose="02020603050405020304" pitchFamily="18" charset="0"/>
                <a:cs typeface="Times New Roman" panose="02020603050405020304" pitchFamily="18" charset="0"/>
              </a:rPr>
              <a:t>binary arithmetic operators </a:t>
            </a:r>
            <a:r>
              <a:rPr lang="en-US" sz="2000" dirty="0">
                <a:latin typeface="Times New Roman" panose="02020603050405020304" pitchFamily="18" charset="0"/>
                <a:cs typeface="Times New Roman" panose="02020603050405020304" pitchFamily="18" charset="0"/>
              </a:rPr>
              <a:t>that operate on any of the primitive numerical types:</a:t>
            </a:r>
          </a:p>
          <a:p>
            <a:pPr algn="just"/>
            <a:r>
              <a:rPr lang="en-IN" sz="2000" dirty="0">
                <a:latin typeface="Times New Roman" panose="02020603050405020304" pitchFamily="18" charset="0"/>
                <a:cs typeface="Times New Roman" panose="02020603050405020304" pitchFamily="18" charset="0"/>
              </a:rPr>
              <a:t>			+ 	addition</a:t>
            </a:r>
          </a:p>
          <a:p>
            <a:pPr algn="just"/>
            <a:r>
              <a:rPr lang="en-IN" sz="2000" dirty="0">
                <a:latin typeface="Times New Roman" panose="02020603050405020304" pitchFamily="18" charset="0"/>
                <a:cs typeface="Times New Roman" panose="02020603050405020304" pitchFamily="18" charset="0"/>
              </a:rPr>
              <a:t>			- 	subtraction (also used for negation)</a:t>
            </a:r>
          </a:p>
          <a:p>
            <a:pPr algn="just"/>
            <a:r>
              <a:rPr lang="en-IN" sz="2000" dirty="0">
                <a:latin typeface="Times New Roman" panose="02020603050405020304" pitchFamily="18" charset="0"/>
                <a:cs typeface="Times New Roman" panose="02020603050405020304" pitchFamily="18" charset="0"/>
              </a:rPr>
              <a:t>			* 	multiplication</a:t>
            </a:r>
          </a:p>
          <a:p>
            <a:pPr algn="just"/>
            <a:r>
              <a:rPr lang="en-IN" sz="2000" dirty="0">
                <a:latin typeface="Times New Roman" panose="02020603050405020304" pitchFamily="18" charset="0"/>
                <a:cs typeface="Times New Roman" panose="02020603050405020304" pitchFamily="18" charset="0"/>
              </a:rPr>
              <a:t>			/ 	division</a:t>
            </a:r>
          </a:p>
          <a:p>
            <a:pPr algn="just"/>
            <a:r>
              <a:rPr lang="en-IN" sz="2000" dirty="0">
                <a:latin typeface="Times New Roman" panose="02020603050405020304" pitchFamily="18" charset="0"/>
                <a:cs typeface="Times New Roman" panose="02020603050405020304" pitchFamily="18" charset="0"/>
              </a:rPr>
              <a:t>			% 	remainder</a:t>
            </a:r>
          </a:p>
        </p:txBody>
      </p:sp>
      <p:sp>
        <p:nvSpPr>
          <p:cNvPr id="6" name="TextBox 5">
            <a:extLst>
              <a:ext uri="{FF2B5EF4-FFF2-40B4-BE49-F238E27FC236}">
                <a16:creationId xmlns:a16="http://schemas.microsoft.com/office/drawing/2014/main" id="{7C7B1955-3E69-4160-B7FE-89080F4A2E1E}"/>
              </a:ext>
            </a:extLst>
          </p:cNvPr>
          <p:cNvSpPr txBox="1"/>
          <p:nvPr/>
        </p:nvSpPr>
        <p:spPr>
          <a:xfrm>
            <a:off x="1484311" y="4125486"/>
            <a:ext cx="5767205" cy="2046714"/>
          </a:xfrm>
          <a:prstGeom prst="rect">
            <a:avLst/>
          </a:prstGeom>
          <a:noFill/>
        </p:spPr>
        <p:txBody>
          <a:bodyPr wrap="square">
            <a:spAutoFit/>
          </a:bodyPr>
          <a:lstStyle/>
          <a:p>
            <a:pPr algn="just">
              <a:spcAft>
                <a:spcPts val="600"/>
              </a:spcAft>
            </a:pPr>
            <a:r>
              <a:rPr lang="en-IN" sz="2200" b="1" dirty="0">
                <a:latin typeface="Times New Roman" panose="02020603050405020304" pitchFamily="18" charset="0"/>
                <a:cs typeface="Times New Roman" panose="02020603050405020304" pitchFamily="18" charset="0"/>
              </a:rPr>
              <a:t>Integer Arithmetic</a:t>
            </a:r>
            <a:endParaRPr lang="en-IN"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Integer arithmetic is two’s-complement arithmetic. </a:t>
            </a:r>
          </a:p>
          <a:p>
            <a:pPr algn="just"/>
            <a:r>
              <a:rPr lang="en-US" sz="2000" dirty="0">
                <a:latin typeface="Times New Roman" panose="02020603050405020304" pitchFamily="18" charset="0"/>
                <a:cs typeface="Times New Roman" panose="02020603050405020304" pitchFamily="18" charset="0"/>
              </a:rPr>
              <a:t>Eg: 7/2 = 3, and -7/2 = -3 and 7%2 = 1, and -7%2 = -1</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Note: Dividing by zero or remainder by zero is invalid for integer arithmetic and </a:t>
            </a:r>
            <a:r>
              <a:rPr lang="en-IN" sz="2000" dirty="0">
                <a:latin typeface="Times New Roman" panose="02020603050405020304" pitchFamily="18" charset="0"/>
                <a:cs typeface="Times New Roman" panose="02020603050405020304" pitchFamily="18" charset="0"/>
              </a:rPr>
              <a:t>throws </a:t>
            </a:r>
            <a:r>
              <a:rPr lang="en-IN" sz="2000" dirty="0">
                <a:solidFill>
                  <a:schemeClr val="accent4">
                    <a:lumMod val="75000"/>
                  </a:schemeClr>
                </a:solidFill>
                <a:latin typeface="Times New Roman" panose="02020603050405020304" pitchFamily="18" charset="0"/>
                <a:cs typeface="Times New Roman" panose="02020603050405020304" pitchFamily="18" charset="0"/>
              </a:rPr>
              <a:t>ArithmeticException</a:t>
            </a:r>
            <a:r>
              <a:rPr lang="en-IN" sz="20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82AFDDFA-3E00-432C-AD49-BF31F24AC500}"/>
              </a:ext>
            </a:extLst>
          </p:cNvPr>
          <p:cNvSpPr txBox="1"/>
          <p:nvPr/>
        </p:nvSpPr>
        <p:spPr>
          <a:xfrm>
            <a:off x="7251516" y="2327910"/>
            <a:ext cx="4684322" cy="1815882"/>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int_op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System.out.println(7/2);</a:t>
            </a:r>
          </a:p>
          <a:p>
            <a:r>
              <a:rPr lang="en-US" sz="1400" dirty="0">
                <a:latin typeface="Courier New" panose="02070309020205020404" pitchFamily="49" charset="0"/>
                <a:cs typeface="Courier New" panose="02070309020205020404" pitchFamily="49" charset="0"/>
              </a:rPr>
              <a:t>      System.out.println(-7/2);</a:t>
            </a:r>
          </a:p>
          <a:p>
            <a:r>
              <a:rPr lang="en-US" sz="1400" dirty="0">
                <a:latin typeface="Courier New" panose="02070309020205020404" pitchFamily="49" charset="0"/>
                <a:cs typeface="Courier New" panose="02070309020205020404" pitchFamily="49" charset="0"/>
              </a:rPr>
              <a:t>      System.out.println(7%2);</a:t>
            </a:r>
          </a:p>
          <a:p>
            <a:r>
              <a:rPr lang="en-US" sz="1400" dirty="0">
                <a:latin typeface="Courier New" panose="02070309020205020404" pitchFamily="49" charset="0"/>
                <a:cs typeface="Courier New" panose="02070309020205020404" pitchFamily="49" charset="0"/>
              </a:rPr>
              <a:t>      System.out.println(-7%2);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260B2906-0C8A-4570-BAA0-857576437DE7}"/>
              </a:ext>
            </a:extLst>
          </p:cNvPr>
          <p:cNvSpPr txBox="1"/>
          <p:nvPr/>
        </p:nvSpPr>
        <p:spPr>
          <a:xfrm>
            <a:off x="8610925" y="4601889"/>
            <a:ext cx="2096764" cy="1554272"/>
          </a:xfrm>
          <a:prstGeom prst="rect">
            <a:avLst/>
          </a:prstGeom>
          <a:noFill/>
        </p:spPr>
        <p:txBody>
          <a:bodyPr wrap="square">
            <a:spAutoFit/>
          </a:bodyPr>
          <a:lstStyle/>
          <a:p>
            <a:pPr algn="just">
              <a:spcAft>
                <a:spcPts val="600"/>
              </a:spcAft>
            </a:pPr>
            <a:r>
              <a:rPr lang="en-IN" sz="2000" b="1" dirty="0">
                <a:latin typeface="Times New Roman" panose="02020603050405020304" pitchFamily="18" charset="0"/>
                <a:cs typeface="Times New Roman" panose="02020603050405020304" pitchFamily="18" charset="0"/>
              </a:rPr>
              <a:t>Output:		</a:t>
            </a:r>
            <a:r>
              <a:rPr lang="en-IN" sz="2000" dirty="0">
                <a:latin typeface="Times New Roman" panose="02020603050405020304" pitchFamily="18" charset="0"/>
                <a:cs typeface="Times New Roman" panose="02020603050405020304" pitchFamily="18" charset="0"/>
              </a:rPr>
              <a:t>3</a:t>
            </a:r>
          </a:p>
          <a:p>
            <a:pPr algn="just">
              <a:spcAft>
                <a:spcPts val="600"/>
              </a:spcAft>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a:t>
            </a:r>
          </a:p>
          <a:p>
            <a:pPr algn="just">
              <a:spcAft>
                <a:spcPts val="600"/>
              </a:spcAft>
            </a:pPr>
            <a:r>
              <a:rPr lang="en-IN" sz="2000" dirty="0">
                <a:latin typeface="Times New Roman" panose="02020603050405020304" pitchFamily="18" charset="0"/>
                <a:cs typeface="Times New Roman" panose="02020603050405020304" pitchFamily="18" charset="0"/>
              </a:rPr>
              <a:t>			1</a:t>
            </a:r>
          </a:p>
          <a:p>
            <a:pPr algn="just">
              <a:spcAft>
                <a:spcPts val="600"/>
              </a:spcAft>
            </a:pPr>
            <a:r>
              <a:rPr lang="en-IN" sz="2000" dirty="0">
                <a:latin typeface="Times New Roman" panose="02020603050405020304" pitchFamily="18" charset="0"/>
                <a:cs typeface="Times New Roman" panose="02020603050405020304" pitchFamily="18" charset="0"/>
              </a:rPr>
              <a:t>			-1</a:t>
            </a:r>
          </a:p>
        </p:txBody>
      </p:sp>
    </p:spTree>
    <p:extLst>
      <p:ext uri="{BB962C8B-B14F-4D97-AF65-F5344CB8AC3E}">
        <p14:creationId xmlns:p14="http://schemas.microsoft.com/office/powerpoint/2010/main" val="161011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6" grpId="0"/>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US" dirty="0">
                <a:solidFill>
                  <a:schemeClr val="accent4">
                    <a:lumMod val="75000"/>
                  </a:schemeClr>
                </a:solidFill>
                <a:latin typeface="Arial Black" panose="020B0A04020102020204" pitchFamily="34" charset="0"/>
              </a:rPr>
              <a:t>Arithmetic Operators (Contd..)</a:t>
            </a:r>
            <a:endParaRPr lang="en-IN" dirty="0">
              <a:solidFill>
                <a:schemeClr val="accent4">
                  <a:lumMod val="75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227A6996-112D-4215-8FDD-70D362DABEB7}"/>
              </a:ext>
            </a:extLst>
          </p:cNvPr>
          <p:cNvSpPr txBox="1"/>
          <p:nvPr/>
        </p:nvSpPr>
        <p:spPr>
          <a:xfrm>
            <a:off x="1484311" y="1627231"/>
            <a:ext cx="9585766" cy="1123384"/>
          </a:xfrm>
          <a:prstGeom prst="rect">
            <a:avLst/>
          </a:prstGeom>
          <a:noFill/>
        </p:spPr>
        <p:txBody>
          <a:bodyPr wrap="square">
            <a:spAutoFit/>
          </a:bodyPr>
          <a:lstStyle/>
          <a:p>
            <a:pPr algn="just">
              <a:spcAft>
                <a:spcPts val="600"/>
              </a:spcAft>
            </a:pPr>
            <a:r>
              <a:rPr lang="en-IN" sz="2200" b="1" dirty="0">
                <a:latin typeface="Times New Roman" panose="02020603050405020304" pitchFamily="18" charset="0"/>
                <a:cs typeface="Times New Roman" panose="02020603050405020304" pitchFamily="18" charset="0"/>
              </a:rPr>
              <a:t>Floating Arithmetic</a:t>
            </a:r>
            <a:endParaRPr lang="en-IN"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Arithmetic with finite operands performs as expected, within the limits of precision of double or float.</a:t>
            </a:r>
          </a:p>
        </p:txBody>
      </p:sp>
      <p:sp>
        <p:nvSpPr>
          <p:cNvPr id="8" name="TextBox 7">
            <a:extLst>
              <a:ext uri="{FF2B5EF4-FFF2-40B4-BE49-F238E27FC236}">
                <a16:creationId xmlns:a16="http://schemas.microsoft.com/office/drawing/2014/main" id="{77C8D28A-8B20-40B4-A8DC-D1EF6F931ED0}"/>
              </a:ext>
            </a:extLst>
          </p:cNvPr>
          <p:cNvSpPr txBox="1"/>
          <p:nvPr/>
        </p:nvSpPr>
        <p:spPr>
          <a:xfrm>
            <a:off x="1484311" y="5464314"/>
            <a:ext cx="7007936" cy="707886"/>
          </a:xfrm>
          <a:prstGeom prst="rect">
            <a:avLst/>
          </a:prstGeom>
          <a:noFill/>
        </p:spPr>
        <p:txBody>
          <a:bodyPr wrap="square">
            <a:spAutoFit/>
          </a:bodyPr>
          <a:lstStyle/>
          <a:p>
            <a:pPr marL="457200"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we can have results of floating point arithmetic as </a:t>
            </a:r>
            <a:r>
              <a:rPr lang="en-US" sz="2000" dirty="0">
                <a:solidFill>
                  <a:srgbClr val="0070C0"/>
                </a:solidFill>
                <a:latin typeface="Times New Roman" panose="02020603050405020304" pitchFamily="18" charset="0"/>
                <a:cs typeface="Times New Roman" panose="02020603050405020304" pitchFamily="18" charset="0"/>
              </a:rPr>
              <a:t>infinity</a:t>
            </a:r>
            <a:r>
              <a:rPr lang="en-US" sz="2000" dirty="0">
                <a:latin typeface="Times New Roman" panose="02020603050405020304" pitchFamily="18" charset="0"/>
                <a:cs typeface="Times New Roman" panose="02020603050405020304" pitchFamily="18" charset="0"/>
              </a:rPr>
              <a:t> and </a:t>
            </a:r>
            <a:r>
              <a:rPr lang="en-US" sz="2000" dirty="0">
                <a:solidFill>
                  <a:srgbClr val="7030A0"/>
                </a:solidFill>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(Not a Number).</a:t>
            </a:r>
          </a:p>
        </p:txBody>
      </p:sp>
      <p:sp>
        <p:nvSpPr>
          <p:cNvPr id="9" name="TextBox 8">
            <a:extLst>
              <a:ext uri="{FF2B5EF4-FFF2-40B4-BE49-F238E27FC236}">
                <a16:creationId xmlns:a16="http://schemas.microsoft.com/office/drawing/2014/main" id="{75D09D79-19CF-4005-8A26-104FF63916F1}"/>
              </a:ext>
            </a:extLst>
          </p:cNvPr>
          <p:cNvSpPr txBox="1"/>
          <p:nvPr/>
        </p:nvSpPr>
        <p:spPr>
          <a:xfrm>
            <a:off x="1969396" y="2977671"/>
            <a:ext cx="5618177" cy="2308324"/>
          </a:xfrm>
          <a:prstGeom prst="rect">
            <a:avLst/>
          </a:prstGeom>
          <a:solidFill>
            <a:schemeClr val="bg1"/>
          </a:solidFill>
          <a:effectLst>
            <a:softEdge rad="63500"/>
          </a:effectLst>
        </p:spPr>
        <p:txBody>
          <a:bodyPr wrap="square">
            <a:spAutoFit/>
          </a:bodyPr>
          <a:lstStyle/>
          <a:p>
            <a:r>
              <a:rPr lang="en-US" sz="1600" dirty="0">
                <a:latin typeface="Courier New" panose="02070309020205020404" pitchFamily="49" charset="0"/>
                <a:cs typeface="Courier New" panose="02070309020205020404" pitchFamily="49" charset="0"/>
              </a:rPr>
              <a:t>class floating_op {</a:t>
            </a:r>
          </a:p>
          <a:p>
            <a:r>
              <a:rPr lang="en-US" sz="1600" dirty="0">
                <a:latin typeface="Courier New" panose="02070309020205020404" pitchFamily="49" charset="0"/>
                <a:cs typeface="Courier New" panose="02070309020205020404" pitchFamily="49" charset="0"/>
              </a:rPr>
              <a:t>  public static void main(String[] args) {</a:t>
            </a:r>
          </a:p>
          <a:p>
            <a:r>
              <a:rPr lang="en-US" sz="1600" dirty="0">
                <a:latin typeface="Courier New" panose="02070309020205020404" pitchFamily="49" charset="0"/>
                <a:cs typeface="Courier New" panose="02070309020205020404" pitchFamily="49" charset="0"/>
              </a:rPr>
              <a:t>      System.out.println(7.0/2);</a:t>
            </a:r>
          </a:p>
          <a:p>
            <a:r>
              <a:rPr lang="en-US" sz="1600" dirty="0">
                <a:latin typeface="Courier New" panose="02070309020205020404" pitchFamily="49" charset="0"/>
                <a:cs typeface="Courier New" panose="02070309020205020404" pitchFamily="49" charset="0"/>
              </a:rPr>
              <a:t>      System.out.println(7/2.0);</a:t>
            </a:r>
          </a:p>
          <a:p>
            <a:r>
              <a:rPr lang="en-US" sz="1600" dirty="0">
                <a:latin typeface="Courier New" panose="02070309020205020404" pitchFamily="49" charset="0"/>
                <a:cs typeface="Courier New" panose="02070309020205020404" pitchFamily="49" charset="0"/>
              </a:rPr>
              <a:t>      System.out.println(7.0/2.0);</a:t>
            </a:r>
          </a:p>
          <a:p>
            <a:r>
              <a:rPr lang="en-US" sz="1600" dirty="0">
                <a:latin typeface="Courier New" panose="02070309020205020404" pitchFamily="49" charset="0"/>
                <a:cs typeface="Courier New" panose="02070309020205020404" pitchFamily="49" charset="0"/>
              </a:rPr>
              <a:t>      System.out.println(-7%2.0);</a:t>
            </a:r>
          </a:p>
          <a:p>
            <a:r>
              <a:rPr lang="en-US" sz="1600" dirty="0">
                <a:latin typeface="Courier New" panose="02070309020205020404" pitchFamily="49" charset="0"/>
                <a:cs typeface="Courier New" panose="02070309020205020404" pitchFamily="49" charset="0"/>
              </a:rPr>
              <a:t>      System.out.println(-7.0%2.0);</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3E5755FC-15C1-4FFB-859D-42DA567D4ECC}"/>
              </a:ext>
            </a:extLst>
          </p:cNvPr>
          <p:cNvSpPr txBox="1"/>
          <p:nvPr/>
        </p:nvSpPr>
        <p:spPr>
          <a:xfrm>
            <a:off x="8125840" y="3144378"/>
            <a:ext cx="2096764" cy="1938992"/>
          </a:xfrm>
          <a:prstGeom prst="rect">
            <a:avLst/>
          </a:prstGeom>
          <a:noFill/>
        </p:spPr>
        <p:txBody>
          <a:bodyPr wrap="square">
            <a:spAutoFit/>
          </a:bodyPr>
          <a:lstStyle/>
          <a:p>
            <a:pPr algn="just">
              <a:spcAft>
                <a:spcPts val="600"/>
              </a:spcAft>
            </a:pPr>
            <a:r>
              <a:rPr lang="en-IN" sz="2000" b="1" dirty="0">
                <a:latin typeface="Times New Roman" panose="02020603050405020304" pitchFamily="18" charset="0"/>
                <a:cs typeface="Times New Roman" panose="02020603050405020304" pitchFamily="18" charset="0"/>
              </a:rPr>
              <a:t>Output:		</a:t>
            </a:r>
            <a:r>
              <a:rPr lang="en-IN" sz="2000" dirty="0">
                <a:latin typeface="Times New Roman" panose="02020603050405020304" pitchFamily="18" charset="0"/>
                <a:cs typeface="Times New Roman" panose="02020603050405020304" pitchFamily="18" charset="0"/>
              </a:rPr>
              <a:t>3.5</a:t>
            </a:r>
          </a:p>
          <a:p>
            <a:pPr algn="just">
              <a:spcAft>
                <a:spcPts val="600"/>
              </a:spcAft>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3.5</a:t>
            </a:r>
          </a:p>
          <a:p>
            <a:pPr algn="just">
              <a:spcAft>
                <a:spcPts val="600"/>
              </a:spcAft>
            </a:pPr>
            <a:r>
              <a:rPr lang="en-IN" sz="2000" dirty="0">
                <a:latin typeface="Times New Roman" panose="02020603050405020304" pitchFamily="18" charset="0"/>
                <a:cs typeface="Times New Roman" panose="02020603050405020304" pitchFamily="18" charset="0"/>
              </a:rPr>
              <a:t>			3.5</a:t>
            </a:r>
          </a:p>
          <a:p>
            <a:pPr algn="just">
              <a:spcAft>
                <a:spcPts val="600"/>
              </a:spcAft>
            </a:pPr>
            <a:r>
              <a:rPr lang="en-IN" sz="2000" dirty="0">
                <a:latin typeface="Times New Roman" panose="02020603050405020304" pitchFamily="18" charset="0"/>
                <a:cs typeface="Times New Roman" panose="02020603050405020304" pitchFamily="18" charset="0"/>
              </a:rPr>
              <a:t>			-1.0</a:t>
            </a:r>
          </a:p>
          <a:p>
            <a:pPr algn="just">
              <a:spcAft>
                <a:spcPts val="600"/>
              </a:spcAft>
            </a:pPr>
            <a:r>
              <a:rPr lang="en-IN" sz="2000" dirty="0">
                <a:latin typeface="Times New Roman" panose="02020603050405020304" pitchFamily="18" charset="0"/>
                <a:cs typeface="Times New Roman" panose="02020603050405020304" pitchFamily="18" charset="0"/>
              </a:rPr>
              <a:t>			-1.0</a:t>
            </a:r>
          </a:p>
        </p:txBody>
      </p:sp>
    </p:spTree>
    <p:extLst>
      <p:ext uri="{BB962C8B-B14F-4D97-AF65-F5344CB8AC3E}">
        <p14:creationId xmlns:p14="http://schemas.microsoft.com/office/powerpoint/2010/main" val="269441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8" grpId="0"/>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US" dirty="0">
                <a:solidFill>
                  <a:schemeClr val="accent4">
                    <a:lumMod val="75000"/>
                  </a:schemeClr>
                </a:solidFill>
                <a:latin typeface="Arial Black" panose="020B0A04020102020204" pitchFamily="34" charset="0"/>
              </a:rPr>
              <a:t>Arithmetic Operators (Contd..)</a:t>
            </a:r>
            <a:endParaRPr lang="en-IN" dirty="0">
              <a:solidFill>
                <a:schemeClr val="accent4">
                  <a:lumMod val="75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B373A659-59B6-4A4F-A5CD-15E2BE0B7ADF}"/>
              </a:ext>
            </a:extLst>
          </p:cNvPr>
          <p:cNvSpPr txBox="1"/>
          <p:nvPr/>
        </p:nvSpPr>
        <p:spPr>
          <a:xfrm>
            <a:off x="1484311" y="1643577"/>
            <a:ext cx="4887305" cy="4909036"/>
          </a:xfrm>
          <a:prstGeom prst="rect">
            <a:avLst/>
          </a:prstGeom>
          <a:noFill/>
        </p:spPr>
        <p:txBody>
          <a:bodyPr wrap="square">
            <a:spAutoFit/>
          </a:bodyPr>
          <a:lstStyle/>
          <a:p>
            <a:pPr algn="just">
              <a:spcAft>
                <a:spcPts val="600"/>
              </a:spcAft>
            </a:pPr>
            <a:r>
              <a:rPr lang="en-US" sz="2000" b="1" dirty="0">
                <a:latin typeface="Times New Roman" panose="02020603050405020304" pitchFamily="18" charset="0"/>
                <a:cs typeface="Times New Roman" panose="02020603050405020304" pitchFamily="18" charset="0"/>
              </a:rPr>
              <a:t>Infinity</a:t>
            </a:r>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dirty="0">
                <a:solidFill>
                  <a:srgbClr val="0070C0"/>
                </a:solidFill>
                <a:latin typeface="Times New Roman" panose="02020603050405020304" pitchFamily="18" charset="0"/>
                <a:cs typeface="Times New Roman" panose="02020603050405020304" pitchFamily="18" charset="0"/>
              </a:rPr>
              <a:t>Infinity</a:t>
            </a:r>
            <a:r>
              <a:rPr lang="en-US" dirty="0">
                <a:latin typeface="Times New Roman" panose="02020603050405020304" pitchFamily="18" charset="0"/>
                <a:cs typeface="Times New Roman" panose="02020603050405020304" pitchFamily="18" charset="0"/>
              </a:rPr>
              <a:t> represents a value that is greater than any finite number.</a:t>
            </a:r>
          </a:p>
          <a:p>
            <a:pPr marL="457200" indent="-457200" algn="just">
              <a:buFont typeface="Wingdings" panose="05000000000000000000" pitchFamily="2" charset="2"/>
              <a:buChar char="Ø"/>
            </a:pPr>
            <a:r>
              <a:rPr lang="en-US" dirty="0">
                <a:solidFill>
                  <a:srgbClr val="0070C0"/>
                </a:solidFill>
                <a:latin typeface="Times New Roman" panose="02020603050405020304" pitchFamily="18" charset="0"/>
                <a:cs typeface="Times New Roman" panose="02020603050405020304" pitchFamily="18" charset="0"/>
              </a:rPr>
              <a:t>Positive infinity </a:t>
            </a:r>
            <a:r>
              <a:rPr lang="en-US" dirty="0">
                <a:latin typeface="Times New Roman" panose="02020603050405020304" pitchFamily="18" charset="0"/>
                <a:cs typeface="Times New Roman" panose="02020603050405020304" pitchFamily="18" charset="0"/>
              </a:rPr>
              <a:t>and </a:t>
            </a:r>
            <a:r>
              <a:rPr lang="en-US" dirty="0">
                <a:solidFill>
                  <a:srgbClr val="7030A0"/>
                </a:solidFill>
                <a:latin typeface="Times New Roman" panose="02020603050405020304" pitchFamily="18" charset="0"/>
                <a:cs typeface="Times New Roman" panose="02020603050405020304" pitchFamily="18" charset="0"/>
              </a:rPr>
              <a:t>negative infinity </a:t>
            </a:r>
            <a:r>
              <a:rPr lang="en-US" dirty="0">
                <a:latin typeface="Times New Roman" panose="02020603050405020304" pitchFamily="18" charset="0"/>
                <a:cs typeface="Times New Roman" panose="02020603050405020304" pitchFamily="18" charset="0"/>
              </a:rPr>
              <a:t>are used to indicate unbounded values in the positive or negative direction, respectively.</a:t>
            </a:r>
          </a:p>
          <a:p>
            <a:pPr marL="457200" indent="-457200" algn="just">
              <a:buFont typeface="Wingdings" panose="05000000000000000000" pitchFamily="2" charset="2"/>
              <a:buChar char="Ø"/>
            </a:pPr>
            <a:r>
              <a:rPr lang="en-US" dirty="0">
                <a:solidFill>
                  <a:srgbClr val="0070C0"/>
                </a:solidFill>
                <a:latin typeface="Times New Roman" panose="02020603050405020304" pitchFamily="18" charset="0"/>
                <a:cs typeface="Times New Roman" panose="02020603050405020304" pitchFamily="18" charset="0"/>
              </a:rPr>
              <a:t>Infinity</a:t>
            </a:r>
            <a:r>
              <a:rPr lang="en-US" dirty="0">
                <a:latin typeface="Times New Roman" panose="02020603050405020304" pitchFamily="18" charset="0"/>
                <a:cs typeface="Times New Roman" panose="02020603050405020304" pitchFamily="18" charset="0"/>
              </a:rPr>
              <a:t> can result from operations like dividing a nonzero number by zero or performing calculations that exceed the representable range of floating-point numbers.</a:t>
            </a:r>
          </a:p>
          <a:p>
            <a:pPr marL="457200" indent="-4572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Arithmetic operations involving </a:t>
            </a:r>
            <a:r>
              <a:rPr lang="en-US" dirty="0">
                <a:solidFill>
                  <a:srgbClr val="0070C0"/>
                </a:solidFill>
                <a:latin typeface="Times New Roman" panose="02020603050405020304" pitchFamily="18" charset="0"/>
                <a:cs typeface="Times New Roman" panose="02020603050405020304" pitchFamily="18" charset="0"/>
              </a:rPr>
              <a:t>infinity</a:t>
            </a:r>
            <a:r>
              <a:rPr lang="en-US" dirty="0">
                <a:latin typeface="Times New Roman" panose="02020603050405020304" pitchFamily="18" charset="0"/>
                <a:cs typeface="Times New Roman" panose="02020603050405020304" pitchFamily="18" charset="0"/>
              </a:rPr>
              <a:t> follow mathematical rules, and they can lead to results that are still </a:t>
            </a:r>
            <a:r>
              <a:rPr lang="en-US" dirty="0">
                <a:solidFill>
                  <a:srgbClr val="0070C0"/>
                </a:solidFill>
                <a:latin typeface="Times New Roman" panose="02020603050405020304" pitchFamily="18" charset="0"/>
                <a:cs typeface="Times New Roman" panose="02020603050405020304" pitchFamily="18" charset="0"/>
              </a:rPr>
              <a:t>infinity</a:t>
            </a:r>
            <a:r>
              <a:rPr lang="en-US"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can test for infinity using the </a:t>
            </a:r>
            <a:r>
              <a:rPr lang="en-US" dirty="0">
                <a:solidFill>
                  <a:srgbClr val="FF0000"/>
                </a:solidFill>
                <a:latin typeface="Times New Roman" panose="02020603050405020304" pitchFamily="18" charset="0"/>
                <a:cs typeface="Times New Roman" panose="02020603050405020304" pitchFamily="18" charset="0"/>
              </a:rPr>
              <a:t>Double.isInfinite() </a:t>
            </a:r>
            <a:r>
              <a:rPr lang="en-US" dirty="0">
                <a:latin typeface="Times New Roman" panose="02020603050405020304" pitchFamily="18" charset="0"/>
                <a:cs typeface="Times New Roman" panose="02020603050405020304" pitchFamily="18" charset="0"/>
              </a:rPr>
              <a:t>or </a:t>
            </a:r>
            <a:r>
              <a:rPr lang="en-US" dirty="0">
                <a:solidFill>
                  <a:srgbClr val="FF0000"/>
                </a:solidFill>
                <a:latin typeface="Times New Roman" panose="02020603050405020304" pitchFamily="18" charset="0"/>
                <a:cs typeface="Times New Roman" panose="02020603050405020304" pitchFamily="18" charset="0"/>
              </a:rPr>
              <a:t>Float.isInfinite() </a:t>
            </a:r>
            <a:r>
              <a:rPr lang="en-US" dirty="0">
                <a:latin typeface="Times New Roman" panose="02020603050405020304" pitchFamily="18" charset="0"/>
                <a:cs typeface="Times New Roman" panose="02020603050405020304" pitchFamily="18" charset="0"/>
              </a:rPr>
              <a:t>methods.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F24090-CAE7-4D62-8052-1E8FBDDD704A}"/>
              </a:ext>
            </a:extLst>
          </p:cNvPr>
          <p:cNvSpPr txBox="1"/>
          <p:nvPr/>
        </p:nvSpPr>
        <p:spPr>
          <a:xfrm>
            <a:off x="6518787" y="1770037"/>
            <a:ext cx="5395260" cy="3970318"/>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floating_op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float _finf_pos = Float.POSITIVE_INFINITY;</a:t>
            </a:r>
          </a:p>
          <a:p>
            <a:r>
              <a:rPr lang="en-US" sz="1400" dirty="0">
                <a:latin typeface="Courier New" panose="02070309020205020404" pitchFamily="49" charset="0"/>
                <a:cs typeface="Courier New" panose="02070309020205020404" pitchFamily="49" charset="0"/>
              </a:rPr>
              <a:t>     double _dinf_pos = Double.POSITIVE_INFINITY;</a:t>
            </a:r>
          </a:p>
          <a:p>
            <a:r>
              <a:rPr lang="en-US" sz="1400" dirty="0">
                <a:latin typeface="Courier New" panose="02070309020205020404" pitchFamily="49" charset="0"/>
                <a:cs typeface="Courier New" panose="02070309020205020404" pitchFamily="49" charset="0"/>
              </a:rPr>
              <a:t>     float _finf_neg = Float.NEGATIVE_INFINITY;</a:t>
            </a:r>
          </a:p>
          <a:p>
            <a:r>
              <a:rPr lang="en-US" sz="1400" dirty="0">
                <a:latin typeface="Courier New" panose="02070309020205020404" pitchFamily="49" charset="0"/>
                <a:cs typeface="Courier New" panose="02070309020205020404" pitchFamily="49" charset="0"/>
              </a:rPr>
              <a:t>     double _dinf_neg = Double.NEGATIVE_INFINITY;</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System.out.println(_finf_pos+" "+_dinf_pos</a:t>
            </a:r>
          </a:p>
          <a:p>
            <a:r>
              <a:rPr lang="en-US" sz="1400" dirty="0">
                <a:latin typeface="Courier New" panose="02070309020205020404" pitchFamily="49" charset="0"/>
                <a:cs typeface="Courier New" panose="02070309020205020404" pitchFamily="49" charset="0"/>
              </a:rPr>
              <a:t>			+" "+_finf_neg+" "+_dinf_neg);</a:t>
            </a:r>
          </a:p>
          <a:p>
            <a:r>
              <a:rPr lang="en-US" sz="1400" dirty="0">
                <a:latin typeface="Courier New" panose="02070309020205020404" pitchFamily="49" charset="0"/>
                <a:cs typeface="Courier New" panose="02070309020205020404" pitchFamily="49" charset="0"/>
              </a:rPr>
              <a:t>     System.out.print(_dinf_pos * 100);</a:t>
            </a:r>
          </a:p>
          <a:p>
            <a:r>
              <a:rPr lang="en-US" sz="1400" dirty="0">
                <a:latin typeface="Courier New" panose="02070309020205020404" pitchFamily="49" charset="0"/>
                <a:cs typeface="Courier New" panose="02070309020205020404" pitchFamily="49" charset="0"/>
              </a:rPr>
              <a:t>     System.out.print(12.0/0.0);</a:t>
            </a:r>
          </a:p>
          <a:p>
            <a:r>
              <a:rPr lang="en-US" sz="1400" dirty="0">
                <a:latin typeface="Courier New" panose="02070309020205020404" pitchFamily="49" charset="0"/>
                <a:cs typeface="Courier New" panose="02070309020205020404" pitchFamily="49" charset="0"/>
              </a:rPr>
              <a:t>     System.out.print(Double.isInfinite</a:t>
            </a:r>
          </a:p>
          <a:p>
            <a:r>
              <a:rPr lang="en-US" sz="1400" dirty="0">
                <a:latin typeface="Courier New" panose="02070309020205020404" pitchFamily="49" charset="0"/>
                <a:cs typeface="Courier New" panose="02070309020205020404" pitchFamily="49" charset="0"/>
              </a:rPr>
              <a:t>							(12.0/0.0));</a:t>
            </a:r>
          </a:p>
          <a:p>
            <a:r>
              <a:rPr lang="en-US" sz="1400" dirty="0">
                <a:latin typeface="Courier New" panose="02070309020205020404" pitchFamily="49" charset="0"/>
                <a:cs typeface="Courier New" panose="02070309020205020404" pitchFamily="49" charset="0"/>
              </a:rPr>
              <a:t>     System.out.print(Double.isInfinite</a:t>
            </a:r>
          </a:p>
          <a:p>
            <a:r>
              <a:rPr lang="en-US" sz="1400" dirty="0">
                <a:latin typeface="Courier New" panose="02070309020205020404" pitchFamily="49" charset="0"/>
                <a:cs typeface="Courier New" panose="02070309020205020404" pitchFamily="49" charset="0"/>
              </a:rPr>
              <a:t>							(12.0/1.0));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8B31C9A-C689-4A4C-9032-818965AEBE5D}"/>
              </a:ext>
            </a:extLst>
          </p:cNvPr>
          <p:cNvSpPr txBox="1"/>
          <p:nvPr/>
        </p:nvSpPr>
        <p:spPr>
          <a:xfrm>
            <a:off x="6808298" y="5890893"/>
            <a:ext cx="5009357" cy="723275"/>
          </a:xfrm>
          <a:prstGeom prst="rect">
            <a:avLst/>
          </a:prstGeom>
          <a:noFill/>
        </p:spPr>
        <p:txBody>
          <a:bodyPr wrap="square">
            <a:spAutoFit/>
          </a:bodyPr>
          <a:lstStyle/>
          <a:p>
            <a:pPr algn="just">
              <a:spcAft>
                <a:spcPts val="600"/>
              </a:spcAft>
            </a:pPr>
            <a:r>
              <a:rPr lang="en-IN" b="1" dirty="0">
                <a:latin typeface="Times New Roman" panose="02020603050405020304" pitchFamily="18" charset="0"/>
                <a:cs typeface="Times New Roman" panose="02020603050405020304" pitchFamily="18" charset="0"/>
              </a:rPr>
              <a:t>Output:	</a:t>
            </a:r>
            <a:r>
              <a:rPr lang="en-IN" dirty="0">
                <a:latin typeface="Times New Roman" panose="02020603050405020304" pitchFamily="18" charset="0"/>
                <a:cs typeface="Times New Roman" panose="02020603050405020304" pitchFamily="18" charset="0"/>
              </a:rPr>
              <a:t>Infinity  Infinity  -Infinity  -Infinity</a:t>
            </a:r>
          </a:p>
          <a:p>
            <a:pPr algn="just">
              <a:spcAft>
                <a:spcPts val="600"/>
              </a:spcAft>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Infinity  Infinity  true  false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02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5"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US" dirty="0">
                <a:solidFill>
                  <a:schemeClr val="accent4">
                    <a:lumMod val="75000"/>
                  </a:schemeClr>
                </a:solidFill>
                <a:latin typeface="Arial Black" panose="020B0A04020102020204" pitchFamily="34" charset="0"/>
              </a:rPr>
              <a:t>Arithmetic Operators (Contd..)</a:t>
            </a:r>
            <a:endParaRPr lang="en-IN" dirty="0">
              <a:solidFill>
                <a:schemeClr val="accent4">
                  <a:lumMod val="75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B373A659-59B6-4A4F-A5CD-15E2BE0B7ADF}"/>
              </a:ext>
            </a:extLst>
          </p:cNvPr>
          <p:cNvSpPr txBox="1"/>
          <p:nvPr/>
        </p:nvSpPr>
        <p:spPr>
          <a:xfrm>
            <a:off x="1484310" y="1643577"/>
            <a:ext cx="4926217" cy="4632037"/>
          </a:xfrm>
          <a:prstGeom prst="rect">
            <a:avLst/>
          </a:prstGeom>
          <a:noFill/>
        </p:spPr>
        <p:txBody>
          <a:bodyPr wrap="square">
            <a:spAutoFit/>
          </a:bodyPr>
          <a:lstStyle/>
          <a:p>
            <a:pPr algn="just">
              <a:spcAft>
                <a:spcPts val="600"/>
              </a:spcAft>
            </a:pPr>
            <a:r>
              <a:rPr lang="en-US" sz="2000" b="1" dirty="0">
                <a:latin typeface="Times New Roman" panose="02020603050405020304" pitchFamily="18" charset="0"/>
                <a:cs typeface="Times New Roman" panose="02020603050405020304" pitchFamily="18" charset="0"/>
              </a:rPr>
              <a:t>NaN (Not a Number)</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dirty="0">
                <a:solidFill>
                  <a:srgbClr val="7030A0"/>
                </a:solidFill>
                <a:latin typeface="Times New Roman" panose="02020603050405020304" pitchFamily="18" charset="0"/>
                <a:cs typeface="Times New Roman" panose="02020603050405020304" pitchFamily="18" charset="0"/>
              </a:rPr>
              <a:t>NaN</a:t>
            </a:r>
            <a:r>
              <a:rPr lang="en-US" dirty="0">
                <a:latin typeface="Times New Roman" panose="02020603050405020304" pitchFamily="18" charset="0"/>
                <a:cs typeface="Times New Roman" panose="02020603050405020304" pitchFamily="18" charset="0"/>
              </a:rPr>
              <a:t> represents a value that is not a valid number in the usual sense.</a:t>
            </a:r>
          </a:p>
          <a:p>
            <a:pPr marL="457200" indent="-4572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typically the result of operations that produce undefined or indeterminate results, such as dividing zero by zero or taking the square root of a negative number.</a:t>
            </a:r>
          </a:p>
          <a:p>
            <a:pPr marL="457200" indent="-457200" algn="just">
              <a:buFont typeface="Wingdings" panose="05000000000000000000" pitchFamily="2" charset="2"/>
              <a:buChar char="Ø"/>
            </a:pPr>
            <a:r>
              <a:rPr lang="en-US" dirty="0">
                <a:solidFill>
                  <a:srgbClr val="7030A0"/>
                </a:solidFill>
                <a:latin typeface="Times New Roman" panose="02020603050405020304" pitchFamily="18" charset="0"/>
                <a:cs typeface="Times New Roman" panose="02020603050405020304" pitchFamily="18" charset="0"/>
              </a:rPr>
              <a:t>NaN</a:t>
            </a:r>
            <a:r>
              <a:rPr lang="en-US" dirty="0">
                <a:latin typeface="Times New Roman" panose="02020603050405020304" pitchFamily="18" charset="0"/>
                <a:cs typeface="Times New Roman" panose="02020603050405020304" pitchFamily="18" charset="0"/>
              </a:rPr>
              <a:t> values are often used to indicate that a computation could not produce a meaningful result due to mathematical or computational reasons.</a:t>
            </a:r>
          </a:p>
          <a:p>
            <a:pPr marL="457200" indent="-4572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you perform arithmetic involving a </a:t>
            </a:r>
            <a:r>
              <a:rPr lang="en-US" dirty="0">
                <a:solidFill>
                  <a:srgbClr val="7030A0"/>
                </a:solidFill>
                <a:latin typeface="Times New Roman" panose="02020603050405020304" pitchFamily="18" charset="0"/>
                <a:cs typeface="Times New Roman" panose="02020603050405020304" pitchFamily="18" charset="0"/>
              </a:rPr>
              <a:t>NaN</a:t>
            </a:r>
            <a:r>
              <a:rPr lang="en-US" dirty="0">
                <a:latin typeface="Times New Roman" panose="02020603050405020304" pitchFamily="18" charset="0"/>
                <a:cs typeface="Times New Roman" panose="02020603050405020304" pitchFamily="18" charset="0"/>
              </a:rPr>
              <a:t>, the result will also be </a:t>
            </a:r>
            <a:r>
              <a:rPr lang="en-US" dirty="0">
                <a:solidFill>
                  <a:srgbClr val="7030A0"/>
                </a:solidFill>
                <a:latin typeface="Times New Roman" panose="02020603050405020304" pitchFamily="18" charset="0"/>
                <a:cs typeface="Times New Roman" panose="02020603050405020304" pitchFamily="18" charset="0"/>
              </a:rPr>
              <a:t>NaN</a:t>
            </a:r>
            <a:r>
              <a:rPr lang="en-US"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test for </a:t>
            </a:r>
            <a:r>
              <a:rPr lang="en-US" dirty="0">
                <a:solidFill>
                  <a:srgbClr val="7030A0"/>
                </a:solidFill>
                <a:latin typeface="Times New Roman" panose="02020603050405020304" pitchFamily="18" charset="0"/>
                <a:cs typeface="Times New Roman" panose="02020603050405020304" pitchFamily="18" charset="0"/>
              </a:rPr>
              <a:t>NaN</a:t>
            </a:r>
            <a:r>
              <a:rPr lang="en-US" dirty="0">
                <a:latin typeface="Times New Roman" panose="02020603050405020304" pitchFamily="18" charset="0"/>
                <a:cs typeface="Times New Roman" panose="02020603050405020304" pitchFamily="18" charset="0"/>
              </a:rPr>
              <a:t> using the </a:t>
            </a:r>
            <a:r>
              <a:rPr lang="en-US" dirty="0">
                <a:solidFill>
                  <a:srgbClr val="FF0000"/>
                </a:solidFill>
                <a:latin typeface="Times New Roman" panose="02020603050405020304" pitchFamily="18" charset="0"/>
                <a:cs typeface="Times New Roman" panose="02020603050405020304" pitchFamily="18" charset="0"/>
              </a:rPr>
              <a:t>Double.isNaN() </a:t>
            </a:r>
            <a:r>
              <a:rPr lang="en-US" dirty="0">
                <a:latin typeface="Times New Roman" panose="02020603050405020304" pitchFamily="18" charset="0"/>
                <a:cs typeface="Times New Roman" panose="02020603050405020304" pitchFamily="18" charset="0"/>
              </a:rPr>
              <a:t>or </a:t>
            </a:r>
            <a:r>
              <a:rPr lang="en-US" dirty="0">
                <a:solidFill>
                  <a:srgbClr val="FF0000"/>
                </a:solidFill>
                <a:latin typeface="Times New Roman" panose="02020603050405020304" pitchFamily="18" charset="0"/>
                <a:cs typeface="Times New Roman" panose="02020603050405020304" pitchFamily="18" charset="0"/>
              </a:rPr>
              <a:t>Float.isNaN() </a:t>
            </a:r>
            <a:r>
              <a:rPr lang="en-US" dirty="0">
                <a:latin typeface="Times New Roman" panose="02020603050405020304" pitchFamily="18" charset="0"/>
                <a:cs typeface="Times New Roman" panose="02020603050405020304" pitchFamily="18" charset="0"/>
              </a:rPr>
              <a:t>methods.</a:t>
            </a:r>
          </a:p>
          <a:p>
            <a:pPr marL="457200" indent="-4572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also assign </a:t>
            </a:r>
            <a:r>
              <a:rPr lang="en-US" dirty="0">
                <a:solidFill>
                  <a:srgbClr val="7030A0"/>
                </a:solidFill>
                <a:latin typeface="Times New Roman" panose="02020603050405020304" pitchFamily="18" charset="0"/>
                <a:cs typeface="Times New Roman" panose="02020603050405020304" pitchFamily="18" charset="0"/>
              </a:rPr>
              <a:t>NaN</a:t>
            </a:r>
            <a:r>
              <a:rPr lang="en-US" dirty="0">
                <a:latin typeface="Times New Roman" panose="02020603050405020304" pitchFamily="18" charset="0"/>
                <a:cs typeface="Times New Roman" panose="02020603050405020304" pitchFamily="18" charset="0"/>
              </a:rPr>
              <a:t> to a variable.</a:t>
            </a:r>
          </a:p>
        </p:txBody>
      </p:sp>
      <p:sp>
        <p:nvSpPr>
          <p:cNvPr id="4" name="TextBox 3">
            <a:extLst>
              <a:ext uri="{FF2B5EF4-FFF2-40B4-BE49-F238E27FC236}">
                <a16:creationId xmlns:a16="http://schemas.microsoft.com/office/drawing/2014/main" id="{F92F6B5A-F486-4429-9B0F-D7A8EB96E207}"/>
              </a:ext>
            </a:extLst>
          </p:cNvPr>
          <p:cNvSpPr txBox="1"/>
          <p:nvPr/>
        </p:nvSpPr>
        <p:spPr>
          <a:xfrm>
            <a:off x="6518787" y="1770037"/>
            <a:ext cx="5395260" cy="3539430"/>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floating_op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float _fnan = Float.NaN;</a:t>
            </a:r>
          </a:p>
          <a:p>
            <a:r>
              <a:rPr lang="en-US" sz="1400" dirty="0">
                <a:latin typeface="Courier New" panose="02070309020205020404" pitchFamily="49" charset="0"/>
                <a:cs typeface="Courier New" panose="02070309020205020404" pitchFamily="49" charset="0"/>
              </a:rPr>
              <a:t>     double _dnan = Double.NaN;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System.out.print(0.0/0.0);</a:t>
            </a:r>
          </a:p>
          <a:p>
            <a:r>
              <a:rPr lang="en-US" sz="1400" dirty="0">
                <a:latin typeface="Courier New" panose="02070309020205020404" pitchFamily="49" charset="0"/>
                <a:cs typeface="Courier New" panose="02070309020205020404" pitchFamily="49" charset="0"/>
              </a:rPr>
              <a:t>     System.out.print(Float.isNaN(0.0f/0.0f));</a:t>
            </a:r>
          </a:p>
          <a:p>
            <a:r>
              <a:rPr lang="en-US" sz="1400" dirty="0">
                <a:latin typeface="Courier New" panose="02070309020205020404" pitchFamily="49" charset="0"/>
                <a:cs typeface="Courier New" panose="02070309020205020404" pitchFamily="49" charset="0"/>
              </a:rPr>
              <a:t>     System.out.print(0.0/0);</a:t>
            </a:r>
          </a:p>
          <a:p>
            <a:r>
              <a:rPr lang="en-US" sz="1400" dirty="0">
                <a:latin typeface="Courier New" panose="02070309020205020404" pitchFamily="49" charset="0"/>
                <a:cs typeface="Courier New" panose="02070309020205020404" pitchFamily="49" charset="0"/>
              </a:rPr>
              <a:t>     System.out.print(Double.isNaN(0.0/0));</a:t>
            </a:r>
          </a:p>
          <a:p>
            <a:r>
              <a:rPr lang="en-US" sz="1400" dirty="0">
                <a:latin typeface="Courier New" panose="02070309020205020404" pitchFamily="49" charset="0"/>
                <a:cs typeface="Courier New" panose="02070309020205020404" pitchFamily="49" charset="0"/>
              </a:rPr>
              <a:t>     System.out.print(Double.isNaN(40.0/5));</a:t>
            </a:r>
          </a:p>
          <a:p>
            <a:r>
              <a:rPr lang="en-US" sz="1400" dirty="0">
                <a:latin typeface="Courier New" panose="02070309020205020404" pitchFamily="49" charset="0"/>
                <a:cs typeface="Courier New" panose="02070309020205020404" pitchFamily="49" charset="0"/>
              </a:rPr>
              <a:t>     System.out.print(_fnan);</a:t>
            </a:r>
          </a:p>
          <a:p>
            <a:r>
              <a:rPr lang="en-US" sz="1400" dirty="0">
                <a:latin typeface="Courier New" panose="02070309020205020404" pitchFamily="49" charset="0"/>
                <a:cs typeface="Courier New" panose="02070309020205020404" pitchFamily="49" charset="0"/>
              </a:rPr>
              <a:t>     System.out.print(_fnan * 100);</a:t>
            </a:r>
          </a:p>
          <a:p>
            <a:r>
              <a:rPr lang="en-US" sz="1400" dirty="0">
                <a:latin typeface="Courier New" panose="02070309020205020404" pitchFamily="49" charset="0"/>
                <a:cs typeface="Courier New" panose="02070309020205020404" pitchFamily="49" charset="0"/>
              </a:rPr>
              <a:t>     System.out.println(_fnan + 100);</a:t>
            </a:r>
          </a:p>
          <a:p>
            <a:r>
              <a:rPr lang="en-US" sz="1400" dirty="0">
                <a:latin typeface="Courier New" panose="02070309020205020404" pitchFamily="49" charset="0"/>
                <a:cs typeface="Courier New" panose="02070309020205020404" pitchFamily="49" charset="0"/>
              </a:rPr>
              <a:t>     System.out.print(0/0);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7489BA9D-85C5-4240-9987-D18E5433C343}"/>
              </a:ext>
            </a:extLst>
          </p:cNvPr>
          <p:cNvSpPr txBox="1"/>
          <p:nvPr/>
        </p:nvSpPr>
        <p:spPr>
          <a:xfrm>
            <a:off x="6518787" y="5448925"/>
            <a:ext cx="5395260" cy="1077218"/>
          </a:xfrm>
          <a:prstGeom prst="rect">
            <a:avLst/>
          </a:prstGeom>
          <a:noFill/>
        </p:spPr>
        <p:txBody>
          <a:bodyPr wrap="square">
            <a:spAutoFit/>
          </a:bodyPr>
          <a:lstStyle/>
          <a:p>
            <a:pPr algn="just">
              <a:spcAft>
                <a:spcPts val="600"/>
              </a:spcAft>
            </a:pPr>
            <a:r>
              <a:rPr lang="en-IN" b="1" dirty="0">
                <a:latin typeface="Times New Roman" panose="02020603050405020304" pitchFamily="18" charset="0"/>
                <a:cs typeface="Times New Roman" panose="02020603050405020304" pitchFamily="18" charset="0"/>
              </a:rPr>
              <a:t>Output:	</a:t>
            </a:r>
            <a:r>
              <a:rPr lang="en-IN" dirty="0">
                <a:latin typeface="Times New Roman" panose="02020603050405020304" pitchFamily="18" charset="0"/>
                <a:cs typeface="Times New Roman" panose="02020603050405020304" pitchFamily="18" charset="0"/>
              </a:rPr>
              <a:t>NaN  true  NaN  true  false  NaN  NaN  NaN</a:t>
            </a:r>
          </a:p>
          <a:p>
            <a:pPr>
              <a:spcAft>
                <a:spcPts val="600"/>
              </a:spcAft>
            </a:pP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Exception in thread "main" </a:t>
            </a:r>
          </a:p>
          <a:p>
            <a:pPr>
              <a:spcAft>
                <a:spcPts val="600"/>
              </a:spcAft>
            </a:pPr>
            <a:r>
              <a:rPr lang="en-US" dirty="0">
                <a:latin typeface="Times New Roman" panose="02020603050405020304" pitchFamily="18" charset="0"/>
                <a:cs typeface="Times New Roman" panose="02020603050405020304" pitchFamily="18" charset="0"/>
              </a:rPr>
              <a:t>			java.lang.ArithmeticException: / by zero</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12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IN" dirty="0">
                <a:solidFill>
                  <a:schemeClr val="accent4">
                    <a:lumMod val="75000"/>
                  </a:schemeClr>
                </a:solidFill>
                <a:latin typeface="Arial Black" panose="020B0A04020102020204" pitchFamily="34" charset="0"/>
              </a:rPr>
              <a:t>Unary Operators</a:t>
            </a:r>
          </a:p>
        </p:txBody>
      </p:sp>
      <p:sp>
        <p:nvSpPr>
          <p:cNvPr id="10" name="TextBox 9">
            <a:extLst>
              <a:ext uri="{FF2B5EF4-FFF2-40B4-BE49-F238E27FC236}">
                <a16:creationId xmlns:a16="http://schemas.microsoft.com/office/drawing/2014/main" id="{54C46137-257F-4C72-8AA0-9F07C99C88B4}"/>
              </a:ext>
            </a:extLst>
          </p:cNvPr>
          <p:cNvSpPr txBox="1"/>
          <p:nvPr/>
        </p:nvSpPr>
        <p:spPr>
          <a:xfrm>
            <a:off x="1484311" y="1691489"/>
            <a:ext cx="5506423" cy="4632037"/>
          </a:xfrm>
          <a:prstGeom prst="rect">
            <a:avLst/>
          </a:prstGeom>
          <a:noFill/>
        </p:spPr>
        <p:txBody>
          <a:bodyPr wrap="square">
            <a:spAutoFit/>
          </a:bodyPr>
          <a:lstStyle/>
          <a:p>
            <a:pPr algn="just"/>
            <a:r>
              <a:rPr lang="en-US" sz="2000" dirty="0">
                <a:solidFill>
                  <a:srgbClr val="0070C0"/>
                </a:solidFill>
                <a:latin typeface="Times New Roman" panose="02020603050405020304" pitchFamily="18" charset="0"/>
                <a:cs typeface="Times New Roman" panose="02020603050405020304" pitchFamily="18" charset="0"/>
              </a:rPr>
              <a:t>Unary operators </a:t>
            </a:r>
            <a:r>
              <a:rPr lang="en-US" sz="2000" dirty="0">
                <a:latin typeface="Times New Roman" panose="02020603050405020304" pitchFamily="18" charset="0"/>
                <a:cs typeface="Times New Roman" panose="02020603050405020304" pitchFamily="18" charset="0"/>
              </a:rPr>
              <a:t>need only one operand.</a:t>
            </a:r>
          </a:p>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 Unary minus</a:t>
            </a:r>
          </a:p>
          <a:p>
            <a:pPr algn="just"/>
            <a:r>
              <a:rPr lang="en-IN" sz="2000" dirty="0">
                <a:latin typeface="Times New Roman" panose="02020603050405020304" pitchFamily="18" charset="0"/>
                <a:cs typeface="Times New Roman" panose="02020603050405020304" pitchFamily="18" charset="0"/>
              </a:rPr>
              <a:t>+ : Unary plus</a:t>
            </a:r>
          </a:p>
          <a:p>
            <a:pPr algn="just"/>
            <a:r>
              <a:rPr lang="en-IN" sz="2000" dirty="0">
                <a:latin typeface="Times New Roman" panose="02020603050405020304" pitchFamily="18" charset="0"/>
                <a:cs typeface="Times New Roman" panose="02020603050405020304" pitchFamily="18" charset="0"/>
              </a:rPr>
              <a:t>++ : Increment operator </a:t>
            </a:r>
          </a:p>
          <a:p>
            <a:pPr marL="648000" lvl="2" indent="-342900" fontAlgn="base">
              <a:spcBef>
                <a:spcPts val="600"/>
              </a:spcBef>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Post-Increment: </a:t>
            </a:r>
            <a:r>
              <a:rPr lang="en-US" sz="2000" dirty="0">
                <a:latin typeface="Times New Roman" panose="02020603050405020304" pitchFamily="18" charset="0"/>
                <a:cs typeface="Times New Roman" panose="02020603050405020304" pitchFamily="18" charset="0"/>
              </a:rPr>
              <a:t>Value is first used for computing the result and then incremented.</a:t>
            </a:r>
          </a:p>
          <a:p>
            <a:pPr marL="648000" lvl="2" indent="-342000" fontAlgn="base">
              <a:spcAft>
                <a:spcPts val="600"/>
              </a:spcAf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Pre-Increment: </a:t>
            </a:r>
            <a:r>
              <a:rPr lang="en-US" sz="2000" dirty="0">
                <a:latin typeface="Times New Roman" panose="02020603050405020304" pitchFamily="18" charset="0"/>
                <a:cs typeface="Times New Roman" panose="02020603050405020304" pitchFamily="18" charset="0"/>
              </a:rPr>
              <a:t>Value is incremented first, and then the result is computed.</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 Decrement Operator</a:t>
            </a:r>
          </a:p>
          <a:p>
            <a:pPr marL="648000" lvl="2" indent="-342900" fontAlgn="base">
              <a:spcBef>
                <a:spcPts val="600"/>
              </a:spcBef>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Post-Decrement: </a:t>
            </a:r>
            <a:r>
              <a:rPr lang="en-US" sz="2000" dirty="0">
                <a:latin typeface="Times New Roman" panose="02020603050405020304" pitchFamily="18" charset="0"/>
                <a:cs typeface="Times New Roman" panose="02020603050405020304" pitchFamily="18" charset="0"/>
              </a:rPr>
              <a:t>Value is first used for computing the result and then decremented.</a:t>
            </a:r>
          </a:p>
          <a:p>
            <a:pPr marL="648000" lvl="2" indent="-342000" fontAlgn="base">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Pre-Decrement: </a:t>
            </a:r>
            <a:r>
              <a:rPr lang="en-US" sz="2000" dirty="0">
                <a:latin typeface="Times New Roman" panose="02020603050405020304" pitchFamily="18" charset="0"/>
                <a:cs typeface="Times New Roman" panose="02020603050405020304" pitchFamily="18" charset="0"/>
              </a:rPr>
              <a:t>Value is decremented first, and then the result is computed.</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AC40BF6-DFBE-4C85-B7F3-AB8828755ECF}"/>
              </a:ext>
            </a:extLst>
          </p:cNvPr>
          <p:cNvSpPr txBox="1"/>
          <p:nvPr/>
        </p:nvSpPr>
        <p:spPr>
          <a:xfrm>
            <a:off x="6843252" y="1732645"/>
            <a:ext cx="5034116" cy="3539430"/>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unary_op {</a:t>
            </a:r>
          </a:p>
          <a:p>
            <a:r>
              <a:rPr lang="en-US" sz="1400" dirty="0">
                <a:latin typeface="Courier New" panose="02070309020205020404" pitchFamily="49" charset="0"/>
                <a:cs typeface="Courier New" panose="02070309020205020404" pitchFamily="49" charset="0"/>
              </a:rPr>
              <a:t>   public static void main(String[] args) {</a:t>
            </a:r>
          </a:p>
          <a:p>
            <a:r>
              <a:rPr lang="en-US" sz="1400" dirty="0">
                <a:latin typeface="Courier New" panose="02070309020205020404" pitchFamily="49" charset="0"/>
                <a:cs typeface="Courier New" panose="02070309020205020404" pitchFamily="49" charset="0"/>
              </a:rPr>
              <a:t>      int a = 10;</a:t>
            </a:r>
          </a:p>
          <a:p>
            <a:r>
              <a:rPr lang="en-US" sz="1400" dirty="0">
                <a:latin typeface="Courier New" panose="02070309020205020404" pitchFamily="49" charset="0"/>
                <a:cs typeface="Courier New" panose="02070309020205020404" pitchFamily="49" charset="0"/>
              </a:rPr>
              <a:t>      int b = 10;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System.out.println("Postincrement : " + (a++));</a:t>
            </a:r>
          </a:p>
          <a:p>
            <a:r>
              <a:rPr lang="en-US" sz="1400" dirty="0">
                <a:latin typeface="Courier New" panose="02070309020205020404" pitchFamily="49" charset="0"/>
                <a:cs typeface="Courier New" panose="02070309020205020404" pitchFamily="49" charset="0"/>
              </a:rPr>
              <a:t>      System.out.println("Preincrement : " + (++a));</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System.out.println("Postdecrement : " + (b--));</a:t>
            </a:r>
          </a:p>
          <a:p>
            <a:r>
              <a:rPr lang="en-US" sz="1400" dirty="0">
                <a:latin typeface="Courier New" panose="02070309020205020404" pitchFamily="49" charset="0"/>
                <a:cs typeface="Courier New" panose="02070309020205020404" pitchFamily="49" charset="0"/>
              </a:rPr>
              <a:t>      System.out.println("Predecrement : " + (--b));</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7768F92-A1C3-4BE4-B706-17483B5CFF20}"/>
              </a:ext>
            </a:extLst>
          </p:cNvPr>
          <p:cNvSpPr txBox="1"/>
          <p:nvPr/>
        </p:nvSpPr>
        <p:spPr>
          <a:xfrm>
            <a:off x="7594899" y="5313231"/>
            <a:ext cx="2096764" cy="1431161"/>
          </a:xfrm>
          <a:prstGeom prst="rect">
            <a:avLst/>
          </a:prstGeom>
          <a:noFill/>
        </p:spPr>
        <p:txBody>
          <a:bodyPr wrap="square">
            <a:spAutoFit/>
          </a:bodyPr>
          <a:lstStyle/>
          <a:p>
            <a:pPr algn="just">
              <a:spcAft>
                <a:spcPts val="600"/>
              </a:spcAft>
            </a:pPr>
            <a:r>
              <a:rPr lang="en-IN" b="1" dirty="0">
                <a:latin typeface="Times New Roman" panose="02020603050405020304" pitchFamily="18" charset="0"/>
                <a:cs typeface="Times New Roman" panose="02020603050405020304" pitchFamily="18" charset="0"/>
              </a:rPr>
              <a:t>Output:		</a:t>
            </a:r>
            <a:r>
              <a:rPr lang="en-IN" dirty="0">
                <a:latin typeface="Times New Roman" panose="02020603050405020304" pitchFamily="18" charset="0"/>
                <a:cs typeface="Times New Roman" panose="02020603050405020304" pitchFamily="18" charset="0"/>
              </a:rPr>
              <a:t>10</a:t>
            </a:r>
          </a:p>
          <a:p>
            <a:pPr algn="just">
              <a:spcAft>
                <a:spcPts val="600"/>
              </a:spcAft>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12</a:t>
            </a:r>
          </a:p>
          <a:p>
            <a:pPr algn="just">
              <a:spcAft>
                <a:spcPts val="600"/>
              </a:spcAft>
            </a:pPr>
            <a:r>
              <a:rPr lang="en-IN" dirty="0">
                <a:latin typeface="Times New Roman" panose="02020603050405020304" pitchFamily="18" charset="0"/>
                <a:cs typeface="Times New Roman" panose="02020603050405020304" pitchFamily="18" charset="0"/>
              </a:rPr>
              <a:t>			10</a:t>
            </a:r>
          </a:p>
          <a:p>
            <a:pPr algn="just">
              <a:spcAft>
                <a:spcPts val="600"/>
              </a:spcAft>
            </a:pPr>
            <a:r>
              <a:rPr lang="en-IN" dirty="0">
                <a:latin typeface="Times New Roman" panose="02020603050405020304" pitchFamily="18" charset="0"/>
                <a:cs typeface="Times New Roman" panose="02020603050405020304" pitchFamily="18" charset="0"/>
              </a:rPr>
              <a:t>			8</a:t>
            </a:r>
          </a:p>
        </p:txBody>
      </p:sp>
    </p:spTree>
    <p:extLst>
      <p:ext uri="{BB962C8B-B14F-4D97-AF65-F5344CB8AC3E}">
        <p14:creationId xmlns:p14="http://schemas.microsoft.com/office/powerpoint/2010/main" val="205200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8" grpId="0" animBg="1"/>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5411</TotalTime>
  <Words>3476</Words>
  <Application>Microsoft Office PowerPoint</Application>
  <PresentationFormat>Widescreen</PresentationFormat>
  <Paragraphs>447</Paragraphs>
  <Slides>25</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Calibri</vt:lpstr>
      <vt:lpstr>Corbel</vt:lpstr>
      <vt:lpstr>Courier New</vt:lpstr>
      <vt:lpstr>Times New Roman</vt:lpstr>
      <vt:lpstr>Wingdings</vt:lpstr>
      <vt:lpstr>Parallax</vt:lpstr>
      <vt:lpstr>JAVA Programming</vt:lpstr>
      <vt:lpstr>TOPICs to be discussed</vt:lpstr>
      <vt:lpstr>Let’s START …!!!</vt:lpstr>
      <vt:lpstr>Operators and Expressions</vt:lpstr>
      <vt:lpstr>Arithmetic Operators</vt:lpstr>
      <vt:lpstr>Arithmetic Operators (Contd..)</vt:lpstr>
      <vt:lpstr>Arithmetic Operators (Contd..)</vt:lpstr>
      <vt:lpstr>Arithmetic Operators (Contd..)</vt:lpstr>
      <vt:lpstr>Unary Operators</vt:lpstr>
      <vt:lpstr>Relational Operators</vt:lpstr>
      <vt:lpstr>Logical Operators</vt:lpstr>
      <vt:lpstr>Bitwise Operators</vt:lpstr>
      <vt:lpstr>Conditional Operator</vt:lpstr>
      <vt:lpstr>Shift Operator</vt:lpstr>
      <vt:lpstr>‘instanceof’ Operator</vt:lpstr>
      <vt:lpstr>Type Conversion</vt:lpstr>
      <vt:lpstr>Invalid Implicit Type Conversion</vt:lpstr>
      <vt:lpstr>Type Casting</vt:lpstr>
      <vt:lpstr>Type Casting Example</vt:lpstr>
      <vt:lpstr>Operators Precedence and Associativity</vt:lpstr>
      <vt:lpstr>Operators Precedence and Associativity (Example)</vt:lpstr>
      <vt:lpstr>Concept of Integer Caching</vt:lpstr>
      <vt:lpstr>Integer Caching (Example)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Suvojit Dhara</dc:creator>
  <cp:lastModifiedBy>Suvojit Dhara</cp:lastModifiedBy>
  <cp:revision>249</cp:revision>
  <dcterms:created xsi:type="dcterms:W3CDTF">2024-06-05T06:37:24Z</dcterms:created>
  <dcterms:modified xsi:type="dcterms:W3CDTF">2024-08-08T07:04:38Z</dcterms:modified>
</cp:coreProperties>
</file>