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79" r:id="rId6"/>
    <p:sldId id="262" r:id="rId7"/>
    <p:sldId id="301" r:id="rId8"/>
    <p:sldId id="302" r:id="rId9"/>
    <p:sldId id="305" r:id="rId10"/>
    <p:sldId id="290" r:id="rId11"/>
    <p:sldId id="283" r:id="rId12"/>
    <p:sldId id="264" r:id="rId13"/>
    <p:sldId id="307" r:id="rId14"/>
    <p:sldId id="265" r:id="rId15"/>
    <p:sldId id="284" r:id="rId16"/>
    <p:sldId id="295" r:id="rId17"/>
    <p:sldId id="266" r:id="rId18"/>
    <p:sldId id="296" r:id="rId19"/>
    <p:sldId id="308" r:id="rId20"/>
    <p:sldId id="309" r:id="rId21"/>
    <p:sldId id="310" r:id="rId22"/>
    <p:sldId id="311" r:id="rId23"/>
    <p:sldId id="312" r:id="rId24"/>
    <p:sldId id="313" r:id="rId25"/>
    <p:sldId id="304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30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66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92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3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24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81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85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11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382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0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5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4E4CD-026F-4D44-BDF5-0E1574FB1096}"/>
              </a:ext>
            </a:extLst>
          </p:cNvPr>
          <p:cNvSpPr txBox="1"/>
          <p:nvPr/>
        </p:nvSpPr>
        <p:spPr>
          <a:xfrm>
            <a:off x="1484311" y="1693706"/>
            <a:ext cx="1001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various methods to perform different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will look into some of the commonly used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6FD98-3221-4045-B150-0C57EAF78146}"/>
              </a:ext>
            </a:extLst>
          </p:cNvPr>
          <p:cNvSpPr txBox="1"/>
          <p:nvPr/>
        </p:nvSpPr>
        <p:spPr>
          <a:xfrm>
            <a:off x="2311293" y="2552317"/>
            <a:ext cx="919173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length of a given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concatenate two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type of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part of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remove leading and trailing whitespaces from a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join two or more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some specified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a given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matches of the given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‘-’, ‘@’, etc.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Length of a string: length()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20A2-56EE-40CE-B43E-B060049A335E}"/>
              </a:ext>
            </a:extLst>
          </p:cNvPr>
          <p:cNvSpPr txBox="1"/>
          <p:nvPr/>
        </p:nvSpPr>
        <p:spPr>
          <a:xfrm>
            <a:off x="1484312" y="1631977"/>
            <a:ext cx="100187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length() operation is used to determine the length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in 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int length(String strObj)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50696-D498-49C4-B341-DDF6C1396E6D}"/>
              </a:ext>
            </a:extLst>
          </p:cNvPr>
          <p:cNvSpPr txBox="1"/>
          <p:nvPr/>
        </p:nvSpPr>
        <p:spPr>
          <a:xfrm>
            <a:off x="2475633" y="3002552"/>
            <a:ext cx="6919576" cy="230832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String_Length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"hello";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"hello UPES";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System.out.println("length(s1) : "+s1.length());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System.out.println("length(s2) : "+s2.length());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1F47-B914-4946-A4BA-7FF10F9F5670}"/>
              </a:ext>
            </a:extLst>
          </p:cNvPr>
          <p:cNvSpPr txBox="1"/>
          <p:nvPr/>
        </p:nvSpPr>
        <p:spPr>
          <a:xfrm>
            <a:off x="8420612" y="5542678"/>
            <a:ext cx="308241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s1) : 5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length(s2) : 10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4348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Concatenation of two strings: concat() and ‘+’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CC1A0-0A12-46DC-91DB-EB563573F629}"/>
              </a:ext>
            </a:extLst>
          </p:cNvPr>
          <p:cNvSpPr txBox="1"/>
          <p:nvPr/>
        </p:nvSpPr>
        <p:spPr>
          <a:xfrm>
            <a:off x="1484311" y="2198684"/>
            <a:ext cx="488634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concatenate two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concat() operation.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String concat(String strObj)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creates a new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contains the invoking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contents of strObj (another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appended to the end.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‘+’ operator to concatenate two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9C2A1-2854-4898-A5DA-BD77E376F76A}"/>
              </a:ext>
            </a:extLst>
          </p:cNvPr>
          <p:cNvSpPr txBox="1"/>
          <p:nvPr/>
        </p:nvSpPr>
        <p:spPr>
          <a:xfrm>
            <a:off x="6616679" y="2198684"/>
            <a:ext cx="5109747" cy="317009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String_Concat1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"hello";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"UPES";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s3 = s1.concat(s2);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s4 = s1 + s2;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System.out.println("Concatenation with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concat() operator : "+s3);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System.out.println("Concatenation with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'+' operator : "+s4);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A5978-99BF-437E-8AF3-FCFD16E006A2}"/>
              </a:ext>
            </a:extLst>
          </p:cNvPr>
          <p:cNvSpPr txBox="1"/>
          <p:nvPr/>
        </p:nvSpPr>
        <p:spPr>
          <a:xfrm>
            <a:off x="5566788" y="5638183"/>
            <a:ext cx="615963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with concat() operator : helloUPES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Concatenation with '+' operator : helloUPES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4348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Concatenation with other Datatypes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B719D-76A3-4030-9DE0-9052F983918C}"/>
              </a:ext>
            </a:extLst>
          </p:cNvPr>
          <p:cNvSpPr txBox="1"/>
          <p:nvPr/>
        </p:nvSpPr>
        <p:spPr>
          <a:xfrm>
            <a:off x="1484311" y="2215655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concatenate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types of data.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C133-DFB5-42D7-A183-C06F2C44800F}"/>
              </a:ext>
            </a:extLst>
          </p:cNvPr>
          <p:cNvSpPr txBox="1"/>
          <p:nvPr/>
        </p:nvSpPr>
        <p:spPr>
          <a:xfrm>
            <a:off x="1730415" y="2847405"/>
            <a:ext cx="5602116" cy="230832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String_Concat2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"Hello "+2+5;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"Hello "+(2+5);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System.out.println(s2);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44FF4-ACFB-4BF2-A827-4A8206E897BD}"/>
              </a:ext>
            </a:extLst>
          </p:cNvPr>
          <p:cNvSpPr txBox="1"/>
          <p:nvPr/>
        </p:nvSpPr>
        <p:spPr>
          <a:xfrm>
            <a:off x="4363164" y="5387370"/>
            <a:ext cx="321547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25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Hello 7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22FAC-D392-4A8E-B34E-EA0913E54855}"/>
              </a:ext>
            </a:extLst>
          </p:cNvPr>
          <p:cNvSpPr txBox="1"/>
          <p:nvPr/>
        </p:nvSpPr>
        <p:spPr>
          <a:xfrm>
            <a:off x="7679453" y="2694325"/>
            <a:ext cx="382357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causes the concatenation of "Hello" with the string equivalent of 2 to take place first. This result is then concatenated with the string equivalent of 5 a second time.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parentheses are used, the integer addition first takes place and then it gets concatenated with the string "Hello".</a:t>
            </a:r>
          </a:p>
        </p:txBody>
      </p:sp>
    </p:spTree>
    <p:extLst>
      <p:ext uri="{BB962C8B-B14F-4D97-AF65-F5344CB8AC3E}">
        <p14:creationId xmlns:p14="http://schemas.microsoft.com/office/powerpoint/2010/main" val="235151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Substring operation: substring()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6645B7-FDE5-483F-9BF3-3EDBFFAB2593}"/>
              </a:ext>
            </a:extLst>
          </p:cNvPr>
          <p:cNvSpPr txBox="1">
            <a:spLocks/>
          </p:cNvSpPr>
          <p:nvPr/>
        </p:nvSpPr>
        <p:spPr>
          <a:xfrm>
            <a:off x="1484310" y="1568488"/>
            <a:ext cx="10018712" cy="16670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part of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can be said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substring() operation has two variants and returns a new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String substring(int startIndex)</a:t>
            </a:r>
          </a:p>
          <a:p>
            <a:pPr marL="0"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String substring(int startIndex, int endIndex)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7DFD4-A1B0-411A-9D5C-1B264F60242C}"/>
              </a:ext>
            </a:extLst>
          </p:cNvPr>
          <p:cNvSpPr txBox="1"/>
          <p:nvPr/>
        </p:nvSpPr>
        <p:spPr>
          <a:xfrm>
            <a:off x="2011768" y="3510596"/>
            <a:ext cx="6619766" cy="255454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SubString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"Hello UPES";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s1.substring(3);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System.out.println("First substring : "+s2);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s3 = s1.substring(3, 8);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System.out.println("Second substring : "+s3);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0001E-ECBB-4914-AB70-72292F6B97FF}"/>
              </a:ext>
            </a:extLst>
          </p:cNvPr>
          <p:cNvSpPr txBox="1"/>
          <p:nvPr/>
        </p:nvSpPr>
        <p:spPr>
          <a:xfrm>
            <a:off x="9665507" y="5002649"/>
            <a:ext cx="183751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UPES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UP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84233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Replacing part of a String: replace()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1FDB6-0726-4C8C-BC5A-749E86B73BA3}"/>
              </a:ext>
            </a:extLst>
          </p:cNvPr>
          <p:cNvSpPr txBox="1"/>
          <p:nvPr/>
        </p:nvSpPr>
        <p:spPr>
          <a:xfrm>
            <a:off x="1484311" y="2186469"/>
            <a:ext cx="5227988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 operation is used to replace part of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replace() operation has two forms:</a:t>
            </a:r>
          </a:p>
          <a:p>
            <a:pPr marL="716400" lvl="2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replaces all occurrences of one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invoking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another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has the following general form:</a:t>
            </a:r>
          </a:p>
          <a:p>
            <a:pPr marL="373500" lvl="2" algn="just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String replace(char original, char replacement)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400" lvl="2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form of replace() replaces one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has this general form:</a:t>
            </a:r>
          </a:p>
          <a:p>
            <a:pPr marL="373500" lvl="2"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String replace(substring original, string replacement)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DE38C-D49D-4699-99E2-2C0942A77E31}"/>
              </a:ext>
            </a:extLst>
          </p:cNvPr>
          <p:cNvSpPr txBox="1"/>
          <p:nvPr/>
        </p:nvSpPr>
        <p:spPr>
          <a:xfrm>
            <a:off x="6804832" y="2192446"/>
            <a:ext cx="5012030" cy="36240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String_Replace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"Class";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s1.replace('C', 'G');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System.out.println("Modified string : "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+s2);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s3 = s1.replace('c', 'G');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System.out.println("Modified string : "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+s3);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s4 = "Hello UPES";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s5 = s4.replace("UPES", "Sir");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System.out.println("Modified string : "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+s5);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C532D-9015-442B-8146-88846031D723}"/>
              </a:ext>
            </a:extLst>
          </p:cNvPr>
          <p:cNvSpPr txBox="1"/>
          <p:nvPr/>
        </p:nvSpPr>
        <p:spPr>
          <a:xfrm>
            <a:off x="8889446" y="5811279"/>
            <a:ext cx="26135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Class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Sir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Trimming a string: trim()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54255-59E6-4D8C-852C-D6E1DEE8BB76}"/>
              </a:ext>
            </a:extLst>
          </p:cNvPr>
          <p:cNvSpPr txBox="1"/>
          <p:nvPr/>
        </p:nvSpPr>
        <p:spPr>
          <a:xfrm>
            <a:off x="1484311" y="1669923"/>
            <a:ext cx="928752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trim() method returns a copy of the invoking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which any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and trailing whitespace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removed. It has this general form: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String trim()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F5C97-38DB-4593-AD59-9EB79CFAC5B7}"/>
              </a:ext>
            </a:extLst>
          </p:cNvPr>
          <p:cNvSpPr txBox="1"/>
          <p:nvPr/>
        </p:nvSpPr>
        <p:spPr>
          <a:xfrm>
            <a:off x="1820849" y="2845589"/>
            <a:ext cx="7765277" cy="230832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String_Trim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   Hello UPES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s1.trim();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System.out.println("Original string : ["+s1+"]");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System.out.println("Trimmed string : ["+s2+"]");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94DB2-FDA2-44DD-B2FF-FB260CABBF99}"/>
              </a:ext>
            </a:extLst>
          </p:cNvPr>
          <p:cNvSpPr txBox="1"/>
          <p:nvPr/>
        </p:nvSpPr>
        <p:spPr>
          <a:xfrm>
            <a:off x="7006133" y="5386810"/>
            <a:ext cx="44968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string : [   Hello UPES   ]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Trimmed string : [Hello UPES]</a:t>
            </a:r>
          </a:p>
        </p:txBody>
      </p:sp>
    </p:spTree>
    <p:extLst>
      <p:ext uri="{BB962C8B-B14F-4D97-AF65-F5344CB8AC3E}">
        <p14:creationId xmlns:p14="http://schemas.microsoft.com/office/powerpoint/2010/main" val="39455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Joining strings: join()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EB5D5-5481-472D-80A8-272A20DFC69B}"/>
              </a:ext>
            </a:extLst>
          </p:cNvPr>
          <p:cNvSpPr txBox="1"/>
          <p:nvPr/>
        </p:nvSpPr>
        <p:spPr>
          <a:xfrm>
            <a:off x="1484311" y="1623368"/>
            <a:ext cx="1001871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a new method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called join().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concatenate two or more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separating each string with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a space or a comma.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of the join() operation is as follows: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join(CharSequence delim, str1, str2, . . 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DAF68-AF8A-443A-AE24-161814573685}"/>
              </a:ext>
            </a:extLst>
          </p:cNvPr>
          <p:cNvSpPr txBox="1"/>
          <p:nvPr/>
        </p:nvSpPr>
        <p:spPr>
          <a:xfrm>
            <a:off x="2011768" y="3505878"/>
            <a:ext cx="6247977" cy="310854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String_Join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result1 = String.join(",", "Alpha", "Beta",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"Gamma");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result2 = String.join(" ", "Alpha", "Beta",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"Gamma");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result3 = String.join("Alpha", "Beta",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"Gamma");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System.out.println(result1);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System.out.println(result2);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System.out.println(result3);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0E854-98BE-4ECE-9F5C-250699C86D98}"/>
              </a:ext>
            </a:extLst>
          </p:cNvPr>
          <p:cNvSpPr txBox="1"/>
          <p:nvPr/>
        </p:nvSpPr>
        <p:spPr>
          <a:xfrm>
            <a:off x="8925449" y="4858287"/>
            <a:ext cx="28187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Alpha,Beta,Gamma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 Beta  Gamma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BetaAlphaGamma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Splitting strings: split()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52A78-6B57-4DE9-9F29-55FA5D0CF149}"/>
              </a:ext>
            </a:extLst>
          </p:cNvPr>
          <p:cNvSpPr txBox="1"/>
          <p:nvPr/>
        </p:nvSpPr>
        <p:spPr>
          <a:xfrm>
            <a:off x="1484310" y="1619146"/>
            <a:ext cx="100187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split() operation breaks a given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matches of the given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splitting against the given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operation returns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of the split() operation is:</a:t>
            </a:r>
          </a:p>
          <a:p>
            <a:pPr algn="just">
              <a:spcBef>
                <a:spcPts val="600"/>
              </a:spcBef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			String[] split(String regex, int limit)</a:t>
            </a:r>
          </a:p>
          <a:p>
            <a:pPr algn="just">
              <a:spcBef>
                <a:spcPts val="600"/>
              </a:spcBef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regular expressions (required) and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resulting threshold (optional).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1171A-86D6-48E7-8BED-54485D3236D7}"/>
              </a:ext>
            </a:extLst>
          </p:cNvPr>
          <p:cNvSpPr txBox="1"/>
          <p:nvPr/>
        </p:nvSpPr>
        <p:spPr>
          <a:xfrm>
            <a:off x="2140299" y="3821463"/>
            <a:ext cx="93627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&gt; 0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 will be applied at most limit-1 times, and the resulting array’s last entry will contain all input beyond the last matched pattern.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&lt; 0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pattern will be applied as many times as possible, and the resulting array can be of any size.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= 0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pattern will be applied as many times as possible, the resulting array can be of any size, and trailing empty strings will be discarded.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split() operation (Example)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42756-4992-4AD3-A09C-8A47697DD196}"/>
              </a:ext>
            </a:extLst>
          </p:cNvPr>
          <p:cNvSpPr txBox="1"/>
          <p:nvPr/>
        </p:nvSpPr>
        <p:spPr>
          <a:xfrm>
            <a:off x="1484311" y="1616788"/>
            <a:ext cx="4836102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"We@are@now+learning#Java@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string+splitting@@";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s.split("@", 3);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CAFBA-6E98-436E-BE16-8596343592F9}"/>
              </a:ext>
            </a:extLst>
          </p:cNvPr>
          <p:cNvSpPr txBox="1"/>
          <p:nvPr/>
        </p:nvSpPr>
        <p:spPr>
          <a:xfrm>
            <a:off x="7031000" y="4117826"/>
            <a:ext cx="34269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[now+learning#Java]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[string+splitting]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6B99-1A5B-476A-B8C5-157249D29744}"/>
              </a:ext>
            </a:extLst>
          </p:cNvPr>
          <p:cNvSpPr txBox="1"/>
          <p:nvPr/>
        </p:nvSpPr>
        <p:spPr>
          <a:xfrm>
            <a:off x="1484311" y="4117827"/>
            <a:ext cx="4836102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"We@are@now+learning#Java@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string+splitting@@";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s.split("@", -2);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20D75-59E0-488D-9247-4208DBC37023}"/>
              </a:ext>
            </a:extLst>
          </p:cNvPr>
          <p:cNvSpPr txBox="1"/>
          <p:nvPr/>
        </p:nvSpPr>
        <p:spPr>
          <a:xfrm>
            <a:off x="6868711" y="2405584"/>
            <a:ext cx="46343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[now+learning#Java@string+splitting@@]</a:t>
            </a:r>
          </a:p>
        </p:txBody>
      </p:sp>
    </p:spTree>
    <p:extLst>
      <p:ext uri="{BB962C8B-B14F-4D97-AF65-F5344CB8AC3E}">
        <p14:creationId xmlns:p14="http://schemas.microsoft.com/office/powerpoint/2010/main" val="287098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2377005" y="2428992"/>
            <a:ext cx="5762160" cy="19520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Introduction to Strings in Java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String Constructors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split() operation (Example)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42756-4992-4AD3-A09C-8A47697DD196}"/>
              </a:ext>
            </a:extLst>
          </p:cNvPr>
          <p:cNvSpPr txBox="1"/>
          <p:nvPr/>
        </p:nvSpPr>
        <p:spPr>
          <a:xfrm>
            <a:off x="1484311" y="1656981"/>
            <a:ext cx="5006924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"We@are@now+learning#Java@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string+splitting@@";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s.split("@", 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20D75-59E0-488D-9247-4208DBC37023}"/>
              </a:ext>
            </a:extLst>
          </p:cNvPr>
          <p:cNvSpPr txBox="1"/>
          <p:nvPr/>
        </p:nvSpPr>
        <p:spPr>
          <a:xfrm>
            <a:off x="7296777" y="1964757"/>
            <a:ext cx="42062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[now+learning#Java]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[string+splitting]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B2B0B-35BD-4347-AD15-7208331573A8}"/>
              </a:ext>
            </a:extLst>
          </p:cNvPr>
          <p:cNvSpPr txBox="1"/>
          <p:nvPr/>
        </p:nvSpPr>
        <p:spPr>
          <a:xfrm>
            <a:off x="1485988" y="4159948"/>
            <a:ext cx="5006924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"We@are@now+learning#Java@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string+splitting@@";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s.split("[@+#]");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92F58-496A-4BCE-9114-27B3D95F21B6}"/>
              </a:ext>
            </a:extLst>
          </p:cNvPr>
          <p:cNvSpPr txBox="1"/>
          <p:nvPr/>
        </p:nvSpPr>
        <p:spPr>
          <a:xfrm>
            <a:off x="7985753" y="4006059"/>
            <a:ext cx="35172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[now]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[learning]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[Java]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[string]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[splitting]</a:t>
            </a:r>
          </a:p>
        </p:txBody>
      </p:sp>
    </p:spTree>
    <p:extLst>
      <p:ext uri="{BB962C8B-B14F-4D97-AF65-F5344CB8AC3E}">
        <p14:creationId xmlns:p14="http://schemas.microsoft.com/office/powerpoint/2010/main" val="395798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split() operation (Contd..)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0B97B-6E7E-47EA-8D92-25F9FF777A04}"/>
              </a:ext>
            </a:extLst>
          </p:cNvPr>
          <p:cNvSpPr txBox="1"/>
          <p:nvPr/>
        </p:nvSpPr>
        <p:spPr>
          <a:xfrm>
            <a:off x="1484311" y="1656981"/>
            <a:ext cx="5006924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"We.are.now.learning.Java.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string.splitting..";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s.split(".");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04DBF-517A-4937-A094-5E4B7D2CF3AF}"/>
              </a:ext>
            </a:extLst>
          </p:cNvPr>
          <p:cNvSpPr txBox="1"/>
          <p:nvPr/>
        </p:nvSpPr>
        <p:spPr>
          <a:xfrm>
            <a:off x="3614562" y="3903750"/>
            <a:ext cx="2806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E5985-316F-4B3F-AD18-8D6DC1A506C2}"/>
              </a:ext>
            </a:extLst>
          </p:cNvPr>
          <p:cNvSpPr txBox="1"/>
          <p:nvPr/>
        </p:nvSpPr>
        <p:spPr>
          <a:xfrm>
            <a:off x="1484311" y="4692511"/>
            <a:ext cx="49365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sv-SE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splitting the </a:t>
            </a:r>
            <a:r>
              <a:rPr lang="sv-S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carries some special sense in </a:t>
            </a:r>
            <a:r>
              <a:rPr lang="sv-SE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we must precede the escape symbol (\\) to the </a:t>
            </a:r>
            <a:r>
              <a:rPr lang="sv-SE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enclose it with braces ([ ]).</a:t>
            </a:r>
          </a:p>
          <a:p>
            <a:pPr algn="just"/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C2DB4-1290-482C-A3AF-9934CCD40FD9}"/>
              </a:ext>
            </a:extLst>
          </p:cNvPr>
          <p:cNvSpPr txBox="1"/>
          <p:nvPr/>
        </p:nvSpPr>
        <p:spPr>
          <a:xfrm>
            <a:off x="6630659" y="1892082"/>
            <a:ext cx="5296733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"We.are.now.learning.Java.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string.splitting..";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s.split("[.]"); //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\\.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565F2-8DFC-43AA-A66B-84CCF7D1A3DE}"/>
              </a:ext>
            </a:extLst>
          </p:cNvPr>
          <p:cNvSpPr txBox="1"/>
          <p:nvPr/>
        </p:nvSpPr>
        <p:spPr>
          <a:xfrm>
            <a:off x="9042346" y="4257693"/>
            <a:ext cx="18500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[now]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[learning]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[Java]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[string]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[splitting]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6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8" grpId="0"/>
      <p:bldP spid="9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split() operation (Contd..)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0B97B-6E7E-47EA-8D92-25F9FF777A04}"/>
              </a:ext>
            </a:extLst>
          </p:cNvPr>
          <p:cNvSpPr txBox="1"/>
          <p:nvPr/>
        </p:nvSpPr>
        <p:spPr>
          <a:xfrm>
            <a:off x="2462854" y="2920619"/>
            <a:ext cx="5866058" cy="255454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"We are  now   learning Java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string splitting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 +");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E5985-316F-4B3F-AD18-8D6DC1A506C2}"/>
              </a:ext>
            </a:extLst>
          </p:cNvPr>
          <p:cNvSpPr txBox="1"/>
          <p:nvPr/>
        </p:nvSpPr>
        <p:spPr>
          <a:xfrm>
            <a:off x="1484312" y="1644446"/>
            <a:ext cx="10018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sv-SE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splitting the </a:t>
            </a:r>
            <a:r>
              <a:rPr lang="sv-S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consistent throughout the </a:t>
            </a:r>
            <a:r>
              <a:rPr lang="sv-S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appears </a:t>
            </a: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number of times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sv-S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then, you can use ’+’ symbol after the </a:t>
            </a:r>
            <a:r>
              <a:rPr lang="sv-SE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splitting criteria.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565F2-8DFC-43AA-A66B-84CCF7D1A3DE}"/>
              </a:ext>
            </a:extLst>
          </p:cNvPr>
          <p:cNvSpPr txBox="1"/>
          <p:nvPr/>
        </p:nvSpPr>
        <p:spPr>
          <a:xfrm>
            <a:off x="9273457" y="3936281"/>
            <a:ext cx="18500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[are]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[now]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[learning]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[Java]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[string]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[splitting]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split() operation (Contd..)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0B97B-6E7E-47EA-8D92-25F9FF777A04}"/>
              </a:ext>
            </a:extLst>
          </p:cNvPr>
          <p:cNvSpPr txBox="1"/>
          <p:nvPr/>
        </p:nvSpPr>
        <p:spPr>
          <a:xfrm>
            <a:off x="1661831" y="3210539"/>
            <a:ext cx="4919840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"We.are.now.learning.Java.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string.splitting.";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s.split("z");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E5985-316F-4B3F-AD18-8D6DC1A506C2}"/>
              </a:ext>
            </a:extLst>
          </p:cNvPr>
          <p:cNvSpPr txBox="1"/>
          <p:nvPr/>
        </p:nvSpPr>
        <p:spPr>
          <a:xfrm>
            <a:off x="1484311" y="1652734"/>
            <a:ext cx="47758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regular expression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present in the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output will be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with one element containing the entire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565F2-8DFC-43AA-A66B-84CCF7D1A3DE}"/>
              </a:ext>
            </a:extLst>
          </p:cNvPr>
          <p:cNvSpPr txBox="1"/>
          <p:nvPr/>
        </p:nvSpPr>
        <p:spPr>
          <a:xfrm>
            <a:off x="2269755" y="5691674"/>
            <a:ext cx="46033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[We.are.now.learning.Java.string.splitting.]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04A22-81A4-4243-B7BE-CDE693A92990}"/>
              </a:ext>
            </a:extLst>
          </p:cNvPr>
          <p:cNvSpPr txBox="1"/>
          <p:nvPr/>
        </p:nvSpPr>
        <p:spPr>
          <a:xfrm>
            <a:off x="6873073" y="1652734"/>
            <a:ext cx="47758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only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regular expression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output will be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423DF-656E-4897-948B-5D9DE2B47C37}"/>
              </a:ext>
            </a:extLst>
          </p:cNvPr>
          <p:cNvSpPr txBox="1"/>
          <p:nvPr/>
        </p:nvSpPr>
        <p:spPr>
          <a:xfrm>
            <a:off x="6873073" y="2878202"/>
            <a:ext cx="4919841" cy="20313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"::::";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s.split(":");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6813A-51C1-4F30-918E-517EAC9D9BD3}"/>
              </a:ext>
            </a:extLst>
          </p:cNvPr>
          <p:cNvSpPr txBox="1"/>
          <p:nvPr/>
        </p:nvSpPr>
        <p:spPr>
          <a:xfrm>
            <a:off x="9201365" y="5205266"/>
            <a:ext cx="2591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  <p:bldP spid="11" grpId="0"/>
      <p:bldP spid="7" grpId="0"/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split() operation (Contd..)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0B97B-6E7E-47EA-8D92-25F9FF777A04}"/>
              </a:ext>
            </a:extLst>
          </p:cNvPr>
          <p:cNvSpPr txBox="1"/>
          <p:nvPr/>
        </p:nvSpPr>
        <p:spPr>
          <a:xfrm>
            <a:off x="2692958" y="2162816"/>
            <a:ext cx="4919840" cy="20313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"Java";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s.split(".");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E5985-316F-4B3F-AD18-8D6DC1A506C2}"/>
              </a:ext>
            </a:extLst>
          </p:cNvPr>
          <p:cNvSpPr txBox="1"/>
          <p:nvPr/>
        </p:nvSpPr>
        <p:spPr>
          <a:xfrm>
            <a:off x="1484311" y="1624304"/>
            <a:ext cx="100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split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everything (using period(.)) , the output will be nothing.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565F2-8DFC-43AA-A66B-84CCF7D1A3DE}"/>
              </a:ext>
            </a:extLst>
          </p:cNvPr>
          <p:cNvSpPr txBox="1"/>
          <p:nvPr/>
        </p:nvSpPr>
        <p:spPr>
          <a:xfrm>
            <a:off x="9057844" y="4947501"/>
            <a:ext cx="24451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04A22-81A4-4243-B7BE-CDE693A92990}"/>
              </a:ext>
            </a:extLst>
          </p:cNvPr>
          <p:cNvSpPr txBox="1"/>
          <p:nvPr/>
        </p:nvSpPr>
        <p:spPr>
          <a:xfrm>
            <a:off x="1484310" y="4250138"/>
            <a:ext cx="10018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split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nothing, the output will be everything.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6813A-51C1-4F30-918E-517EAC9D9BD3}"/>
              </a:ext>
            </a:extLst>
          </p:cNvPr>
          <p:cNvSpPr txBox="1"/>
          <p:nvPr/>
        </p:nvSpPr>
        <p:spPr>
          <a:xfrm>
            <a:off x="8368864" y="2721114"/>
            <a:ext cx="2591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A0B76-2DA9-4546-A089-C6A6DAA76AF5}"/>
              </a:ext>
            </a:extLst>
          </p:cNvPr>
          <p:cNvSpPr txBox="1"/>
          <p:nvPr/>
        </p:nvSpPr>
        <p:spPr>
          <a:xfrm>
            <a:off x="2692958" y="4747447"/>
            <a:ext cx="4919840" cy="20313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String_Split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"Java";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result = s.split("");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for(String str: result)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System.out.println("["+str+"]");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9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  <p:bldP spid="11" grpId="0"/>
      <p:bldP spid="7" grpId="0"/>
      <p:bldP spid="10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10018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Handling in Java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String creation from literals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(length, concatenation, substring, replace, trim, join, split)</a:t>
            </a: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Handling in Java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0" y="1647136"/>
            <a:ext cx="1001871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some other languages that implement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type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built-in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full complement of features that make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convenient. For example,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methods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two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two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case of letters within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create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object, you are creating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cannot be changed. That is, once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has been created, we cannot change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comprise that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called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 property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those cases in which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modifiable 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desired,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two options: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Both hold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modified after they are created.</a:t>
            </a: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Handling in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1FED2-7F65-4AC2-9F7A-D8F4762F1A7D}"/>
              </a:ext>
            </a:extLst>
          </p:cNvPr>
          <p:cNvSpPr txBox="1"/>
          <p:nvPr/>
        </p:nvSpPr>
        <p:spPr>
          <a:xfrm>
            <a:off x="1407270" y="1596847"/>
            <a:ext cx="10095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are defined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 Thus, they are available to all programs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D9608-7368-4653-B4A9-D822A61F4EB6}"/>
              </a:ext>
            </a:extLst>
          </p:cNvPr>
          <p:cNvSpPr txBox="1"/>
          <p:nvPr/>
        </p:nvSpPr>
        <p:spPr>
          <a:xfrm>
            <a:off x="1484311" y="2765364"/>
            <a:ext cx="100187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say that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type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unchangeable means that the contents of 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cannot be changed after it has been created. However, a variable declared as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 can be changed to point at some other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any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EDCC1-0827-4B8B-B0C7-2A4258B5D76B}"/>
              </a:ext>
            </a:extLst>
          </p:cNvPr>
          <p:cNvSpPr txBox="1"/>
          <p:nvPr/>
        </p:nvSpPr>
        <p:spPr>
          <a:xfrm>
            <a:off x="1886245" y="4310209"/>
            <a:ext cx="4775812" cy="160043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"Hello";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s.concat("UPES");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10136-7D45-47C0-BB95-C76DD0A6862C}"/>
              </a:ext>
            </a:extLst>
          </p:cNvPr>
          <p:cNvSpPr txBox="1"/>
          <p:nvPr/>
        </p:nvSpPr>
        <p:spPr>
          <a:xfrm>
            <a:off x="4525612" y="5991034"/>
            <a:ext cx="156871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7D460-ACE3-4A02-8065-821E0B8126E3}"/>
              </a:ext>
            </a:extLst>
          </p:cNvPr>
          <p:cNvSpPr txBox="1"/>
          <p:nvPr/>
        </p:nvSpPr>
        <p:spPr>
          <a:xfrm>
            <a:off x="6753581" y="4310209"/>
            <a:ext cx="4775812" cy="160043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"Hello";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 = "UPES";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7453E-B969-4E86-8B0E-82DDA2A15AE6}"/>
              </a:ext>
            </a:extLst>
          </p:cNvPr>
          <p:cNvSpPr txBox="1"/>
          <p:nvPr/>
        </p:nvSpPr>
        <p:spPr>
          <a:xfrm>
            <a:off x="9400737" y="5991034"/>
            <a:ext cx="156871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UPES</a:t>
            </a: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5" grpId="0"/>
      <p:bldP spid="6" grpId="0" animBg="1"/>
      <p:bldP spid="9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Constructors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31956-346B-4F8B-AF24-69D52962B91E}"/>
              </a:ext>
            </a:extLst>
          </p:cNvPr>
          <p:cNvSpPr txBox="1"/>
          <p:nvPr/>
        </p:nvSpPr>
        <p:spPr>
          <a:xfrm>
            <a:off x="1484311" y="1663585"/>
            <a:ext cx="10018712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supports several constructors. 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empty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 the default constructor. For example,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Font typeface="+mj-lt"/>
              <a:buAutoNum type="arabicPeriod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initialized by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the constructor shown here: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String(char chars[ ])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Font typeface="+mj-lt"/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specify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subrange of a character 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initializer using the following constructor: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String(char chars[ ], int startIndex, int numChars)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Here, ‘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specifies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at which the subrange begins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‘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specifies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use. </a:t>
            </a: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Constructors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92484-E7A7-4E5A-BBD0-BBF43A4C646F}"/>
              </a:ext>
            </a:extLst>
          </p:cNvPr>
          <p:cNvSpPr txBox="1"/>
          <p:nvPr/>
        </p:nvSpPr>
        <p:spPr>
          <a:xfrm>
            <a:off x="1726733" y="1874624"/>
            <a:ext cx="7388385" cy="341632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String_Cons123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ch[] = {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','e','l','l','o'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new String();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//Empty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new String(ch);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s3 = new String(ch, 2, 3);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System.out.println(s3);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DFE3F-82FA-408D-A775-DCAF9CBB19CE}"/>
              </a:ext>
            </a:extLst>
          </p:cNvPr>
          <p:cNvSpPr txBox="1"/>
          <p:nvPr/>
        </p:nvSpPr>
        <p:spPr>
          <a:xfrm>
            <a:off x="9693482" y="4818895"/>
            <a:ext cx="180954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llo</a:t>
            </a:r>
          </a:p>
        </p:txBody>
      </p:sp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Constructors (Contd..)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E1075-5C7E-4320-ABF3-CFB5D9D77768}"/>
              </a:ext>
            </a:extLst>
          </p:cNvPr>
          <p:cNvSpPr txBox="1"/>
          <p:nvPr/>
        </p:nvSpPr>
        <p:spPr>
          <a:xfrm>
            <a:off x="1449858" y="1580739"/>
            <a:ext cx="47758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construct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from another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using this constructor: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String(String strObj)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9C602-6183-4385-A09A-319F4F7A45F3}"/>
              </a:ext>
            </a:extLst>
          </p:cNvPr>
          <p:cNvSpPr txBox="1"/>
          <p:nvPr/>
        </p:nvSpPr>
        <p:spPr>
          <a:xfrm>
            <a:off x="1464559" y="3238631"/>
            <a:ext cx="4775812" cy="20313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String_Cons4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"hello";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new String(s1);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System.out.println("s1 : "+s1);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System.out.println("s2 : "+s2);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ACF22-609D-4BAD-B5DD-8BDD5B234AF6}"/>
              </a:ext>
            </a:extLst>
          </p:cNvPr>
          <p:cNvSpPr txBox="1"/>
          <p:nvPr/>
        </p:nvSpPr>
        <p:spPr>
          <a:xfrm>
            <a:off x="2930688" y="5450520"/>
            <a:ext cx="2766727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: hello</a:t>
            </a:r>
          </a:p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: hello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0A8B-D916-4401-A81F-A286ACFFBB61}"/>
              </a:ext>
            </a:extLst>
          </p:cNvPr>
          <p:cNvSpPr txBox="1"/>
          <p:nvPr/>
        </p:nvSpPr>
        <p:spPr>
          <a:xfrm>
            <a:off x="6493667" y="1580739"/>
            <a:ext cx="5445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 startAt="5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provides constructors that initialize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given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Two forms are shown here: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String(byte chrs[])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String(byte chrs[],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startIndex, int numChars)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1C7B2-8D0B-4709-8BE7-EA07B363DBBF}"/>
              </a:ext>
            </a:extLst>
          </p:cNvPr>
          <p:cNvSpPr txBox="1"/>
          <p:nvPr/>
        </p:nvSpPr>
        <p:spPr>
          <a:xfrm>
            <a:off x="6873406" y="3727030"/>
            <a:ext cx="4775812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String_Cons5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byte ascii[] = {65, 66, 67, 68, 69};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new String(ascii);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new String(ascii, 2, 3);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System.out.println("s1 : "+s1);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System.out.println("s2 : "+s2);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E9640-578A-46F2-97D2-16782286B70B}"/>
              </a:ext>
            </a:extLst>
          </p:cNvPr>
          <p:cNvSpPr txBox="1"/>
          <p:nvPr/>
        </p:nvSpPr>
        <p:spPr>
          <a:xfrm>
            <a:off x="8479053" y="6066899"/>
            <a:ext cx="2766727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: ABCDE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s2 : CDE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4" grpId="0" animBg="1"/>
      <p:bldP spid="9" grpId="0"/>
      <p:bldP spid="10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06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Automatic Creation of String object from Literals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B32E0-B424-4140-B947-B756674DE0BD}"/>
              </a:ext>
            </a:extLst>
          </p:cNvPr>
          <p:cNvSpPr txBox="1"/>
          <p:nvPr/>
        </p:nvSpPr>
        <p:spPr>
          <a:xfrm>
            <a:off x="1484312" y="2195125"/>
            <a:ext cx="1001871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earlier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how to explicitly create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from an array of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is an easier way to do this using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each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program,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constructs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Thus, you can use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initialize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For example, the following code fragment creates two equivalent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chars[] = {'a', 'b', 'c'};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String s1 = new String(chars);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is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s2 = "abc"; //use string literal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is created for every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use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place you can use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For example, you can call methods directly on a quoted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if it were 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following statement shows. 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System.out.println("abc".length());  //prints 3</a:t>
            </a:r>
          </a:p>
        </p:txBody>
      </p:sp>
    </p:spTree>
    <p:extLst>
      <p:ext uri="{BB962C8B-B14F-4D97-AF65-F5344CB8AC3E}">
        <p14:creationId xmlns:p14="http://schemas.microsoft.com/office/powerpoint/2010/main" val="37852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8400</TotalTime>
  <Words>3539</Words>
  <Application>Microsoft Office PowerPoint</Application>
  <PresentationFormat>Widescreen</PresentationFormat>
  <Paragraphs>459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String Handling in Java </vt:lpstr>
      <vt:lpstr>String Handling in Java</vt:lpstr>
      <vt:lpstr>String Constructors</vt:lpstr>
      <vt:lpstr>String Constructors (Example)</vt:lpstr>
      <vt:lpstr>String Constructors (Contd..)</vt:lpstr>
      <vt:lpstr>Automatic Creation of String object from Literals</vt:lpstr>
      <vt:lpstr>String Operations</vt:lpstr>
      <vt:lpstr>Length of a string: length() </vt:lpstr>
      <vt:lpstr>Concatenation of two strings: concat() and ‘+’ operator</vt:lpstr>
      <vt:lpstr>String Concatenation with other Datatypes</vt:lpstr>
      <vt:lpstr>Substring operation: substring()</vt:lpstr>
      <vt:lpstr>Replacing part of a String: replace()</vt:lpstr>
      <vt:lpstr>Trimming a string: trim()</vt:lpstr>
      <vt:lpstr>Joining strings: join()</vt:lpstr>
      <vt:lpstr>Splitting strings: split()</vt:lpstr>
      <vt:lpstr>split() operation (Example)</vt:lpstr>
      <vt:lpstr>split() operation (Example)</vt:lpstr>
      <vt:lpstr>split() operation (Contd..)</vt:lpstr>
      <vt:lpstr>split() operation (Contd..)</vt:lpstr>
      <vt:lpstr>split() operation (Contd..)</vt:lpstr>
      <vt:lpstr>split() operation (Contd..)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357</cp:revision>
  <dcterms:created xsi:type="dcterms:W3CDTF">2024-06-05T06:37:24Z</dcterms:created>
  <dcterms:modified xsi:type="dcterms:W3CDTF">2024-07-03T14:55:59Z</dcterms:modified>
</cp:coreProperties>
</file>