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79" r:id="rId6"/>
    <p:sldId id="262" r:id="rId7"/>
    <p:sldId id="301" r:id="rId8"/>
    <p:sldId id="302" r:id="rId9"/>
    <p:sldId id="314" r:id="rId10"/>
    <p:sldId id="290" r:id="rId11"/>
    <p:sldId id="283" r:id="rId12"/>
    <p:sldId id="315" r:id="rId13"/>
    <p:sldId id="265" r:id="rId14"/>
    <p:sldId id="295" r:id="rId15"/>
    <p:sldId id="316" r:id="rId16"/>
    <p:sldId id="266" r:id="rId17"/>
    <p:sldId id="296" r:id="rId18"/>
    <p:sldId id="308" r:id="rId19"/>
    <p:sldId id="309" r:id="rId20"/>
    <p:sldId id="317" r:id="rId21"/>
    <p:sldId id="30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5" autoAdjust="0"/>
  </p:normalViewPr>
  <p:slideViewPr>
    <p:cSldViewPr snapToGrid="0">
      <p:cViewPr varScale="1">
        <p:scale>
          <a:sx n="77" d="100"/>
          <a:sy n="77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9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63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32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24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81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35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41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“https://www.w3schools.com/java/ref_string_format.asp”, “https://www.javatpoint.com/java-string-format” for more details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Formatting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4E4CD-026F-4D44-BDF5-0E1574FB1096}"/>
              </a:ext>
            </a:extLst>
          </p:cNvPr>
          <p:cNvSpPr txBox="1"/>
          <p:nvPr/>
        </p:nvSpPr>
        <p:spPr>
          <a:xfrm>
            <a:off x="1484311" y="1613319"/>
            <a:ext cx="10018712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returns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 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arguments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static String format(Locale locale, String format, Object arg1, Object arg2, . . . )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passed to this method then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by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Locale.getDefault()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arguments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formatted and written into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marked by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symbol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way in which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formatted depends on the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characters that follows the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symbol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0812D-1288-446A-8524-B584FAFF5150}"/>
              </a:ext>
            </a:extLst>
          </p:cNvPr>
          <p:cNvSpPr txBox="1"/>
          <p:nvPr/>
        </p:nvSpPr>
        <p:spPr>
          <a:xfrm>
            <a:off x="1818585" y="5244681"/>
            <a:ext cx="100187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Placeholders have the form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$][flags][width][.precision]conversion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components in [ ] are optional.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Formatting (Example)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1F47-B914-4946-A4BA-7FF10F9F5670}"/>
              </a:ext>
            </a:extLst>
          </p:cNvPr>
          <p:cNvSpPr txBox="1"/>
          <p:nvPr/>
        </p:nvSpPr>
        <p:spPr>
          <a:xfrm>
            <a:off x="5963478" y="5291469"/>
            <a:ext cx="55395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learn String formatting in Java</a:t>
            </a:r>
          </a:p>
          <a:p>
            <a:pPr algn="just"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1,260.51 meters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c b 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17FF6-F0C6-492E-855D-C5DBECDDE491}"/>
              </a:ext>
            </a:extLst>
          </p:cNvPr>
          <p:cNvSpPr txBox="1"/>
          <p:nvPr/>
        </p:nvSpPr>
        <p:spPr>
          <a:xfrm>
            <a:off x="1655133" y="2024876"/>
            <a:ext cx="8413315" cy="28931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StringFormatting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result = String.format("Let's learn %s formatting in %s",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"String", "Java");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System.out.println(result); 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 = String.format("%2$,3.2f %1$s", "meters", 1260.5052);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System.out.println(result); 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 = String.format("%3$c %2$c %1$c", 'a', 'b', 'c');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System.out.println(result);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Formatting (Example)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93A82-1F3D-441A-8E23-5444E9464546}"/>
              </a:ext>
            </a:extLst>
          </p:cNvPr>
          <p:cNvSpPr txBox="1"/>
          <p:nvPr/>
        </p:nvSpPr>
        <p:spPr>
          <a:xfrm>
            <a:off x="1484311" y="1839750"/>
            <a:ext cx="8785105" cy="341632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StringFormatting {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        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str1 = String.format("%d", 101);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str2 = String.format("|%10d|", 101);  //Specifying length of integer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str3 = String.format("|%-10d|", 101); //Left-justifying within the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  specified width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str4 = String.format("|% d|", 101); 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str5 = String.format("|%010d|", 101); //Filling with zeroes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System.out.println(str1);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System.out.println(str2);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System.out.println(str3);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System.out.println(str4);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System.out.println(str5); 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B3280-0101-4FFF-94AC-600F709990D5}"/>
              </a:ext>
            </a:extLst>
          </p:cNvPr>
          <p:cNvSpPr txBox="1"/>
          <p:nvPr/>
        </p:nvSpPr>
        <p:spPr>
          <a:xfrm>
            <a:off x="10369899" y="4557733"/>
            <a:ext cx="145701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 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101|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|101       |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101|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|0000000101|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2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334AD-3382-409F-B6FD-C4766667CBE3}"/>
              </a:ext>
            </a:extLst>
          </p:cNvPr>
          <p:cNvSpPr txBox="1"/>
          <p:nvPr/>
        </p:nvSpPr>
        <p:spPr>
          <a:xfrm>
            <a:off x="1484311" y="2252770"/>
            <a:ext cx="1001871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provides a quite a few methods to compare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two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Case-sensitive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two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Ignoring 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regionMatches():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regions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two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compareTo():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two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lexicographic order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(alphabetical order)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equals() and equalsIgnoreCase()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54255-59E6-4D8C-852C-D6E1DEE8BB76}"/>
              </a:ext>
            </a:extLst>
          </p:cNvPr>
          <p:cNvSpPr txBox="1"/>
          <p:nvPr/>
        </p:nvSpPr>
        <p:spPr>
          <a:xfrm>
            <a:off x="1484309" y="1669923"/>
            <a:ext cx="5072355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two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has this general form:</a:t>
            </a:r>
          </a:p>
          <a:p>
            <a:pPr algn="just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 equals(Object str)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returns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strings contain the same characters in the same order,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otherwise. The comparison is case-sensitive.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a comparison that ignores case differences, call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it compares two strings, it considers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A-Z to be the same as a-z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has this general form: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 equalsIgnoreCase(String str)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8DD06-284B-44D7-A979-5F8E154DC1CC}"/>
              </a:ext>
            </a:extLst>
          </p:cNvPr>
          <p:cNvSpPr txBox="1"/>
          <p:nvPr/>
        </p:nvSpPr>
        <p:spPr>
          <a:xfrm>
            <a:off x="6681355" y="1555552"/>
            <a:ext cx="5216236" cy="397031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String_Compare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String s1 = "Hello";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String s2 = "Hello";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String s3 = "Good-bye";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String s4 = "HELLO";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System.out.println(s1 + " equals " + s2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+ " -&gt; " +s1.equals(s2));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System.out.println(s1 + " equals " + s3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+ " -&gt; " +s1.equals(s3));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System.out.println(s1 + " equals " + s4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+ " -&gt; " +s1.equals(s4));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System.out.println(s1 + " equals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(Ignoring Case) " + s4 + " -&gt; " +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s1.equalsIgnoreCase(s4));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7CB35-5230-4793-9E6C-FEA24A7485D3}"/>
              </a:ext>
            </a:extLst>
          </p:cNvPr>
          <p:cNvSpPr txBox="1"/>
          <p:nvPr/>
        </p:nvSpPr>
        <p:spPr>
          <a:xfrm>
            <a:off x="6681355" y="5598607"/>
            <a:ext cx="5538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equals Hello -&gt; true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Hello equals Good-bye -&gt; false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Hello equals HELLO -&gt; false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Hello equals (Ignoring Case) HELLO -&gt; true</a:t>
            </a:r>
          </a:p>
        </p:txBody>
      </p:sp>
    </p:spTree>
    <p:extLst>
      <p:ext uri="{BB962C8B-B14F-4D97-AF65-F5344CB8AC3E}">
        <p14:creationId xmlns:p14="http://schemas.microsoft.com/office/powerpoint/2010/main" val="39455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equals() vs “==” operator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01435-9835-4808-AA54-F500A208045D}"/>
              </a:ext>
            </a:extLst>
          </p:cNvPr>
          <p:cNvSpPr txBox="1"/>
          <p:nvPr/>
        </p:nvSpPr>
        <p:spPr>
          <a:xfrm>
            <a:off x="1484311" y="1599756"/>
            <a:ext cx="100187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understand that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and the “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operator perform two different operations.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just explained,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compares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a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“==”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compares two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references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whether they refer to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instance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FC392-7A0B-4EED-B97E-431627EF319E}"/>
              </a:ext>
            </a:extLst>
          </p:cNvPr>
          <p:cNvSpPr txBox="1"/>
          <p:nvPr/>
        </p:nvSpPr>
        <p:spPr>
          <a:xfrm>
            <a:off x="2571579" y="4027137"/>
            <a:ext cx="5216236" cy="246221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String_Compare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String s1 = "Hello";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String s2 = new String(s1);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System.out.println(s1 + " equals " + s2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+ " -&gt; " +s1.equals(s2));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System.out.println(s1 + " == " + s2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+ " -&gt; " +(s1 == s2));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94EAB-6990-4A92-8D41-CE6945C636CF}"/>
              </a:ext>
            </a:extLst>
          </p:cNvPr>
          <p:cNvSpPr txBox="1"/>
          <p:nvPr/>
        </p:nvSpPr>
        <p:spPr>
          <a:xfrm>
            <a:off x="8455861" y="5369225"/>
            <a:ext cx="30471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equals Hello -&gt; true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== Hello -&gt; false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regionMatches()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EB5D5-5481-472D-80A8-272A20DFC69B}"/>
              </a:ext>
            </a:extLst>
          </p:cNvPr>
          <p:cNvSpPr txBox="1"/>
          <p:nvPr/>
        </p:nvSpPr>
        <p:spPr>
          <a:xfrm>
            <a:off x="1484311" y="1623368"/>
            <a:ext cx="1001871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regionMatches()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compares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region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another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region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overloaded 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you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comparisons. Here are the general forms for these two methods:</a:t>
            </a:r>
          </a:p>
          <a:p>
            <a:pPr lvl="3" algn="just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 regionMatches(int startIndex, String str2, int str2StartIndex, int numChars)</a:t>
            </a:r>
          </a:p>
          <a:p>
            <a:pPr lvl="3" algn="just"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 regionMatches(boolean ignoreCase, int startIndex, String str2, int str2StartIndex, int numChars)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versions,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index at which the region begins within the invoking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compared is specified by str2. The index at which the comparison will start within str2 is specified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str2StartIndex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length of the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compared is passed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numChars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version, if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ignoreCase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case of the </a:t>
            </a:r>
            <a:r>
              <a:rPr lang="en-US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ignored. Otherwise, case is significant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regionMatches (Example)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9298-CCCC-477D-90CC-FA483EF4DA8E}"/>
              </a:ext>
            </a:extLst>
          </p:cNvPr>
          <p:cNvSpPr txBox="1"/>
          <p:nvPr/>
        </p:nvSpPr>
        <p:spPr>
          <a:xfrm>
            <a:off x="1697371" y="1927340"/>
            <a:ext cx="7818418" cy="329320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Region_Match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"ABC def abc";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"efg abc def";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System.out.println(s1.regionMatches(8, s2, 4, 3));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System.out.println(s1.regionMatches(4, s2, 8, 3));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System.out.println(s1.regionMatches(4, s2, 4, 3));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System.out.println(s1.regionMatches(0, s2, 4, 3));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I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//Overloaded method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System.out.println(s1.regionMatches(true, 8, s2, 4, 3));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D94A6-E607-48C4-8E1D-A3D161E3E9FC}"/>
              </a:ext>
            </a:extLst>
          </p:cNvPr>
          <p:cNvSpPr txBox="1"/>
          <p:nvPr/>
        </p:nvSpPr>
        <p:spPr>
          <a:xfrm>
            <a:off x="10009970" y="4201266"/>
            <a:ext cx="1457011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  </a:t>
            </a:r>
          </a:p>
          <a:p>
            <a:pPr algn="just">
              <a:spcAft>
                <a:spcPts val="600"/>
              </a:spcAft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algn="just">
              <a:spcAft>
                <a:spcPts val="600"/>
              </a:spcAft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algn="just">
              <a:spcAft>
                <a:spcPts val="600"/>
              </a:spcAft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algn="just">
              <a:spcAft>
                <a:spcPts val="600"/>
              </a:spcAft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algn="just">
              <a:spcAft>
                <a:spcPts val="600"/>
              </a:spcAft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compareTo()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22455-1FDA-4AED-923C-8BB2E0776C5A}"/>
              </a:ext>
            </a:extLst>
          </p:cNvPr>
          <p:cNvSpPr txBox="1"/>
          <p:nvPr/>
        </p:nvSpPr>
        <p:spPr>
          <a:xfrm>
            <a:off x="1484310" y="1611982"/>
            <a:ext cx="100187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Often, it is not enough to simply know whether two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applications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need to know which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if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before the other in dictionary (alphabetic) 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string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if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after the other in dictionary 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062F3-3D0C-4E84-B9A4-14D8CEF7B2C4}"/>
              </a:ext>
            </a:extLst>
          </p:cNvPr>
          <p:cNvSpPr txBox="1"/>
          <p:nvPr/>
        </p:nvSpPr>
        <p:spPr>
          <a:xfrm>
            <a:off x="1484310" y="3337803"/>
            <a:ext cx="1001871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compareTo()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this purpose. It is specified by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Comparable&lt;T&gt;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implements. It has this general form: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int compareTo(String str)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Here, str is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compared with the invoking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result of the comparison is returned and is interpreted as shown 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B88919-A450-41A7-B41C-888650A65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55" y="5261015"/>
            <a:ext cx="7779170" cy="147394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7098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compareTo (Example)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77240-82FE-443E-AEBF-7E517D7730CF}"/>
              </a:ext>
            </a:extLst>
          </p:cNvPr>
          <p:cNvSpPr txBox="1"/>
          <p:nvPr/>
        </p:nvSpPr>
        <p:spPr>
          <a:xfrm>
            <a:off x="1484311" y="1677640"/>
            <a:ext cx="4966731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CompareTo{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"Hello";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"hello";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s3 = "upes";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System.out.println(s1.compareTo(s2));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System.out.println(s2.compareTo(s1));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System.out.println(s1.compareTo(s3));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68877-0DCF-4628-AB1F-7BB32F4EBAE2}"/>
              </a:ext>
            </a:extLst>
          </p:cNvPr>
          <p:cNvSpPr txBox="1"/>
          <p:nvPr/>
        </p:nvSpPr>
        <p:spPr>
          <a:xfrm>
            <a:off x="1484311" y="4172176"/>
            <a:ext cx="5037069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  </a:t>
            </a:r>
          </a:p>
          <a:p>
            <a:pPr algn="just">
              <a:spcAft>
                <a:spcPts val="600"/>
              </a:spcAft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-32 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//difference between ascii value of 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a-DK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//difference between ascii value of 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-45 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//difference between ascii value of 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a-DK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4315D-877E-4B11-A763-FE59E4174A33}"/>
              </a:ext>
            </a:extLst>
          </p:cNvPr>
          <p:cNvSpPr txBox="1"/>
          <p:nvPr/>
        </p:nvSpPr>
        <p:spPr>
          <a:xfrm>
            <a:off x="6844740" y="3429000"/>
            <a:ext cx="4966731" cy="181588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CompareTo{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s1 = "Hello";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s2 = "hello";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System.out.println(s1.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compareToIgnoreCase(s2));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33FBF-04F9-414C-B194-DB118909B39C}"/>
              </a:ext>
            </a:extLst>
          </p:cNvPr>
          <p:cNvSpPr txBox="1"/>
          <p:nvPr/>
        </p:nvSpPr>
        <p:spPr>
          <a:xfrm>
            <a:off x="6742445" y="2082077"/>
            <a:ext cx="47605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compareToIgnoreCase()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to compare two strings (in terms of dictionary order) ignoring the case.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622D01-7445-4DBC-9DAC-E64BE049DFF6}"/>
              </a:ext>
            </a:extLst>
          </p:cNvPr>
          <p:cNvSpPr txBox="1"/>
          <p:nvPr/>
        </p:nvSpPr>
        <p:spPr>
          <a:xfrm>
            <a:off x="7154931" y="5418671"/>
            <a:ext cx="434809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</a:p>
        </p:txBody>
      </p:sp>
    </p:spTree>
    <p:extLst>
      <p:ext uri="{BB962C8B-B14F-4D97-AF65-F5344CB8AC3E}">
        <p14:creationId xmlns:p14="http://schemas.microsoft.com/office/powerpoint/2010/main" val="395798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  <p:bldP spid="9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2377005" y="2638426"/>
            <a:ext cx="5762160" cy="11808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String utility methods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String comparison</a:t>
            </a: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50592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sorting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AA49F-0507-4DAD-B83E-1D4FAD0D258B}"/>
              </a:ext>
            </a:extLst>
          </p:cNvPr>
          <p:cNvSpPr txBox="1"/>
          <p:nvPr/>
        </p:nvSpPr>
        <p:spPr>
          <a:xfrm>
            <a:off x="1592665" y="1623708"/>
            <a:ext cx="7232301" cy="477053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SortString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String arr[] =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"Now", "is", "the", "time", "for", "all", "good",      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"men", "to", "come", "to", "the", "aid", "of", 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"their", </a:t>
            </a:r>
            <a:r>
              <a:rPr lang="en-IN" sz="1600">
                <a:latin typeface="Courier New" panose="02070309020205020404" pitchFamily="49" charset="0"/>
                <a:cs typeface="Courier New" panose="02070309020205020404" pitchFamily="49" charset="0"/>
              </a:rPr>
              <a:t>"country"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for(int j = 0; j &lt; arr.length; j++)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for(int i = j + 1; i &lt; arr.length; i++)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if(arr[i].compareToIgnoreCase(arr[j]) &lt; 0)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String t = arr[j];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arr[j] = arr[i];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arr[i] = t;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System.out.println(arr[j]);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F0AE9-8052-491A-AEFF-1D9AD5743ED3}"/>
              </a:ext>
            </a:extLst>
          </p:cNvPr>
          <p:cNvSpPr txBox="1"/>
          <p:nvPr/>
        </p:nvSpPr>
        <p:spPr>
          <a:xfrm>
            <a:off x="9498205" y="2056686"/>
            <a:ext cx="147225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931398"/>
            <a:ext cx="10018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utility methods in Java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(Searching in Strings, Change Cases, startsWith and endsWith, String Formatting)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Comparison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(equals(), equalsIgnoreCase(), regionMatches(), compareTo(), compareToIgnoreCase())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sorting using CompareToIgnoreCase() method</a:t>
            </a: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 utility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560C-6DB4-4C14-BE36-F3A24815C901}"/>
              </a:ext>
            </a:extLst>
          </p:cNvPr>
          <p:cNvSpPr txBox="1"/>
          <p:nvPr/>
        </p:nvSpPr>
        <p:spPr>
          <a:xfrm>
            <a:off x="1484310" y="2172383"/>
            <a:ext cx="100187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provides a lot of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 methods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used to manipulate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in String: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search for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case of Characters in a String: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of characters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uppercase or lowercase.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whether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specified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Formatting: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format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per requirement.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Searching in String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19C60-A589-409B-A840-2080BB7CC672}"/>
              </a:ext>
            </a:extLst>
          </p:cNvPr>
          <p:cNvSpPr txBox="1"/>
          <p:nvPr/>
        </p:nvSpPr>
        <p:spPr>
          <a:xfrm>
            <a:off x="1484310" y="1611142"/>
            <a:ext cx="10018712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provides two methods that allow you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specified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60000" lvl="3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indexOf(char ch) or int indexOf(String str):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search for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occurrence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0000" lvl="3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lastIndexOf(char ch) or int lastIndexOf(String str):</a:t>
            </a:r>
          </a:p>
          <a:p>
            <a:pPr lvl="3">
              <a:spcBef>
                <a:spcPts val="6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search for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occurrence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6DB24-8B72-48E3-8948-8629EA463B3C}"/>
              </a:ext>
            </a:extLst>
          </p:cNvPr>
          <p:cNvSpPr txBox="1"/>
          <p:nvPr/>
        </p:nvSpPr>
        <p:spPr>
          <a:xfrm>
            <a:off x="1484310" y="3873300"/>
            <a:ext cx="1001871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000" lvl="3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methods are overloaded in several different ways. In all cases, the methods return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at which the </a:t>
            </a:r>
            <a:r>
              <a:rPr lang="en-US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found, or –1 on failure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3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indexOf(char ch, int startIndex)</a:t>
            </a:r>
          </a:p>
          <a:p>
            <a:pPr marL="0"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lastIndexOf(char ch, int startIndex)</a:t>
            </a:r>
          </a:p>
          <a:p>
            <a:pPr marL="0"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indexOf(String str, int startIndex) </a:t>
            </a:r>
          </a:p>
          <a:p>
            <a:pPr marL="0"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lastIndexOf(String str, int startIndex)</a:t>
            </a:r>
          </a:p>
          <a:p>
            <a:pPr marL="0"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5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indexOf()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search runs from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startIndex to the end of the 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257300" lvl="5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lastIndexOf()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search runs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startIndex to zero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Searching in String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DAEB-7A4A-446A-A808-828EBAC9BD5B}"/>
              </a:ext>
            </a:extLst>
          </p:cNvPr>
          <p:cNvSpPr txBox="1"/>
          <p:nvPr/>
        </p:nvSpPr>
        <p:spPr>
          <a:xfrm>
            <a:off x="1867409" y="1571938"/>
            <a:ext cx="6191369" cy="528606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String_Search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str = "Let us search the string in various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ways of String search";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System.out.println("First index of(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): "+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str.indexOf(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System.out.println("Last index of(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): "+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str.lastIndexOf(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System.out.println("First index of(search): "+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str.indexOf("search"));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System.out.println("Last index of(search): "+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str.lastIndexOf("search"));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//Overloaded Search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System.out.println("Another index of(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): "+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str.indexOf(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', 9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System.out.println("Another index of(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): "+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str.lastIndexOf(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', 25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System.out.println("Another index of(search): "+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str.indexOf("search", 14));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System.out.println("Another index of(search): "+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str.lastIndexOf("search", 25));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F88BF-7F12-4923-A22B-76F25EE741A2}"/>
              </a:ext>
            </a:extLst>
          </p:cNvPr>
          <p:cNvSpPr txBox="1"/>
          <p:nvPr/>
        </p:nvSpPr>
        <p:spPr>
          <a:xfrm>
            <a:off x="8541099" y="4057306"/>
            <a:ext cx="29619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index of('s'):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index of('s'): 51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index of(search): 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index of(search): 51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index of('s'): 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index of('s'): 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index of(search): 51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index of(search): 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53305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Changing the case of characters in a String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BC845-2F6F-4A63-853F-7657500F9253}"/>
              </a:ext>
            </a:extLst>
          </p:cNvPr>
          <p:cNvSpPr txBox="1"/>
          <p:nvPr/>
        </p:nvSpPr>
        <p:spPr>
          <a:xfrm>
            <a:off x="1484311" y="2454705"/>
            <a:ext cx="512750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toLowerCase()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all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toUpperCase()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converts all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toLowerCase( )</a:t>
            </a:r>
          </a:p>
          <a:p>
            <a:pPr lvl="3" algn="just"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toUpperCase( 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methods return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contains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equivalent of the invoking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F447C-DF23-47D2-818F-BFE61783FCF9}"/>
              </a:ext>
            </a:extLst>
          </p:cNvPr>
          <p:cNvSpPr txBox="1"/>
          <p:nvPr/>
        </p:nvSpPr>
        <p:spPr>
          <a:xfrm>
            <a:off x="6724860" y="2253738"/>
            <a:ext cx="4778164" cy="310854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ChangeCase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"Hello UPES";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System.out.println("Original: " + s);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upper = s.toUpperCase();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lower = s.toLowerCase();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System.out.println("Uppercase: " +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upper);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System.out.println("Lowercase: " +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lower);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92BEE-D22E-4688-ABF2-0BD94E51236B}"/>
              </a:ext>
            </a:extLst>
          </p:cNvPr>
          <p:cNvSpPr txBox="1"/>
          <p:nvPr/>
        </p:nvSpPr>
        <p:spPr>
          <a:xfrm>
            <a:off x="8736297" y="5413252"/>
            <a:ext cx="2766727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 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Original: Hello UPES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Uppercase: HELLO UPES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Lowercase: hello upes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startsWith() and endsWith()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5A42B-718C-4CF9-A931-1E5E77994E39}"/>
              </a:ext>
            </a:extLst>
          </p:cNvPr>
          <p:cNvSpPr txBox="1"/>
          <p:nvPr/>
        </p:nvSpPr>
        <p:spPr>
          <a:xfrm>
            <a:off x="1484311" y="2056288"/>
            <a:ext cx="49667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defines two methods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startsWith()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endsWith()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startsWith()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determines whether a given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begins with a specified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boolean startsWith(String str)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endsWith()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whether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question ends with a specified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boolean endsWith(String str)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38A75-CD08-4FE1-996F-6FB62505F1D6}"/>
              </a:ext>
            </a:extLst>
          </p:cNvPr>
          <p:cNvSpPr txBox="1"/>
          <p:nvPr/>
        </p:nvSpPr>
        <p:spPr>
          <a:xfrm>
            <a:off x="6652007" y="1851804"/>
            <a:ext cx="5375869" cy="28931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StringStartEnd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"Hello UPES";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System.out.print(s.startsWith("Hello"));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System.out.print(s.startsWith("Hell"));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System.out.print(s.startsWith("He"));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System.out.println(s.startsWith("llo"));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System.out.print(s.endsWith("UPES"));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System.out.print(s.endsWith("ES"));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System.out.print(s.endsWith("S"));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System.out.print(s.endsWith("UP"));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36C54-8C03-4570-A67A-D437AB59F109}"/>
              </a:ext>
            </a:extLst>
          </p:cNvPr>
          <p:cNvSpPr txBox="1"/>
          <p:nvPr/>
        </p:nvSpPr>
        <p:spPr>
          <a:xfrm>
            <a:off x="8736297" y="4918610"/>
            <a:ext cx="27667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  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true true false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true true false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Overloaded startsWith()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5A42B-718C-4CF9-A931-1E5E77994E39}"/>
              </a:ext>
            </a:extLst>
          </p:cNvPr>
          <p:cNvSpPr txBox="1"/>
          <p:nvPr/>
        </p:nvSpPr>
        <p:spPr>
          <a:xfrm>
            <a:off x="1484311" y="1614160"/>
            <a:ext cx="100187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form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startsWith()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shown here, lets you specify a starting point:</a:t>
            </a:r>
          </a:p>
          <a:p>
            <a:pPr lvl="2" algn="just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 startsWith(String str, int startIndex)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Here,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invoking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which point the search will begin.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38A75-CD08-4FE1-996F-6FB62505F1D6}"/>
              </a:ext>
            </a:extLst>
          </p:cNvPr>
          <p:cNvSpPr txBox="1"/>
          <p:nvPr/>
        </p:nvSpPr>
        <p:spPr>
          <a:xfrm>
            <a:off x="1748411" y="3428583"/>
            <a:ext cx="7124284" cy="230832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OverloadedStart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 = "abc def ghi";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System.out.println(s.startsWith("def", 4));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System.out.println(s.startsWith("abc", 1));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System.out.println(s.startsWith("def", 7));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System.out.println(s.startsWith("ghi", 8));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36C54-8C03-4570-A67A-D437AB59F109}"/>
              </a:ext>
            </a:extLst>
          </p:cNvPr>
          <p:cNvSpPr txBox="1"/>
          <p:nvPr/>
        </p:nvSpPr>
        <p:spPr>
          <a:xfrm>
            <a:off x="9278907" y="4582745"/>
            <a:ext cx="22241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  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4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9998</TotalTime>
  <Words>3004</Words>
  <Application>Microsoft Office PowerPoint</Application>
  <PresentationFormat>Widescreen</PresentationFormat>
  <Paragraphs>367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String utility methods</vt:lpstr>
      <vt:lpstr>Searching in String</vt:lpstr>
      <vt:lpstr>Searching in String (Example)</vt:lpstr>
      <vt:lpstr>Changing the case of characters in a String</vt:lpstr>
      <vt:lpstr>startsWith() and endsWith()</vt:lpstr>
      <vt:lpstr>Overloaded startsWith()</vt:lpstr>
      <vt:lpstr>String Formatting</vt:lpstr>
      <vt:lpstr>String Formatting (Example)</vt:lpstr>
      <vt:lpstr>String Formatting (Example)</vt:lpstr>
      <vt:lpstr>String Comparison</vt:lpstr>
      <vt:lpstr>equals() and equalsIgnoreCase()</vt:lpstr>
      <vt:lpstr>equals() vs “==” operator</vt:lpstr>
      <vt:lpstr>regionMatches()</vt:lpstr>
      <vt:lpstr>regionMatches (Example)</vt:lpstr>
      <vt:lpstr>compareTo()</vt:lpstr>
      <vt:lpstr>compareTo (Example)</vt:lpstr>
      <vt:lpstr>String sorting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</cp:lastModifiedBy>
  <cp:revision>410</cp:revision>
  <dcterms:created xsi:type="dcterms:W3CDTF">2024-06-05T06:37:24Z</dcterms:created>
  <dcterms:modified xsi:type="dcterms:W3CDTF">2024-09-10T08:16:46Z</dcterms:modified>
</cp:coreProperties>
</file>