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1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4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0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6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2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5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9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7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6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8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JAVA is Architecture-Neutral (Contd..)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A64BC-C3A5-48A9-B2AF-60367C3E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1824037"/>
            <a:ext cx="4933258" cy="434816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06057-414E-47CE-B2C2-8F72F9B9E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824037"/>
            <a:ext cx="4783139" cy="43481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Object Oriented Paradigm of 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831821-3057-40DF-9B5A-ADF38BEDA11B}"/>
              </a:ext>
            </a:extLst>
          </p:cNvPr>
          <p:cNvSpPr txBox="1">
            <a:spLocks/>
          </p:cNvSpPr>
          <p:nvPr/>
        </p:nvSpPr>
        <p:spPr>
          <a:xfrm>
            <a:off x="1484311" y="1181101"/>
            <a:ext cx="10018713" cy="19145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200" dirty="0">
                <a:latin typeface="Times New Roman" panose="02020603050405020304" pitchFamily="18" charset="0"/>
              </a:rPr>
              <a:t> is based on the concept of 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Object-Oriented Programming (OOP)</a:t>
            </a:r>
            <a:r>
              <a:rPr lang="en-IN" sz="2200" dirty="0"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As the name suggests, at the centre of it is (are) an object(s).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Objects contain both data and the functionality that operates on that data. </a:t>
            </a:r>
            <a:endParaRPr lang="en-IN" sz="22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66F0F-3ED8-40BF-B547-2C7A0BED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43" y="3179649"/>
            <a:ext cx="5562434" cy="338307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8181974" y="3105150"/>
            <a:ext cx="3228975" cy="3143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Encapsulation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Inheritance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Information hiding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Polymorphism </a:t>
            </a:r>
            <a:endParaRPr lang="en-IN" sz="2200" b="0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Encapsulation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69239-5964-423A-AF3F-0A480421F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770624"/>
            <a:ext cx="5859465" cy="286739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2D4BC-EF1B-4636-B14F-F6947AB39493}"/>
              </a:ext>
            </a:extLst>
          </p:cNvPr>
          <p:cNvSpPr txBox="1"/>
          <p:nvPr/>
        </p:nvSpPr>
        <p:spPr>
          <a:xfrm>
            <a:off x="3028950" y="4972586"/>
            <a:ext cx="8305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wrapping code and data together into a single unit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capsule which is a mix of several medicines.</a:t>
            </a:r>
          </a:p>
        </p:txBody>
      </p:sp>
    </p:spTree>
    <p:extLst>
      <p:ext uri="{BB962C8B-B14F-4D97-AF65-F5344CB8AC3E}">
        <p14:creationId xmlns:p14="http://schemas.microsoft.com/office/powerpoint/2010/main" val="947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Encapsulation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89DE9-828E-4ED2-9686-A6443CC4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1761089"/>
            <a:ext cx="4361983" cy="44026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A28EA-98D1-43F7-99C1-22A40DB55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80" y="1761089"/>
            <a:ext cx="3913585" cy="439308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0E3CF1-AC6B-4CE9-B970-DEC6CC453D33}"/>
              </a:ext>
            </a:extLst>
          </p:cNvPr>
          <p:cNvSpPr/>
          <p:nvPr/>
        </p:nvSpPr>
        <p:spPr>
          <a:xfrm>
            <a:off x="6076485" y="3367093"/>
            <a:ext cx="131268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5514A2-C357-47F1-A761-ABC9AAA02D79}"/>
              </a:ext>
            </a:extLst>
          </p:cNvPr>
          <p:cNvSpPr/>
          <p:nvPr/>
        </p:nvSpPr>
        <p:spPr>
          <a:xfrm rot="10800000">
            <a:off x="6105525" y="3971935"/>
            <a:ext cx="131268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Inheritance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0" y="1657886"/>
            <a:ext cx="88217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in which one object acquires all the properties (data) and behaviours (methods) of a parent object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object may have its own data and methods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2726B-E05B-43D1-8920-A5F4594D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86" y="3170263"/>
            <a:ext cx="8200014" cy="353533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627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Information hiding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0" y="2377350"/>
            <a:ext cx="46116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allow the one class of objects to hide relevant information from its child objects and objects of other classes.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75725-7F75-4A31-A344-CF639462F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24" y="1514475"/>
            <a:ext cx="4895626" cy="51816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84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Polymorphism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0" y="2112459"/>
            <a:ext cx="461169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(OOP)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programming language’s ability to process objects depending on their class.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DC57A-7C3B-424B-87EA-92090B8A6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5" y="1594733"/>
            <a:ext cx="4886325" cy="258624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5A8D1-5A69-4EF5-8FF8-81535F30E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20" y="4385057"/>
            <a:ext cx="8798905" cy="225386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459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JAVA Program Back-end 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09" y="1683834"/>
            <a:ext cx="4983165" cy="4161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Developer’s Kit (JDK) – 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Java</a:t>
            </a: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’s programming environment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Core 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Java API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compiler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interpreter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debugger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dis-assembler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profiler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more...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C0BD0-EBD6-4DFE-98A6-C849A2381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7649"/>
            <a:ext cx="5194089" cy="379216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49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Execution of JAVA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87AB7-7A7A-4A9D-B5A2-471B340A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52" y="1688798"/>
            <a:ext cx="7708823" cy="47030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897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Bytecode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26458-27E6-4319-B090-2AD75DF4EA98}"/>
              </a:ext>
            </a:extLst>
          </p:cNvPr>
          <p:cNvSpPr txBox="1"/>
          <p:nvPr/>
        </p:nvSpPr>
        <p:spPr>
          <a:xfrm>
            <a:off x="1484310" y="1683834"/>
            <a:ext cx="6040440" cy="512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languages, compilation produces machine code</a:t>
            </a:r>
          </a:p>
          <a:p>
            <a:pPr marL="342900" lvl="0" indent="-3429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compilation produces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“bytecode”</a:t>
            </a:r>
          </a:p>
          <a:p>
            <a:pPr marL="800100" lvl="2" indent="-3429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readable by the VM</a:t>
            </a:r>
          </a:p>
          <a:p>
            <a:pPr marL="800100" lvl="2" indent="-3429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across the Internet as </a:t>
            </a:r>
            <a:r>
              <a:rPr lang="en-US" alt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applets</a:t>
            </a:r>
          </a:p>
          <a:p>
            <a:pPr marL="342900" lvl="0" indent="-3429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interprets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instructions</a:t>
            </a:r>
          </a:p>
          <a:p>
            <a:pPr marL="800100" lvl="2" indent="-3429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Partly responsible for performance lag</a:t>
            </a:r>
          </a:p>
          <a:p>
            <a:pPr marL="342900" lvl="1" indent="-342900" defTabSz="9144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produced on any platform may be executed on any other platform which supports a VM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3F112-9F9C-491A-B910-3B300774A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6" y="1702884"/>
            <a:ext cx="3825874" cy="128673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044DF-FE6C-4C16-AAAB-0B68EF33B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3356336"/>
            <a:ext cx="3825873" cy="322997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994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Course Logistics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6F4B5-75DC-42D3-8736-32EBEA29E43C}"/>
              </a:ext>
            </a:extLst>
          </p:cNvPr>
          <p:cNvSpPr txBox="1">
            <a:spLocks/>
          </p:cNvSpPr>
          <p:nvPr/>
        </p:nvSpPr>
        <p:spPr>
          <a:xfrm>
            <a:off x="1808158" y="1640682"/>
            <a:ext cx="10018713" cy="79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Course Code: 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CSEG 7031_4</a:t>
            </a:r>
            <a:endParaRPr lang="en-IN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E3617F-49F1-4811-9287-AF9F32C5887D}"/>
              </a:ext>
            </a:extLst>
          </p:cNvPr>
          <p:cNvSpPr txBox="1">
            <a:spLocks/>
          </p:cNvSpPr>
          <p:nvPr/>
        </p:nvSpPr>
        <p:spPr>
          <a:xfrm>
            <a:off x="1808157" y="2178843"/>
            <a:ext cx="10018713" cy="30384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Class Timings: </a:t>
            </a:r>
            <a:r>
              <a:rPr lang="en-US" sz="2400" dirty="0">
                <a:solidFill>
                  <a:srgbClr val="00B0F0"/>
                </a:solidFill>
                <a:latin typeface="Arial Black" panose="020B0A04020102020204" pitchFamily="34" charset="0"/>
              </a:rPr>
              <a:t>Monday (10:00 AM – 10:55 AM)</a:t>
            </a:r>
          </a:p>
          <a:p>
            <a:pPr algn="l"/>
            <a:r>
              <a:rPr lang="en-I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					  Tuesday (1:00 PM – 1:55 PM)           Theory</a:t>
            </a:r>
          </a:p>
          <a:p>
            <a:pPr algn="l"/>
            <a:r>
              <a:rPr lang="en-I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				 	  Wednesday (2:00 PM – 2:55PM) </a:t>
            </a:r>
          </a:p>
          <a:p>
            <a:pPr algn="l"/>
            <a:endParaRPr lang="en-IN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   					  Tuesday (8:00 AM – 9:55 AM)     LAB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15012B2-EB01-45EC-8E97-35C9A738C37E}"/>
              </a:ext>
            </a:extLst>
          </p:cNvPr>
          <p:cNvSpPr/>
          <p:nvPr/>
        </p:nvSpPr>
        <p:spPr>
          <a:xfrm>
            <a:off x="9572625" y="2838450"/>
            <a:ext cx="428625" cy="10287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519B43D-32C8-49D7-80DD-6CB77CC2B1A9}"/>
              </a:ext>
            </a:extLst>
          </p:cNvPr>
          <p:cNvSpPr/>
          <p:nvPr/>
        </p:nvSpPr>
        <p:spPr>
          <a:xfrm>
            <a:off x="9272588" y="4157663"/>
            <a:ext cx="138111" cy="54292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B929FF-356E-424E-9947-289B8DE0F14C}"/>
              </a:ext>
            </a:extLst>
          </p:cNvPr>
          <p:cNvSpPr txBox="1">
            <a:spLocks/>
          </p:cNvSpPr>
          <p:nvPr/>
        </p:nvSpPr>
        <p:spPr>
          <a:xfrm>
            <a:off x="1808157" y="4964904"/>
            <a:ext cx="10018713" cy="79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Room Number: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400</a:t>
            </a:r>
            <a:r>
              <a:rPr lang="en-IN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3 (Block-IV) + 4002 (Block-IV)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JIT 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26458-27E6-4319-B090-2AD75DF4EA98}"/>
              </a:ext>
            </a:extLst>
          </p:cNvPr>
          <p:cNvSpPr txBox="1"/>
          <p:nvPr/>
        </p:nvSpPr>
        <p:spPr>
          <a:xfrm>
            <a:off x="1484310" y="1683834"/>
            <a:ext cx="543084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Just-In-Time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runtime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1-time overhead when run initiated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increase 10-30 times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default for most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turned off if desired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apply statistical optimizations based on runtime usage profile</a:t>
            </a:r>
          </a:p>
        </p:txBody>
      </p:sp>
      <p:pic>
        <p:nvPicPr>
          <p:cNvPr id="1026" name="Picture 2" descr="Understanding JIT compiler (just-in-time compiler)">
            <a:extLst>
              <a:ext uri="{FF2B5EF4-FFF2-40B4-BE49-F238E27FC236}">
                <a16:creationId xmlns:a16="http://schemas.microsoft.com/office/drawing/2014/main" id="{B3A99527-CC76-4AE9-98F6-D116EA11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19241"/>
            <a:ext cx="4352925" cy="361951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Java Virtual Machine (JVM)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26458-27E6-4319-B090-2AD75DF4EA98}"/>
              </a:ext>
            </a:extLst>
          </p:cNvPr>
          <p:cNvSpPr txBox="1"/>
          <p:nvPr/>
        </p:nvSpPr>
        <p:spPr>
          <a:xfrm>
            <a:off x="1484311" y="1502859"/>
            <a:ext cx="6011864" cy="479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Not just one JVM, but a whole family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JVM</a:t>
            </a: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(J2EE &amp; J2SE)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Well-known Java Virtual Machine.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CVM, KVM</a:t>
            </a: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(J2ME)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Small devices.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Reduces some VM features to fit resource-constrained devices.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JCVM</a:t>
            </a: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(Java Card)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Smart cards.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It has least VM features,  etc. </a:t>
            </a:r>
          </a:p>
        </p:txBody>
      </p:sp>
      <p:pic>
        <p:nvPicPr>
          <p:cNvPr id="2052" name="Picture 4" descr="What is JVM (Java Virtual Machine): Architecture Explained!">
            <a:extLst>
              <a:ext uri="{FF2B5EF4-FFF2-40B4-BE49-F238E27FC236}">
                <a16:creationId xmlns:a16="http://schemas.microsoft.com/office/drawing/2014/main" id="{CD5D1BFD-0DDC-44C5-B29C-44900128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830155"/>
            <a:ext cx="4006849" cy="361814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770624"/>
            <a:ext cx="51927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lecture,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JAVA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JAVA is Architecture-Neutral / Portable / Platform-independent?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Concepts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			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hiding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AFABE-5394-47FF-AAC9-EC63F8ED02CA}"/>
              </a:ext>
            </a:extLst>
          </p:cNvPr>
          <p:cNvSpPr txBox="1"/>
          <p:nvPr/>
        </p:nvSpPr>
        <p:spPr>
          <a:xfrm>
            <a:off x="6819899" y="2077374"/>
            <a:ext cx="48664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Setup and Execution model for JAVA program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			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 Compiler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136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53B1-CD68-44EA-A702-04D0195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581025"/>
            <a:ext cx="10018713" cy="8858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Study Material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05EF71-8002-4DF5-A234-23DAD86BD4DF}"/>
              </a:ext>
            </a:extLst>
          </p:cNvPr>
          <p:cNvSpPr txBox="1">
            <a:spLocks/>
          </p:cNvSpPr>
          <p:nvPr/>
        </p:nvSpPr>
        <p:spPr>
          <a:xfrm>
            <a:off x="1808158" y="2705100"/>
            <a:ext cx="10018713" cy="3571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Lecture Slides</a:t>
            </a:r>
          </a:p>
          <a:p>
            <a:pPr algn="l"/>
            <a:endParaRPr lang="en-US" sz="28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Books:</a:t>
            </a:r>
          </a:p>
          <a:p>
            <a:pPr algn="l"/>
            <a:endParaRPr lang="en-US" sz="28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		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(1) Head First Java (3rd Edition) – K. Sierra, B. Bates &amp; T. Gee</a:t>
            </a:r>
          </a:p>
          <a:p>
            <a:pPr algn="l"/>
            <a:endParaRPr lang="en-IN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		(2) The Complete Reference Java (7</a:t>
            </a:r>
            <a:r>
              <a:rPr lang="en-IN" sz="2400" baseline="30000" dirty="0">
                <a:solidFill>
                  <a:srgbClr val="0070C0"/>
                </a:solidFill>
                <a:latin typeface="Arial Black" panose="020B0A04020102020204" pitchFamily="34" charset="0"/>
              </a:rPr>
              <a:t>th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Edition) – Herbert Schild, TMH</a:t>
            </a:r>
          </a:p>
          <a:p>
            <a:pPr algn="l"/>
            <a:endParaRPr lang="en-IN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		(3) Head First Servlets and JSP (2</a:t>
            </a:r>
            <a:r>
              <a:rPr lang="en-IN" sz="2400" baseline="30000" dirty="0">
                <a:solidFill>
                  <a:srgbClr val="0070C0"/>
                </a:solidFill>
                <a:latin typeface="Arial Black" panose="020B0A04020102020204" pitchFamily="34" charset="0"/>
              </a:rPr>
              <a:t>nd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Edition) – B. Basham, K. Sierra, B. Bates</a:t>
            </a:r>
          </a:p>
          <a:p>
            <a:pPr algn="l"/>
            <a:endParaRPr lang="en-IN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D4807B-09CC-4F90-8879-3DC4CC8BD03F}"/>
              </a:ext>
            </a:extLst>
          </p:cNvPr>
          <p:cNvSpPr txBox="1">
            <a:spLocks/>
          </p:cNvSpPr>
          <p:nvPr/>
        </p:nvSpPr>
        <p:spPr>
          <a:xfrm>
            <a:off x="1808158" y="1362077"/>
            <a:ext cx="10018713" cy="10858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Prerequisites: </a:t>
            </a:r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Basic Knowledge of C/C++ Programming,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2375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736-33DC-463F-8FD8-97C6952D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14349"/>
            <a:ext cx="10018713" cy="12096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Course Evaluation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80FFA4-E1C5-42B1-81FB-718562CA7CAF}"/>
              </a:ext>
            </a:extLst>
          </p:cNvPr>
          <p:cNvSpPr txBox="1">
            <a:spLocks/>
          </p:cNvSpPr>
          <p:nvPr/>
        </p:nvSpPr>
        <p:spPr>
          <a:xfrm>
            <a:off x="1484310" y="1924050"/>
            <a:ext cx="10018713" cy="3505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Mid Semester Examination (20%)</a:t>
            </a:r>
          </a:p>
          <a:p>
            <a:pPr algn="l"/>
            <a:endParaRPr lang="en-US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End Semester Examination (30%)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Internal Assessment (50%)</a:t>
            </a:r>
          </a:p>
          <a:p>
            <a:pPr algn="l"/>
            <a:endParaRPr lang="en-IN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			- Quizzes (7) – 20 marks each (Best 6)				[30%]</a:t>
            </a:r>
          </a:p>
          <a:p>
            <a:pPr algn="l"/>
            <a:endParaRPr lang="en-IN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			- Classtests (3) – 15 marks each (Best 2)			[30%]</a:t>
            </a:r>
          </a:p>
          <a:p>
            <a:pPr algn="l"/>
            <a:endParaRPr lang="en-IN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			- Assignments (3) – 20 marks each (Best 2)		[40%]</a:t>
            </a:r>
          </a:p>
        </p:txBody>
      </p:sp>
    </p:spTree>
    <p:extLst>
      <p:ext uri="{BB962C8B-B14F-4D97-AF65-F5344CB8AC3E}">
        <p14:creationId xmlns:p14="http://schemas.microsoft.com/office/powerpoint/2010/main" val="375261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536" y="600074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THE JOURNEY</a:t>
            </a:r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 Together…!!!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Brief History of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39D1D0-DCF1-4EF9-ADFA-101C78F3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002932"/>
            <a:ext cx="1895475" cy="2394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79E53-D8DD-497D-8E78-CE4E4B671E3F}"/>
              </a:ext>
            </a:extLst>
          </p:cNvPr>
          <p:cNvSpPr txBox="1"/>
          <p:nvPr/>
        </p:nvSpPr>
        <p:spPr>
          <a:xfrm>
            <a:off x="1718468" y="3997757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James Gosling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F08D2-D715-4845-B775-D3DE12BFC266}"/>
              </a:ext>
            </a:extLst>
          </p:cNvPr>
          <p:cNvSpPr txBox="1">
            <a:spLocks/>
          </p:cNvSpPr>
          <p:nvPr/>
        </p:nvSpPr>
        <p:spPr>
          <a:xfrm>
            <a:off x="3714750" y="1290638"/>
            <a:ext cx="7646988" cy="4848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James Gosling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Mike Sheridan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IN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Patrick Naughton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initiated the </a:t>
            </a:r>
            <a:r>
              <a:rPr lang="en-IN" sz="24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language project in June 1991. This small team of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Sun engineers </a:t>
            </a:r>
            <a:r>
              <a:rPr lang="en-IN" sz="2400" dirty="0">
                <a:latin typeface="Times New Roman" panose="02020603050405020304" pitchFamily="18" charset="0"/>
              </a:rPr>
              <a:t>was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called 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Green Team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Firstly, the language was called “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Greentalk</a:t>
            </a:r>
            <a:r>
              <a:rPr lang="en-US" sz="2400" dirty="0">
                <a:latin typeface="Times New Roman" panose="02020603050405020304" pitchFamily="18" charset="0"/>
              </a:rPr>
              <a:t>”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by James Gosling, and file extension was .gt.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 was originally designed for small, embedded systems in electronic appliances like set-top boxes, but at that time, it was too advanced technology for the digital cable television industry.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After that, it was called </a:t>
            </a:r>
            <a:r>
              <a:rPr lang="en-I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Oak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, and was developed as a part of the 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Green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 project. Java team-members initiated this project to develop a language for digital devices.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Later, Java technology was incorporated by </a:t>
            </a:r>
            <a:r>
              <a:rPr lang="en-I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Netscape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 as it was suited for networking.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Why the name JAVA???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F08D2-D715-4845-B775-D3DE12BFC266}"/>
              </a:ext>
            </a:extLst>
          </p:cNvPr>
          <p:cNvSpPr txBox="1">
            <a:spLocks/>
          </p:cNvSpPr>
          <p:nvPr/>
        </p:nvSpPr>
        <p:spPr>
          <a:xfrm>
            <a:off x="5076725" y="1107282"/>
            <a:ext cx="6610351" cy="25931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was called </a:t>
            </a:r>
            <a:r>
              <a:rPr lang="en-IN" sz="22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Oak</a:t>
            </a: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it is a symbol of strength and chosen as a national tree of many countries like U.S.A., France, Germany, Romania,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The team wanted something that reflected the essence of the technology: revolutionary, dynamic, lively, cool, unique, and easy to spell and fun to say.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F8E6A-7899-45FB-83F1-D7AF1EA9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519237"/>
            <a:ext cx="3350677" cy="21812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76BEC-C687-4274-AAE2-2B293882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3867151"/>
            <a:ext cx="3671985" cy="24288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D781825-CC05-4306-887A-7BD04BEC5A3D}"/>
              </a:ext>
            </a:extLst>
          </p:cNvPr>
          <p:cNvSpPr txBox="1">
            <a:spLocks/>
          </p:cNvSpPr>
          <p:nvPr/>
        </p:nvSpPr>
        <p:spPr>
          <a:xfrm>
            <a:off x="1362074" y="3586162"/>
            <a:ext cx="6610351" cy="28241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1995, </a:t>
            </a:r>
            <a:r>
              <a:rPr lang="en-IN" sz="22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Oak</a:t>
            </a: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was renamed as </a:t>
            </a:r>
            <a:r>
              <a:rPr lang="en-IN" sz="22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2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(An island of Indonesia is named </a:t>
            </a:r>
            <a:r>
              <a:rPr lang="en-IN" sz="22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 where first coffee was produced</a:t>
            </a:r>
            <a:r>
              <a:rPr lang="en-IN" sz="2200" dirty="0">
                <a:latin typeface="Times New Roman" panose="02020603050405020304" pitchFamily="18" charset="0"/>
              </a:rPr>
              <a:t>, 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called java coffee)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In 1995, Time Magazine 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called 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Java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one of ten best products of 1995</a:t>
            </a:r>
            <a:r>
              <a:rPr lang="en-IN" sz="2200" dirty="0">
                <a:latin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JDK </a:t>
            </a:r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(Java Development Kit) 1.0 released in January23, 1996.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Characteristics of JAVA</a:t>
            </a:r>
          </a:p>
        </p:txBody>
      </p:sp>
      <p:pic>
        <p:nvPicPr>
          <p:cNvPr id="1038" name="Picture 14" descr="Java logo and symbol, meaning, history, PNG">
            <a:extLst>
              <a:ext uri="{FF2B5EF4-FFF2-40B4-BE49-F238E27FC236}">
                <a16:creationId xmlns:a16="http://schemas.microsoft.com/office/drawing/2014/main" id="{9AF03A2E-CDA0-492E-9127-7A0F0CA7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4" y="2833689"/>
            <a:ext cx="2843212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770DAD-A5DA-4588-9DEA-0D7F6BC22416}"/>
              </a:ext>
            </a:extLst>
          </p:cNvPr>
          <p:cNvCxnSpPr>
            <a:cxnSpLocks/>
          </p:cNvCxnSpPr>
          <p:nvPr/>
        </p:nvCxnSpPr>
        <p:spPr>
          <a:xfrm flipH="1" flipV="1">
            <a:off x="3857625" y="2552700"/>
            <a:ext cx="816769" cy="714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D79AD0-0C66-421B-A707-B73271D42A2D}"/>
              </a:ext>
            </a:extLst>
          </p:cNvPr>
          <p:cNvSpPr/>
          <p:nvPr/>
        </p:nvSpPr>
        <p:spPr>
          <a:xfrm>
            <a:off x="2718197" y="1857375"/>
            <a:ext cx="1733550" cy="7143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Simple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73C76B-597D-477E-9E87-F6D85F90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1750495"/>
            <a:ext cx="997914" cy="92603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127D0-A424-44F5-B3D0-99B01D75B39E}"/>
              </a:ext>
            </a:extLst>
          </p:cNvPr>
          <p:cNvCxnSpPr>
            <a:cxnSpLocks/>
          </p:cNvCxnSpPr>
          <p:nvPr/>
        </p:nvCxnSpPr>
        <p:spPr>
          <a:xfrm flipH="1" flipV="1">
            <a:off x="3857328" y="3452134"/>
            <a:ext cx="817067" cy="234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CC6946-41F4-4B29-9AF5-1C631E2D46C3}"/>
              </a:ext>
            </a:extLst>
          </p:cNvPr>
          <p:cNvSpPr/>
          <p:nvPr/>
        </p:nvSpPr>
        <p:spPr>
          <a:xfrm>
            <a:off x="2132410" y="3048680"/>
            <a:ext cx="1733550" cy="714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Object </a:t>
            </a:r>
          </a:p>
          <a:p>
            <a:pPr algn="ctr"/>
            <a:r>
              <a:rPr lang="en-IN" dirty="0">
                <a:latin typeface="Bell MT" panose="02020503060305020303" pitchFamily="18" charset="0"/>
              </a:rPr>
              <a:t>Oriented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D94749-14AB-4F9F-8CAB-F4C02FB2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84" y="2786870"/>
            <a:ext cx="1167048" cy="115833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93CC4C-B57E-4B4A-B450-6DA6644F3BED}"/>
              </a:ext>
            </a:extLst>
          </p:cNvPr>
          <p:cNvCxnSpPr>
            <a:cxnSpLocks/>
          </p:cNvCxnSpPr>
          <p:nvPr/>
        </p:nvCxnSpPr>
        <p:spPr>
          <a:xfrm flipH="1">
            <a:off x="3857625" y="4214134"/>
            <a:ext cx="816174" cy="334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CBBB05-EF4E-4E85-8537-6A6E9F9164E8}"/>
              </a:ext>
            </a:extLst>
          </p:cNvPr>
          <p:cNvSpPr/>
          <p:nvPr/>
        </p:nvSpPr>
        <p:spPr>
          <a:xfrm>
            <a:off x="2123778" y="4191501"/>
            <a:ext cx="1733550" cy="7143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Distributed</a:t>
            </a:r>
          </a:p>
        </p:txBody>
      </p:sp>
      <p:pic>
        <p:nvPicPr>
          <p:cNvPr id="1040" name="Picture 16" descr="Introduction to Big Data and Distributed Systems | CloudxLab Blog">
            <a:extLst>
              <a:ext uri="{FF2B5EF4-FFF2-40B4-BE49-F238E27FC236}">
                <a16:creationId xmlns:a16="http://schemas.microsoft.com/office/drawing/2014/main" id="{87067FE3-4C23-4D39-9548-D7E6961C1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5" y="4027599"/>
            <a:ext cx="1551025" cy="104218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6B1900-F037-4984-A3C3-93DF3BD41690}"/>
              </a:ext>
            </a:extLst>
          </p:cNvPr>
          <p:cNvCxnSpPr>
            <a:cxnSpLocks/>
          </p:cNvCxnSpPr>
          <p:nvPr/>
        </p:nvCxnSpPr>
        <p:spPr>
          <a:xfrm flipH="1">
            <a:off x="3990975" y="4842284"/>
            <a:ext cx="691159" cy="66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8B4F5B-9CF7-4B36-8005-EF44F7761848}"/>
              </a:ext>
            </a:extLst>
          </p:cNvPr>
          <p:cNvSpPr/>
          <p:nvPr/>
        </p:nvSpPr>
        <p:spPr>
          <a:xfrm>
            <a:off x="2257425" y="5240549"/>
            <a:ext cx="1733550" cy="714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Secure</a:t>
            </a:r>
          </a:p>
        </p:txBody>
      </p:sp>
      <p:pic>
        <p:nvPicPr>
          <p:cNvPr id="1044" name="Picture 20" descr="Secure Checkout is Safe and Secure">
            <a:extLst>
              <a:ext uri="{FF2B5EF4-FFF2-40B4-BE49-F238E27FC236}">
                <a16:creationId xmlns:a16="http://schemas.microsoft.com/office/drawing/2014/main" id="{892BD814-4163-4074-B8E2-78E04589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4" y="5060253"/>
            <a:ext cx="1226229" cy="123825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B49C37-5B67-41A5-9F1E-547FB390FDC5}"/>
              </a:ext>
            </a:extLst>
          </p:cNvPr>
          <p:cNvSpPr/>
          <p:nvPr/>
        </p:nvSpPr>
        <p:spPr>
          <a:xfrm>
            <a:off x="4336554" y="5815012"/>
            <a:ext cx="1733550" cy="7143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High</a:t>
            </a:r>
          </a:p>
          <a:p>
            <a:pPr algn="ctr"/>
            <a:r>
              <a:rPr lang="en-IN" dirty="0">
                <a:latin typeface="Bell MT" panose="02020503060305020303" pitchFamily="18" charset="0"/>
              </a:rPr>
              <a:t>Performance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FEBB05-AC35-44AD-8EAA-5345EDB966B9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5203329" y="4836164"/>
            <a:ext cx="193106" cy="97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16429D5A-6DEB-448D-827E-237D494A8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773" y="5459928"/>
            <a:ext cx="1210614" cy="125569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2C8BF5-2DBD-4B6A-958A-31E9B51E4BCF}"/>
              </a:ext>
            </a:extLst>
          </p:cNvPr>
          <p:cNvCxnSpPr>
            <a:cxnSpLocks/>
          </p:cNvCxnSpPr>
          <p:nvPr/>
        </p:nvCxnSpPr>
        <p:spPr>
          <a:xfrm flipH="1" flipV="1">
            <a:off x="5449940" y="2290030"/>
            <a:ext cx="408385" cy="50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4E6852F-533C-486D-86BE-B4429DD46D47}"/>
              </a:ext>
            </a:extLst>
          </p:cNvPr>
          <p:cNvSpPr/>
          <p:nvPr/>
        </p:nvSpPr>
        <p:spPr>
          <a:xfrm>
            <a:off x="4680646" y="1566631"/>
            <a:ext cx="1733550" cy="714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Robust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F02B5E8-88B2-4049-BE0F-E27C4C51A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992" y="1308771"/>
            <a:ext cx="1239483" cy="12300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977FF3-7A47-41C3-A9F9-E9C01111BA91}"/>
              </a:ext>
            </a:extLst>
          </p:cNvPr>
          <p:cNvSpPr/>
          <p:nvPr/>
        </p:nvSpPr>
        <p:spPr>
          <a:xfrm>
            <a:off x="7416105" y="5815012"/>
            <a:ext cx="1733550" cy="714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Multi-threaded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B6B16A-0DD9-4F5C-A6DC-BF187CB0876A}"/>
              </a:ext>
            </a:extLst>
          </p:cNvPr>
          <p:cNvCxnSpPr>
            <a:cxnSpLocks/>
          </p:cNvCxnSpPr>
          <p:nvPr/>
        </p:nvCxnSpPr>
        <p:spPr>
          <a:xfrm>
            <a:off x="6558186" y="4837432"/>
            <a:ext cx="1724694" cy="98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52DA9B9-EA4E-4BFD-88DB-A8F0E2827A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518" y="5518596"/>
            <a:ext cx="1313645" cy="13072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E5C63F3-6CE3-4C1C-8383-465F3FAA5F74}"/>
              </a:ext>
            </a:extLst>
          </p:cNvPr>
          <p:cNvSpPr/>
          <p:nvPr/>
        </p:nvSpPr>
        <p:spPr>
          <a:xfrm>
            <a:off x="7838770" y="1729243"/>
            <a:ext cx="1733550" cy="7143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Architecture-Neutral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BD9740-2592-49B6-92F5-CD9CE0E9639D}"/>
              </a:ext>
            </a:extLst>
          </p:cNvPr>
          <p:cNvCxnSpPr>
            <a:cxnSpLocks/>
          </p:cNvCxnSpPr>
          <p:nvPr/>
        </p:nvCxnSpPr>
        <p:spPr>
          <a:xfrm flipV="1">
            <a:off x="7226518" y="2377755"/>
            <a:ext cx="668387" cy="455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Features of Java">
            <a:extLst>
              <a:ext uri="{FF2B5EF4-FFF2-40B4-BE49-F238E27FC236}">
                <a16:creationId xmlns:a16="http://schemas.microsoft.com/office/drawing/2014/main" id="{58122F2D-078C-41D1-B888-7960FEAB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734" y="1516710"/>
            <a:ext cx="1986166" cy="1153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447975-132A-4BC7-B022-7A74CEBD1071}"/>
              </a:ext>
            </a:extLst>
          </p:cNvPr>
          <p:cNvCxnSpPr>
            <a:cxnSpLocks/>
          </p:cNvCxnSpPr>
          <p:nvPr/>
        </p:nvCxnSpPr>
        <p:spPr>
          <a:xfrm flipV="1">
            <a:off x="7536830" y="3189505"/>
            <a:ext cx="746050" cy="13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465C9D-43CD-4612-A058-507D44D6BA5A}"/>
              </a:ext>
            </a:extLst>
          </p:cNvPr>
          <p:cNvSpPr/>
          <p:nvPr/>
        </p:nvSpPr>
        <p:spPr>
          <a:xfrm>
            <a:off x="8260870" y="3016950"/>
            <a:ext cx="1733550" cy="8446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Platform Independent / Portable</a:t>
            </a:r>
          </a:p>
        </p:txBody>
      </p:sp>
      <p:pic>
        <p:nvPicPr>
          <p:cNvPr id="1050" name="Picture 26" descr="Java is platform independent, How ...">
            <a:extLst>
              <a:ext uri="{FF2B5EF4-FFF2-40B4-BE49-F238E27FC236}">
                <a16:creationId xmlns:a16="http://schemas.microsoft.com/office/drawing/2014/main" id="{8384F7C9-E49E-4A27-B135-C905709C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81" y="2833689"/>
            <a:ext cx="2362596" cy="129010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0CC165-8FD2-4C73-95CC-F713FBA16A1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517383" y="4231989"/>
            <a:ext cx="817289" cy="61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450386C-8635-4F87-A859-0540319DFA99}"/>
              </a:ext>
            </a:extLst>
          </p:cNvPr>
          <p:cNvSpPr/>
          <p:nvPr/>
        </p:nvSpPr>
        <p:spPr>
          <a:xfrm>
            <a:off x="8334672" y="4490655"/>
            <a:ext cx="1733550" cy="7143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Dynamic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1041CAC-8C1F-445D-8924-311EED5429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2195" y="4149703"/>
            <a:ext cx="668400" cy="140760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097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25" grpId="0" animBg="1"/>
      <p:bldP spid="30" grpId="0" animBg="1"/>
      <p:bldP spid="37" grpId="0" animBg="1"/>
      <p:bldP spid="42" grpId="0" animBg="1"/>
      <p:bldP spid="49" grpId="0" animBg="1"/>
      <p:bldP spid="54" grpId="0" animBg="1"/>
      <p:bldP spid="60" grpId="0" animBg="1"/>
      <p:bldP spid="68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JAVA is Architecture-Neutral</a:t>
            </a:r>
          </a:p>
        </p:txBody>
      </p:sp>
      <p:pic>
        <p:nvPicPr>
          <p:cNvPr id="1026" name="Picture 2" descr="One of Java's features is that it is architecturally neutral. What does  that mean? - Quora">
            <a:extLst>
              <a:ext uri="{FF2B5EF4-FFF2-40B4-BE49-F238E27FC236}">
                <a16:creationId xmlns:a16="http://schemas.microsoft.com/office/drawing/2014/main" id="{78F70E48-EDEE-47C9-89CA-1C1D7593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1" y="1600199"/>
            <a:ext cx="7192964" cy="492442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718B9C-4C98-430C-BBCA-CFDE0BC0AE9D}"/>
              </a:ext>
            </a:extLst>
          </p:cNvPr>
          <p:cNvSpPr txBox="1">
            <a:spLocks/>
          </p:cNvSpPr>
          <p:nvPr/>
        </p:nvSpPr>
        <p:spPr>
          <a:xfrm>
            <a:off x="8662220" y="1735931"/>
            <a:ext cx="3309888" cy="41695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Write</a:t>
            </a:r>
            <a:r>
              <a:rPr lang="en-US" sz="2400" b="0" i="0" u="none" strike="noStrike" dirty="0">
                <a:latin typeface="Times New Roman" panose="02020603050405020304" pitchFamily="18" charset="0"/>
              </a:rPr>
              <a:t> (W)</a:t>
            </a:r>
          </a:p>
          <a:p>
            <a:endParaRPr lang="en-US" sz="2400" b="0" i="0" u="none" strike="noStrike" dirty="0">
              <a:latin typeface="Times New Roman" panose="02020603050405020304" pitchFamily="18" charset="0"/>
            </a:endParaRPr>
          </a:p>
          <a:p>
            <a:r>
              <a:rPr lang="en-US" sz="2400" baseline="0" dirty="0">
                <a:latin typeface="Times New Roman" panose="02020603050405020304" pitchFamily="18" charset="0"/>
              </a:rPr>
              <a:t>Once</a:t>
            </a:r>
            <a:r>
              <a:rPr lang="en-US" sz="2400" dirty="0">
                <a:latin typeface="Times New Roman" panose="02020603050405020304" pitchFamily="18" charset="0"/>
              </a:rPr>
              <a:t> (O)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Run</a:t>
            </a:r>
            <a:r>
              <a:rPr lang="en-US" sz="2400" b="0" i="0" u="none" strike="noStrike" dirty="0">
                <a:latin typeface="Times New Roman" panose="02020603050405020304" pitchFamily="18" charset="0"/>
              </a:rPr>
              <a:t> (R)</a:t>
            </a:r>
          </a:p>
          <a:p>
            <a:endParaRPr lang="en-US" sz="2400" b="0" i="0" u="none" strike="noStrike" dirty="0">
              <a:latin typeface="Times New Roman" panose="02020603050405020304" pitchFamily="18" charset="0"/>
            </a:endParaRPr>
          </a:p>
          <a:p>
            <a:r>
              <a:rPr lang="en-US" sz="2400" baseline="0" dirty="0">
                <a:latin typeface="Times New Roman" panose="02020603050405020304" pitchFamily="18" charset="0"/>
              </a:rPr>
              <a:t>Anywhere (A)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754</TotalTime>
  <Words>1012</Words>
  <Application>Microsoft Office PowerPoint</Application>
  <PresentationFormat>Widescreen</PresentationFormat>
  <Paragraphs>195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Bell MT</vt:lpstr>
      <vt:lpstr>Calibri</vt:lpstr>
      <vt:lpstr>Corbel</vt:lpstr>
      <vt:lpstr>Times New Roman</vt:lpstr>
      <vt:lpstr>Wingdings</vt:lpstr>
      <vt:lpstr>Parallax</vt:lpstr>
      <vt:lpstr>JAVA Programming</vt:lpstr>
      <vt:lpstr>Course Logistics</vt:lpstr>
      <vt:lpstr>Study Material</vt:lpstr>
      <vt:lpstr>Course Evaluation</vt:lpstr>
      <vt:lpstr>Let’s START THE JOURNEY Together…!!!</vt:lpstr>
      <vt:lpstr>Brief History of JAVA</vt:lpstr>
      <vt:lpstr>Why the name JAVA???</vt:lpstr>
      <vt:lpstr>Characteristics of JAVA</vt:lpstr>
      <vt:lpstr>JAVA is Architecture-Neutral</vt:lpstr>
      <vt:lpstr>JAVA is Architecture-Neutral (Contd..)</vt:lpstr>
      <vt:lpstr>Object Oriented Paradigm of JAVA</vt:lpstr>
      <vt:lpstr>Encapsulation</vt:lpstr>
      <vt:lpstr>Encapsulation (Example)</vt:lpstr>
      <vt:lpstr>Inheritance</vt:lpstr>
      <vt:lpstr>Information hiding</vt:lpstr>
      <vt:lpstr>Polymorphism</vt:lpstr>
      <vt:lpstr>JAVA Program Back-end Setup</vt:lpstr>
      <vt:lpstr>Execution of JAVA Program</vt:lpstr>
      <vt:lpstr>Bytecode</vt:lpstr>
      <vt:lpstr>JIT Compiler</vt:lpstr>
      <vt:lpstr>Java Virtual Machine (JVM)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74</cp:revision>
  <dcterms:created xsi:type="dcterms:W3CDTF">2024-06-05T06:37:24Z</dcterms:created>
  <dcterms:modified xsi:type="dcterms:W3CDTF">2024-08-05T04:21:26Z</dcterms:modified>
</cp:coreProperties>
</file>