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2"/>
  </p:notesMasterIdLst>
  <p:sldIdLst>
    <p:sldId id="256" r:id="rId2"/>
    <p:sldId id="257" r:id="rId3"/>
    <p:sldId id="260" r:id="rId4"/>
    <p:sldId id="261" r:id="rId5"/>
    <p:sldId id="279" r:id="rId6"/>
    <p:sldId id="262" r:id="rId7"/>
    <p:sldId id="290" r:id="rId8"/>
    <p:sldId id="283" r:id="rId9"/>
    <p:sldId id="264" r:id="rId10"/>
    <p:sldId id="265" r:id="rId11"/>
    <p:sldId id="284" r:id="rId12"/>
    <p:sldId id="295" r:id="rId13"/>
    <p:sldId id="266" r:id="rId14"/>
    <p:sldId id="296" r:id="rId15"/>
    <p:sldId id="297" r:id="rId16"/>
    <p:sldId id="298" r:id="rId17"/>
    <p:sldId id="299" r:id="rId18"/>
    <p:sldId id="300"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vojit Dhara" initials="SD" lastIdx="1" clrIdx="0">
    <p:extLst>
      <p:ext uri="{19B8F6BF-5375-455C-9EA6-DF929625EA0E}">
        <p15:presenceInfo xmlns:p15="http://schemas.microsoft.com/office/powerpoint/2012/main" userId="edc38d3d7d24c7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75" autoAdjust="0"/>
  </p:normalViewPr>
  <p:slideViewPr>
    <p:cSldViewPr snapToGrid="0">
      <p:cViewPr varScale="1">
        <p:scale>
          <a:sx n="79" d="100"/>
          <a:sy n="79"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A4A9E-73A7-414E-89A4-9929C052808D}" type="datetimeFigureOut">
              <a:rPr lang="en-IN" smtClean="0"/>
              <a:t>07-08-2024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0073A-2FF4-46D2-A80A-0D66A90A4967}" type="slidenum">
              <a:rPr lang="en-IN" smtClean="0"/>
              <a:t>‹#›</a:t>
            </a:fld>
            <a:endParaRPr lang="en-IN"/>
          </a:p>
        </p:txBody>
      </p:sp>
    </p:spTree>
    <p:extLst>
      <p:ext uri="{BB962C8B-B14F-4D97-AF65-F5344CB8AC3E}">
        <p14:creationId xmlns:p14="http://schemas.microsoft.com/office/powerpoint/2010/main" val="2820332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a:t>
            </a:fld>
            <a:endParaRPr lang="en-IN"/>
          </a:p>
        </p:txBody>
      </p:sp>
    </p:spTree>
    <p:extLst>
      <p:ext uri="{BB962C8B-B14F-4D97-AF65-F5344CB8AC3E}">
        <p14:creationId xmlns:p14="http://schemas.microsoft.com/office/powerpoint/2010/main" val="1121883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13</a:t>
            </a:fld>
            <a:endParaRPr lang="en-IN"/>
          </a:p>
        </p:txBody>
      </p:sp>
    </p:spTree>
    <p:extLst>
      <p:ext uri="{BB962C8B-B14F-4D97-AF65-F5344CB8AC3E}">
        <p14:creationId xmlns:p14="http://schemas.microsoft.com/office/powerpoint/2010/main" val="3015540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14</a:t>
            </a:fld>
            <a:endParaRPr lang="en-IN"/>
          </a:p>
        </p:txBody>
      </p:sp>
    </p:spTree>
    <p:extLst>
      <p:ext uri="{BB962C8B-B14F-4D97-AF65-F5344CB8AC3E}">
        <p14:creationId xmlns:p14="http://schemas.microsoft.com/office/powerpoint/2010/main" val="343033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15</a:t>
            </a:fld>
            <a:endParaRPr lang="en-IN"/>
          </a:p>
        </p:txBody>
      </p:sp>
    </p:spTree>
    <p:extLst>
      <p:ext uri="{BB962C8B-B14F-4D97-AF65-F5344CB8AC3E}">
        <p14:creationId xmlns:p14="http://schemas.microsoft.com/office/powerpoint/2010/main" val="4074398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16</a:t>
            </a:fld>
            <a:endParaRPr lang="en-IN"/>
          </a:p>
        </p:txBody>
      </p:sp>
    </p:spTree>
    <p:extLst>
      <p:ext uri="{BB962C8B-B14F-4D97-AF65-F5344CB8AC3E}">
        <p14:creationId xmlns:p14="http://schemas.microsoft.com/office/powerpoint/2010/main" val="295368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17</a:t>
            </a:fld>
            <a:endParaRPr lang="en-IN"/>
          </a:p>
        </p:txBody>
      </p:sp>
    </p:spTree>
    <p:extLst>
      <p:ext uri="{BB962C8B-B14F-4D97-AF65-F5344CB8AC3E}">
        <p14:creationId xmlns:p14="http://schemas.microsoft.com/office/powerpoint/2010/main" val="3277030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18</a:t>
            </a:fld>
            <a:endParaRPr lang="en-IN"/>
          </a:p>
        </p:txBody>
      </p:sp>
    </p:spTree>
    <p:extLst>
      <p:ext uri="{BB962C8B-B14F-4D97-AF65-F5344CB8AC3E}">
        <p14:creationId xmlns:p14="http://schemas.microsoft.com/office/powerpoint/2010/main" val="649541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19</a:t>
            </a:fld>
            <a:endParaRPr lang="en-IN"/>
          </a:p>
        </p:txBody>
      </p:sp>
    </p:spTree>
    <p:extLst>
      <p:ext uri="{BB962C8B-B14F-4D97-AF65-F5344CB8AC3E}">
        <p14:creationId xmlns:p14="http://schemas.microsoft.com/office/powerpoint/2010/main" val="177192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5</a:t>
            </a:fld>
            <a:endParaRPr lang="en-IN"/>
          </a:p>
        </p:txBody>
      </p:sp>
    </p:spTree>
    <p:extLst>
      <p:ext uri="{BB962C8B-B14F-4D97-AF65-F5344CB8AC3E}">
        <p14:creationId xmlns:p14="http://schemas.microsoft.com/office/powerpoint/2010/main" val="4027040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6</a:t>
            </a:fld>
            <a:endParaRPr lang="en-IN"/>
          </a:p>
        </p:txBody>
      </p:sp>
    </p:spTree>
    <p:extLst>
      <p:ext uri="{BB962C8B-B14F-4D97-AF65-F5344CB8AC3E}">
        <p14:creationId xmlns:p14="http://schemas.microsoft.com/office/powerpoint/2010/main" val="438876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7</a:t>
            </a:fld>
            <a:endParaRPr lang="en-IN"/>
          </a:p>
        </p:txBody>
      </p:sp>
    </p:spTree>
    <p:extLst>
      <p:ext uri="{BB962C8B-B14F-4D97-AF65-F5344CB8AC3E}">
        <p14:creationId xmlns:p14="http://schemas.microsoft.com/office/powerpoint/2010/main" val="369416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8</a:t>
            </a:fld>
            <a:endParaRPr lang="en-IN"/>
          </a:p>
        </p:txBody>
      </p:sp>
    </p:spTree>
    <p:extLst>
      <p:ext uri="{BB962C8B-B14F-4D97-AF65-F5344CB8AC3E}">
        <p14:creationId xmlns:p14="http://schemas.microsoft.com/office/powerpoint/2010/main" val="3092986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9</a:t>
            </a:fld>
            <a:endParaRPr lang="en-IN"/>
          </a:p>
        </p:txBody>
      </p:sp>
    </p:spTree>
    <p:extLst>
      <p:ext uri="{BB962C8B-B14F-4D97-AF65-F5344CB8AC3E}">
        <p14:creationId xmlns:p14="http://schemas.microsoft.com/office/powerpoint/2010/main" val="1507553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10</a:t>
            </a:fld>
            <a:endParaRPr lang="en-IN"/>
          </a:p>
        </p:txBody>
      </p:sp>
    </p:spTree>
    <p:extLst>
      <p:ext uri="{BB962C8B-B14F-4D97-AF65-F5344CB8AC3E}">
        <p14:creationId xmlns:p14="http://schemas.microsoft.com/office/powerpoint/2010/main" val="266061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11</a:t>
            </a:fld>
            <a:endParaRPr lang="en-IN"/>
          </a:p>
        </p:txBody>
      </p:sp>
    </p:spTree>
    <p:extLst>
      <p:ext uri="{BB962C8B-B14F-4D97-AF65-F5344CB8AC3E}">
        <p14:creationId xmlns:p14="http://schemas.microsoft.com/office/powerpoint/2010/main" val="232726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12</a:t>
            </a:fld>
            <a:endParaRPr lang="en-IN"/>
          </a:p>
        </p:txBody>
      </p:sp>
    </p:spTree>
    <p:extLst>
      <p:ext uri="{BB962C8B-B14F-4D97-AF65-F5344CB8AC3E}">
        <p14:creationId xmlns:p14="http://schemas.microsoft.com/office/powerpoint/2010/main" val="375309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40470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87332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22098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833936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677206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050648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055125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619803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41016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88982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22549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435F73-B13F-438D-9164-CEAD34B92365}"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57158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435F73-B13F-438D-9164-CEAD34B92365}" type="datetimeFigureOut">
              <a:rPr lang="en-IN" smtClean="0"/>
              <a:t>07-08-2024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35489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435F73-B13F-438D-9164-CEAD34B92365}" type="datetimeFigureOut">
              <a:rPr lang="en-IN" smtClean="0"/>
              <a:t>07-08-2024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23553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35F73-B13F-438D-9164-CEAD34B92365}" type="datetimeFigureOut">
              <a:rPr lang="en-IN" smtClean="0"/>
              <a:t>07-08-2024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10605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72435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36612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435F73-B13F-438D-9164-CEAD34B92365}" type="datetimeFigureOut">
              <a:rPr lang="en-IN" smtClean="0"/>
              <a:t>07-08-2024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C646B6-F2FA-46CE-8D0B-7CD3BD081188}" type="slidenum">
              <a:rPr lang="en-IN" smtClean="0"/>
              <a:t>‹#›</a:t>
            </a:fld>
            <a:endParaRPr lang="en-IN"/>
          </a:p>
        </p:txBody>
      </p:sp>
    </p:spTree>
    <p:extLst>
      <p:ext uri="{BB962C8B-B14F-4D97-AF65-F5344CB8AC3E}">
        <p14:creationId xmlns:p14="http://schemas.microsoft.com/office/powerpoint/2010/main" val="79535699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4F19-E5C2-40A2-B009-8BF5AA70E758}"/>
              </a:ext>
            </a:extLst>
          </p:cNvPr>
          <p:cNvSpPr>
            <a:spLocks noGrp="1"/>
          </p:cNvSpPr>
          <p:nvPr>
            <p:ph type="ctrTitle"/>
          </p:nvPr>
        </p:nvSpPr>
        <p:spPr>
          <a:xfrm>
            <a:off x="1524000" y="973138"/>
            <a:ext cx="9144000" cy="1655762"/>
          </a:xfrm>
        </p:spPr>
        <p:txBody>
          <a:bodyPr>
            <a:normAutofit/>
          </a:bodyPr>
          <a:lstStyle/>
          <a:p>
            <a:r>
              <a:rPr lang="en-IN" dirty="0">
                <a:solidFill>
                  <a:srgbClr val="FF0000"/>
                </a:solidFill>
                <a:latin typeface="Arial Black" panose="020B0A04020102020204" pitchFamily="34" charset="0"/>
              </a:rPr>
              <a:t>JAVA Programming</a:t>
            </a:r>
          </a:p>
        </p:txBody>
      </p:sp>
      <p:sp>
        <p:nvSpPr>
          <p:cNvPr id="3" name="Subtitle 2">
            <a:extLst>
              <a:ext uri="{FF2B5EF4-FFF2-40B4-BE49-F238E27FC236}">
                <a16:creationId xmlns:a16="http://schemas.microsoft.com/office/drawing/2014/main" id="{B3B33CEA-3BEB-4FC1-8F61-9C48EF51888D}"/>
              </a:ext>
            </a:extLst>
          </p:cNvPr>
          <p:cNvSpPr>
            <a:spLocks noGrp="1"/>
          </p:cNvSpPr>
          <p:nvPr>
            <p:ph type="subTitle" idx="1"/>
          </p:nvPr>
        </p:nvSpPr>
        <p:spPr>
          <a:xfrm>
            <a:off x="2057400" y="3201988"/>
            <a:ext cx="9144000" cy="1655762"/>
          </a:xfrm>
        </p:spPr>
        <p:txBody>
          <a:bodyPr>
            <a:normAutofit lnSpcReduction="10000"/>
          </a:bodyPr>
          <a:lstStyle/>
          <a:p>
            <a:r>
              <a:rPr lang="en-IN" sz="2800" b="1" dirty="0">
                <a:solidFill>
                  <a:srgbClr val="FF0000"/>
                </a:solidFill>
              </a:rPr>
              <a:t>Course Instructor</a:t>
            </a:r>
            <a:r>
              <a:rPr lang="en-IN" sz="2800" dirty="0"/>
              <a:t>: </a:t>
            </a:r>
            <a:r>
              <a:rPr lang="en-IN" sz="2800" b="1" dirty="0">
                <a:solidFill>
                  <a:srgbClr val="7030A0"/>
                </a:solidFill>
              </a:rPr>
              <a:t>Dr. Suvojit Dhara</a:t>
            </a:r>
          </a:p>
          <a:p>
            <a:r>
              <a:rPr lang="en-IN" sz="2800" b="1" dirty="0">
                <a:solidFill>
                  <a:srgbClr val="00B050"/>
                </a:solidFill>
              </a:rPr>
              <a:t>School of Computer Science</a:t>
            </a:r>
          </a:p>
          <a:p>
            <a:r>
              <a:rPr lang="en-IN" sz="2800" b="1" dirty="0">
                <a:solidFill>
                  <a:srgbClr val="00B050"/>
                </a:solidFill>
              </a:rPr>
              <a:t>UPES Dehradun</a:t>
            </a:r>
            <a:endParaRPr lang="en-IN" sz="2400" b="1" dirty="0">
              <a:solidFill>
                <a:srgbClr val="00B050"/>
              </a:solidFill>
            </a:endParaRPr>
          </a:p>
        </p:txBody>
      </p:sp>
    </p:spTree>
    <p:extLst>
      <p:ext uri="{BB962C8B-B14F-4D97-AF65-F5344CB8AC3E}">
        <p14:creationId xmlns:p14="http://schemas.microsoft.com/office/powerpoint/2010/main" val="3463406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Literals (Contd..)</a:t>
            </a:r>
          </a:p>
        </p:txBody>
      </p:sp>
      <p:sp>
        <p:nvSpPr>
          <p:cNvPr id="7" name="Title 1">
            <a:extLst>
              <a:ext uri="{FF2B5EF4-FFF2-40B4-BE49-F238E27FC236}">
                <a16:creationId xmlns:a16="http://schemas.microsoft.com/office/drawing/2014/main" id="{F36645B7-FDE5-483F-9BF3-3EDBFFAB2593}"/>
              </a:ext>
            </a:extLst>
          </p:cNvPr>
          <p:cNvSpPr txBox="1">
            <a:spLocks/>
          </p:cNvSpPr>
          <p:nvPr/>
        </p:nvSpPr>
        <p:spPr>
          <a:xfrm>
            <a:off x="1484311" y="1521772"/>
            <a:ext cx="10018713" cy="256384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spcAft>
                <a:spcPts val="600"/>
              </a:spcAft>
            </a:pPr>
            <a:r>
              <a:rPr lang="en-IN" sz="2200" b="1" dirty="0">
                <a:latin typeface="Times New Roman" panose="02020603050405020304" pitchFamily="18" charset="0"/>
                <a:cs typeface="Times New Roman" panose="02020603050405020304" pitchFamily="18" charset="0"/>
              </a:rPr>
              <a:t>Integer Literals</a:t>
            </a: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Integer literals are strings of octal, decimal, or hexadecimal digits. The start of a literal declares the number’s base: A 0 (zero) starts an octal number (</a:t>
            </a:r>
            <a:r>
              <a:rPr lang="en-US" sz="2000" b="1" dirty="0">
                <a:latin typeface="Times New Roman" panose="02020603050405020304" pitchFamily="18" charset="0"/>
                <a:cs typeface="Times New Roman" panose="02020603050405020304" pitchFamily="18" charset="0"/>
              </a:rPr>
              <a:t>base 8</a:t>
            </a:r>
            <a:r>
              <a:rPr lang="en-US" sz="2000" dirty="0">
                <a:latin typeface="Times New Roman" panose="02020603050405020304" pitchFamily="18" charset="0"/>
                <a:cs typeface="Times New Roman" panose="02020603050405020304" pitchFamily="18" charset="0"/>
              </a:rPr>
              <a:t>); a 0x or 0X starts a hexadecimal number (</a:t>
            </a:r>
            <a:r>
              <a:rPr lang="en-US" sz="2000" b="1" dirty="0">
                <a:latin typeface="Times New Roman" panose="02020603050405020304" pitchFamily="18" charset="0"/>
                <a:cs typeface="Times New Roman" panose="02020603050405020304" pitchFamily="18" charset="0"/>
              </a:rPr>
              <a:t>base 16</a:t>
            </a:r>
            <a:r>
              <a:rPr lang="en-US" sz="2000" dirty="0">
                <a:latin typeface="Times New Roman" panose="02020603050405020304" pitchFamily="18" charset="0"/>
                <a:cs typeface="Times New Roman" panose="02020603050405020304" pitchFamily="18" charset="0"/>
              </a:rPr>
              <a:t>); and any other digit starts a decimal number (</a:t>
            </a:r>
            <a:r>
              <a:rPr lang="en-US" sz="2000" b="1" dirty="0">
                <a:latin typeface="Times New Roman" panose="02020603050405020304" pitchFamily="18" charset="0"/>
                <a:cs typeface="Times New Roman" panose="02020603050405020304" pitchFamily="18" charset="0"/>
              </a:rPr>
              <a:t>base 10</a:t>
            </a:r>
            <a:r>
              <a:rPr lang="en-US" sz="2000" dirty="0">
                <a:latin typeface="Times New Roman" panose="02020603050405020304" pitchFamily="18" charset="0"/>
                <a:cs typeface="Times New Roman" panose="02020603050405020304" pitchFamily="18" charset="0"/>
              </a:rPr>
              <a:t>). All the following numbers have the same value:</a:t>
            </a:r>
          </a:p>
          <a:p>
            <a:pPr algn="just">
              <a:spcBef>
                <a:spcPts val="600"/>
              </a:spcBef>
              <a:spcAft>
                <a:spcPts val="600"/>
              </a:spcAft>
            </a:pPr>
            <a:r>
              <a:rPr lang="en-IN" sz="2000" dirty="0">
                <a:latin typeface="Times New Roman" panose="02020603050405020304" pitchFamily="18" charset="0"/>
                <a:cs typeface="Times New Roman" panose="02020603050405020304" pitchFamily="18" charset="0"/>
              </a:rPr>
              <a:t>		29 	   035 	0x1D 	0X1d</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Integer constants are long if they end in L or l, such as </a:t>
            </a:r>
            <a:r>
              <a:rPr lang="en-US" sz="2000" b="1" dirty="0">
                <a:latin typeface="Times New Roman" panose="02020603050405020304" pitchFamily="18" charset="0"/>
                <a:cs typeface="Times New Roman" panose="02020603050405020304" pitchFamily="18" charset="0"/>
              </a:rPr>
              <a:t>29L</a:t>
            </a:r>
            <a:r>
              <a:rPr lang="en-US" sz="2000"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6496584A-A41F-478B-9DA2-B33969F05E4D}"/>
              </a:ext>
            </a:extLst>
          </p:cNvPr>
          <p:cNvSpPr txBox="1"/>
          <p:nvPr/>
        </p:nvSpPr>
        <p:spPr>
          <a:xfrm>
            <a:off x="1484310" y="4274399"/>
            <a:ext cx="10018713" cy="2123658"/>
          </a:xfrm>
          <a:prstGeom prst="rect">
            <a:avLst/>
          </a:prstGeom>
          <a:noFill/>
        </p:spPr>
        <p:txBody>
          <a:bodyPr wrap="square">
            <a:spAutoFit/>
          </a:bodyPr>
          <a:lstStyle/>
          <a:p>
            <a:pPr algn="just">
              <a:spcAft>
                <a:spcPts val="600"/>
              </a:spcAft>
            </a:pPr>
            <a:r>
              <a:rPr lang="en-IN" sz="2200" b="1" dirty="0">
                <a:latin typeface="Times New Roman" panose="02020603050405020304" pitchFamily="18" charset="0"/>
                <a:cs typeface="Times New Roman" panose="02020603050405020304" pitchFamily="18" charset="0"/>
              </a:rPr>
              <a:t>Floating-Point Literals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Floating-point literals are expressed in either decimal or hexadecimal form. The decimal form consists of a string of decimal digits with an optional decimal point, optionally followed by an exponent the letter e or E, followed by an optionally signed integer. At least one digit must be present. All these literals denote the same </a:t>
            </a:r>
            <a:r>
              <a:rPr lang="en-IN" sz="2000" dirty="0">
                <a:latin typeface="Times New Roman" panose="02020603050405020304" pitchFamily="18" charset="0"/>
                <a:cs typeface="Times New Roman" panose="02020603050405020304" pitchFamily="18" charset="0"/>
              </a:rPr>
              <a:t>floating-point number:</a:t>
            </a:r>
          </a:p>
          <a:p>
            <a:pPr algn="just">
              <a:spcBef>
                <a:spcPts val="600"/>
              </a:spcBef>
              <a:spcAft>
                <a:spcPts val="600"/>
              </a:spcAft>
            </a:pPr>
            <a:r>
              <a:rPr lang="en-IN" sz="2000" dirty="0">
                <a:latin typeface="Times New Roman" panose="02020603050405020304" pitchFamily="18" charset="0"/>
                <a:cs typeface="Times New Roman" panose="02020603050405020304" pitchFamily="18" charset="0"/>
              </a:rPr>
              <a:t>		18. 	   1.8e1 	  .18E+2     180.0e-1</a:t>
            </a:r>
          </a:p>
        </p:txBody>
      </p:sp>
    </p:spTree>
    <p:extLst>
      <p:ext uri="{BB962C8B-B14F-4D97-AF65-F5344CB8AC3E}">
        <p14:creationId xmlns:p14="http://schemas.microsoft.com/office/powerpoint/2010/main" val="229228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Literals (Contd..)</a:t>
            </a:r>
          </a:p>
        </p:txBody>
      </p:sp>
      <p:sp>
        <p:nvSpPr>
          <p:cNvPr id="4" name="TextBox 3">
            <a:extLst>
              <a:ext uri="{FF2B5EF4-FFF2-40B4-BE49-F238E27FC236}">
                <a16:creationId xmlns:a16="http://schemas.microsoft.com/office/drawing/2014/main" id="{A1521E23-FC08-4F29-B6E6-05F13B1DD464}"/>
              </a:ext>
            </a:extLst>
          </p:cNvPr>
          <p:cNvSpPr txBox="1"/>
          <p:nvPr/>
        </p:nvSpPr>
        <p:spPr>
          <a:xfrm>
            <a:off x="1484310" y="1770995"/>
            <a:ext cx="10018713" cy="4401205"/>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hexadecimal form consists of 0x (or 0X), a string of hexadecimal digits with an optional hexadecimal point, followed by a mandatory binary exponent the letter p or P, followed by an optionally signed integer. The binary exponent represents scaling by two raised to a power. All these literals also denote the same </a:t>
            </a:r>
            <a:r>
              <a:rPr lang="en-IN" sz="2000" dirty="0">
                <a:latin typeface="Times New Roman" panose="02020603050405020304" pitchFamily="18" charset="0"/>
                <a:cs typeface="Times New Roman" panose="02020603050405020304" pitchFamily="18" charset="0"/>
              </a:rPr>
              <a:t>floating-point number (decimal 18.0):</a:t>
            </a:r>
          </a:p>
          <a:p>
            <a:pPr algn="just"/>
            <a:r>
              <a:rPr lang="nn-NO" sz="2000" dirty="0">
                <a:latin typeface="Times New Roman" panose="02020603050405020304" pitchFamily="18" charset="0"/>
                <a:cs typeface="Times New Roman" panose="02020603050405020304" pitchFamily="18" charset="0"/>
              </a:rPr>
              <a:t>	</a:t>
            </a:r>
          </a:p>
          <a:p>
            <a:pPr algn="just"/>
            <a:r>
              <a:rPr lang="nn-NO" sz="2000" dirty="0">
                <a:latin typeface="Times New Roman" panose="02020603050405020304" pitchFamily="18" charset="0"/>
                <a:cs typeface="Times New Roman" panose="02020603050405020304" pitchFamily="18" charset="0"/>
              </a:rPr>
              <a:t>		0x12p0  = </a:t>
            </a:r>
            <a:r>
              <a:rPr lang="en-US" sz="2000" dirty="0">
                <a:latin typeface="Times New Roman" panose="02020603050405020304" pitchFamily="18" charset="0"/>
                <a:cs typeface="Times New Roman" panose="02020603050405020304" pitchFamily="18" charset="0"/>
              </a:rPr>
              <a:t>0x12 (18) * 2^0 = 18.0</a:t>
            </a:r>
            <a:r>
              <a:rPr lang="nn-NO" sz="2000" dirty="0">
                <a:latin typeface="Times New Roman" panose="02020603050405020304" pitchFamily="18" charset="0"/>
                <a:cs typeface="Times New Roman" panose="02020603050405020304" pitchFamily="18" charset="0"/>
              </a:rPr>
              <a:t>	</a:t>
            </a:r>
          </a:p>
          <a:p>
            <a:pPr algn="just"/>
            <a:r>
              <a:rPr lang="nn-NO" sz="2000" dirty="0">
                <a:latin typeface="Times New Roman" panose="02020603050405020304" pitchFamily="18" charset="0"/>
                <a:cs typeface="Times New Roman" panose="02020603050405020304" pitchFamily="18" charset="0"/>
              </a:rPr>
              <a:t>		0x1.2p4 = 0x1.2 * 2^4 = 1.125 * 2^4 = 18.0 		</a:t>
            </a:r>
          </a:p>
          <a:p>
            <a:pPr algn="just"/>
            <a:r>
              <a:rPr lang="nn-NO" sz="2000" dirty="0">
                <a:latin typeface="Times New Roman" panose="02020603050405020304" pitchFamily="18" charset="0"/>
                <a:cs typeface="Times New Roman" panose="02020603050405020304" pitchFamily="18" charset="0"/>
              </a:rPr>
              <a:t>		0x.12P+8  = 0x.12 * 2^8 = (9/128) * 2^8 = 18.0 	</a:t>
            </a:r>
          </a:p>
          <a:p>
            <a:pPr algn="just"/>
            <a:r>
              <a:rPr lang="nn-NO" sz="2000" dirty="0">
                <a:latin typeface="Times New Roman" panose="02020603050405020304" pitchFamily="18" charset="0"/>
                <a:cs typeface="Times New Roman" panose="02020603050405020304" pitchFamily="18" charset="0"/>
              </a:rPr>
              <a:t>		0x120p-4 = 0x120 * 2^-4 = 288 * 2^-4 = 18.0</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Floating-point constants are of type </a:t>
            </a:r>
            <a:r>
              <a:rPr lang="en-US" sz="2000" b="1" dirty="0">
                <a:latin typeface="Times New Roman" panose="02020603050405020304" pitchFamily="18" charset="0"/>
                <a:cs typeface="Times New Roman" panose="02020603050405020304" pitchFamily="18" charset="0"/>
              </a:rPr>
              <a:t>double</a:t>
            </a:r>
            <a:r>
              <a:rPr lang="en-US" sz="2000" dirty="0">
                <a:latin typeface="Times New Roman" panose="02020603050405020304" pitchFamily="18" charset="0"/>
                <a:cs typeface="Times New Roman" panose="02020603050405020304" pitchFamily="18" charset="0"/>
              </a:rPr>
              <a:t> unless they are specified with a trailing f or F, which makes them float constants, such as 18.0f. A trailing d or D specifies a double constant. </a:t>
            </a:r>
          </a:p>
        </p:txBody>
      </p:sp>
    </p:spTree>
    <p:extLst>
      <p:ext uri="{BB962C8B-B14F-4D97-AF65-F5344CB8AC3E}">
        <p14:creationId xmlns:p14="http://schemas.microsoft.com/office/powerpoint/2010/main" val="364249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Literals (Contd..)</a:t>
            </a:r>
          </a:p>
        </p:txBody>
      </p:sp>
      <p:sp>
        <p:nvSpPr>
          <p:cNvPr id="4" name="TextBox 3">
            <a:extLst>
              <a:ext uri="{FF2B5EF4-FFF2-40B4-BE49-F238E27FC236}">
                <a16:creationId xmlns:a16="http://schemas.microsoft.com/office/drawing/2014/main" id="{A1521E23-FC08-4F29-B6E6-05F13B1DD464}"/>
              </a:ext>
            </a:extLst>
          </p:cNvPr>
          <p:cNvSpPr txBox="1"/>
          <p:nvPr/>
        </p:nvSpPr>
        <p:spPr>
          <a:xfrm>
            <a:off x="1484311" y="1647618"/>
            <a:ext cx="9167476" cy="2354491"/>
          </a:xfrm>
          <a:prstGeom prst="rect">
            <a:avLst/>
          </a:prstGeom>
          <a:noFill/>
        </p:spPr>
        <p:txBody>
          <a:bodyPr wrap="square">
            <a:spAutoFit/>
          </a:bodyPr>
          <a:lstStyle/>
          <a:p>
            <a:pPr algn="just">
              <a:spcAft>
                <a:spcPts val="600"/>
              </a:spcAft>
            </a:pPr>
            <a:r>
              <a:rPr lang="en-US" sz="2200" b="1" dirty="0">
                <a:latin typeface="Times New Roman" panose="02020603050405020304" pitchFamily="18" charset="0"/>
                <a:cs typeface="Times New Roman" panose="02020603050405020304" pitchFamily="18" charset="0"/>
              </a:rPr>
              <a:t>String Literals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String literals appear with double quotes: “along”. Any character can be included in string literals, except for newline and “ (double quote).</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Newlines are not allowed in the middle of strings. If you want to embed a newline character in the string, use the escape sequence \n. To embed a double quote use the escape </a:t>
            </a:r>
            <a:r>
              <a:rPr lang="en-IN" sz="2000" dirty="0">
                <a:latin typeface="Times New Roman" panose="02020603050405020304" pitchFamily="18" charset="0"/>
                <a:cs typeface="Times New Roman" panose="02020603050405020304" pitchFamily="18" charset="0"/>
              </a:rPr>
              <a:t>sequence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string literal references an object of type String.</a:t>
            </a:r>
          </a:p>
        </p:txBody>
      </p:sp>
      <p:sp>
        <p:nvSpPr>
          <p:cNvPr id="6" name="TextBox 5">
            <a:extLst>
              <a:ext uri="{FF2B5EF4-FFF2-40B4-BE49-F238E27FC236}">
                <a16:creationId xmlns:a16="http://schemas.microsoft.com/office/drawing/2014/main" id="{4C1135F9-B663-4D9C-B611-94A94C4F79D8}"/>
              </a:ext>
            </a:extLst>
          </p:cNvPr>
          <p:cNvSpPr txBox="1"/>
          <p:nvPr/>
        </p:nvSpPr>
        <p:spPr>
          <a:xfrm>
            <a:off x="2418944" y="4249552"/>
            <a:ext cx="5820383" cy="2062103"/>
          </a:xfrm>
          <a:prstGeom prst="rect">
            <a:avLst/>
          </a:prstGeom>
          <a:solidFill>
            <a:schemeClr val="bg1"/>
          </a:solidFill>
          <a:effectLst>
            <a:softEdge rad="63500"/>
          </a:effectLst>
        </p:spPr>
        <p:txBody>
          <a:bodyPr wrap="square">
            <a:spAutoFit/>
          </a:bodyPr>
          <a:lstStyle/>
          <a:p>
            <a:r>
              <a:rPr lang="en-US" sz="1600" dirty="0">
                <a:latin typeface="Courier New" panose="02070309020205020404" pitchFamily="49" charset="0"/>
                <a:cs typeface="Courier New" panose="02070309020205020404" pitchFamily="49" charset="0"/>
              </a:rPr>
              <a:t>public class A {</a:t>
            </a:r>
          </a:p>
          <a:p>
            <a:r>
              <a:rPr lang="en-US" sz="1600" dirty="0">
                <a:latin typeface="Courier New" panose="02070309020205020404" pitchFamily="49" charset="0"/>
                <a:cs typeface="Courier New" panose="02070309020205020404" pitchFamily="49" charset="0"/>
              </a:rPr>
              <a:t>  public static void main(String[] args) {</a:t>
            </a:r>
          </a:p>
          <a:p>
            <a:r>
              <a:rPr lang="en-US" sz="1600" dirty="0">
                <a:latin typeface="Courier New" panose="02070309020205020404" pitchFamily="49" charset="0"/>
                <a:cs typeface="Courier New" panose="02070309020205020404" pitchFamily="49" charset="0"/>
              </a:rPr>
              <a:t>      String str1 = "Good";</a:t>
            </a:r>
          </a:p>
          <a:p>
            <a:r>
              <a:rPr lang="en-US" sz="1600" dirty="0">
                <a:latin typeface="Courier New" panose="02070309020205020404" pitchFamily="49" charset="0"/>
                <a:cs typeface="Courier New" panose="02070309020205020404" pitchFamily="49" charset="0"/>
              </a:rPr>
              <a:t>      String str2 = "Morning";</a:t>
            </a:r>
          </a:p>
          <a:p>
            <a:r>
              <a:rPr lang="en-US" sz="1600" dirty="0">
                <a:latin typeface="Courier New" panose="02070309020205020404" pitchFamily="49" charset="0"/>
                <a:cs typeface="Courier New" panose="02070309020205020404" pitchFamily="49" charset="0"/>
              </a:rPr>
              <a:t>      char _char = '\n';</a:t>
            </a:r>
          </a:p>
          <a:p>
            <a:r>
              <a:rPr lang="en-US" sz="1600" dirty="0">
                <a:latin typeface="Courier New" panose="02070309020205020404" pitchFamily="49" charset="0"/>
                <a:cs typeface="Courier New" panose="02070309020205020404" pitchFamily="49" charset="0"/>
              </a:rPr>
              <a:t>      System.out.println(str1+_char+str2);</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048D1020-1CEB-4BCC-B2E1-AE4355DA63A4}"/>
              </a:ext>
            </a:extLst>
          </p:cNvPr>
          <p:cNvSpPr txBox="1"/>
          <p:nvPr/>
        </p:nvSpPr>
        <p:spPr>
          <a:xfrm>
            <a:off x="8740368" y="5280603"/>
            <a:ext cx="2762656" cy="70788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	</a:t>
            </a:r>
            <a:r>
              <a:rPr lang="en-US" sz="2000" dirty="0">
                <a:latin typeface="Times New Roman" panose="02020603050405020304" pitchFamily="18" charset="0"/>
                <a:cs typeface="Times New Roman" panose="02020603050405020304" pitchFamily="18" charset="0"/>
              </a:rPr>
              <a:t>Good</a:t>
            </a:r>
          </a:p>
          <a:p>
            <a:r>
              <a:rPr lang="en-US" sz="2000" dirty="0">
                <a:latin typeface="Times New Roman" panose="02020603050405020304" pitchFamily="18" charset="0"/>
                <a:cs typeface="Times New Roman" panose="02020603050405020304" pitchFamily="18" charset="0"/>
              </a:rPr>
              <a:t>		morning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58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Variables</a:t>
            </a:r>
          </a:p>
        </p:txBody>
      </p:sp>
      <p:sp>
        <p:nvSpPr>
          <p:cNvPr id="6" name="Title 1">
            <a:extLst>
              <a:ext uri="{FF2B5EF4-FFF2-40B4-BE49-F238E27FC236}">
                <a16:creationId xmlns:a16="http://schemas.microsoft.com/office/drawing/2014/main" id="{A1CD1634-114E-43E6-9D15-479CE96FA5CC}"/>
              </a:ext>
            </a:extLst>
          </p:cNvPr>
          <p:cNvSpPr txBox="1">
            <a:spLocks/>
          </p:cNvSpPr>
          <p:nvPr/>
        </p:nvSpPr>
        <p:spPr>
          <a:xfrm>
            <a:off x="1484311" y="2045940"/>
            <a:ext cx="10018713" cy="343073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dirty="0">
                <a:solidFill>
                  <a:srgbClr val="0070C0"/>
                </a:solidFill>
                <a:latin typeface="Times New Roman" panose="02020603050405020304" pitchFamily="18" charset="0"/>
                <a:cs typeface="Times New Roman" panose="02020603050405020304" pitchFamily="18" charset="0"/>
              </a:rPr>
              <a:t>variable</a:t>
            </a:r>
            <a:r>
              <a:rPr lang="en-US" sz="2000" dirty="0">
                <a:latin typeface="Times New Roman" panose="02020603050405020304" pitchFamily="18" charset="0"/>
                <a:cs typeface="Times New Roman" panose="02020603050405020304" pitchFamily="18" charset="0"/>
              </a:rPr>
              <a:t> is a </a:t>
            </a:r>
            <a:r>
              <a:rPr lang="en-US" sz="2000" dirty="0">
                <a:solidFill>
                  <a:schemeClr val="accent3">
                    <a:lumMod val="75000"/>
                  </a:schemeClr>
                </a:solidFill>
                <a:latin typeface="Times New Roman" panose="02020603050405020304" pitchFamily="18" charset="0"/>
                <a:cs typeface="Times New Roman" panose="02020603050405020304" pitchFamily="18" charset="0"/>
              </a:rPr>
              <a:t>storage location </a:t>
            </a:r>
            <a:r>
              <a:rPr lang="en-US" sz="2000" dirty="0">
                <a:latin typeface="Times New Roman" panose="02020603050405020304" pitchFamily="18" charset="0"/>
                <a:cs typeface="Times New Roman" panose="02020603050405020304" pitchFamily="18" charset="0"/>
              </a:rPr>
              <a:t>that can hold a value to which a value can be assigned.</a:t>
            </a: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variable declaration is broken into three parts: </a:t>
            </a:r>
            <a:r>
              <a:rPr lang="en-US" sz="2000" dirty="0">
                <a:solidFill>
                  <a:srgbClr val="0070C0"/>
                </a:solidFill>
                <a:latin typeface="Times New Roman" panose="02020603050405020304" pitchFamily="18" charset="0"/>
                <a:cs typeface="Times New Roman" panose="02020603050405020304" pitchFamily="18" charset="0"/>
              </a:rPr>
              <a:t>modifiers</a:t>
            </a:r>
            <a:r>
              <a:rPr lang="en-US" sz="2000" dirty="0">
                <a:latin typeface="Times New Roman" panose="02020603050405020304" pitchFamily="18" charset="0"/>
                <a:cs typeface="Times New Roman" panose="02020603050405020304" pitchFamily="18" charset="0"/>
              </a:rPr>
              <a:t>, followed by a </a:t>
            </a:r>
            <a:r>
              <a:rPr lang="en-US" sz="2000" dirty="0">
                <a:solidFill>
                  <a:srgbClr val="00B050"/>
                </a:solidFill>
                <a:latin typeface="Times New Roman" panose="02020603050405020304" pitchFamily="18" charset="0"/>
                <a:cs typeface="Times New Roman" panose="02020603050405020304" pitchFamily="18" charset="0"/>
              </a:rPr>
              <a:t>type</a:t>
            </a:r>
            <a:r>
              <a:rPr lang="en-US" sz="2000" dirty="0">
                <a:latin typeface="Times New Roman" panose="02020603050405020304" pitchFamily="18" charset="0"/>
                <a:cs typeface="Times New Roman" panose="02020603050405020304" pitchFamily="18" charset="0"/>
              </a:rPr>
              <a:t>, followed by a list of </a:t>
            </a:r>
            <a:r>
              <a:rPr lang="en-US" sz="2000" dirty="0">
                <a:solidFill>
                  <a:srgbClr val="FF0000"/>
                </a:solidFill>
                <a:latin typeface="Times New Roman" panose="02020603050405020304" pitchFamily="18" charset="0"/>
                <a:cs typeface="Times New Roman" panose="02020603050405020304" pitchFamily="18" charset="0"/>
              </a:rPr>
              <a:t>identifiers</a:t>
            </a:r>
            <a:r>
              <a:rPr lang="en-US" sz="2000" dirty="0"/>
              <a:t>.</a:t>
            </a:r>
          </a:p>
          <a:p>
            <a:pPr marL="342900" indent="-342900" algn="just">
              <a:buFont typeface="Wingdings" panose="05000000000000000000" pitchFamily="2" charset="2"/>
              <a:buChar char="Ø"/>
            </a:pPr>
            <a:endParaRPr lang="en-US" sz="2000" dirty="0"/>
          </a:p>
          <a:p>
            <a:pPr algn="l"/>
            <a:r>
              <a:rPr lang="en-IN" sz="2000" dirty="0">
                <a:latin typeface="Times New Roman" panose="02020603050405020304" pitchFamily="18" charset="0"/>
                <a:cs typeface="Times New Roman" panose="02020603050405020304" pitchFamily="18" charset="0"/>
              </a:rPr>
              <a:t>		</a:t>
            </a:r>
            <a:r>
              <a:rPr lang="en-IN" sz="1800" dirty="0">
                <a:latin typeface="Courier New" panose="02070309020205020404" pitchFamily="49" charset="0"/>
                <a:cs typeface="Courier New" panose="02070309020205020404" pitchFamily="49" charset="0"/>
              </a:rPr>
              <a:t>float x, y; </a:t>
            </a:r>
            <a:r>
              <a:rPr lang="en-IN" sz="2000" dirty="0">
                <a:latin typeface="Times New Roman" panose="02020603050405020304" pitchFamily="18" charset="0"/>
                <a:cs typeface="Times New Roman" panose="02020603050405020304" pitchFamily="18" charset="0"/>
              </a:rPr>
              <a:t>	is same as	</a:t>
            </a:r>
            <a:r>
              <a:rPr lang="en-IN" sz="1800" dirty="0">
                <a:latin typeface="Courier New" panose="02070309020205020404" pitchFamily="49" charset="0"/>
                <a:cs typeface="Courier New" panose="02070309020205020404" pitchFamily="49" charset="0"/>
              </a:rPr>
              <a:t>float x;</a:t>
            </a:r>
            <a:endParaRPr lang="en-IN" sz="2000" dirty="0">
              <a:latin typeface="Courier New" panose="02070309020205020404" pitchFamily="49" charset="0"/>
              <a:cs typeface="Courier New" panose="02070309020205020404" pitchFamily="49" charset="0"/>
            </a:endParaRPr>
          </a:p>
          <a:p>
            <a:pPr algn="l"/>
            <a:r>
              <a:rPr lang="en-IN" sz="2000" dirty="0">
                <a:latin typeface="Times New Roman" panose="02020603050405020304" pitchFamily="18" charset="0"/>
                <a:cs typeface="Times New Roman" panose="02020603050405020304" pitchFamily="18" charset="0"/>
              </a:rPr>
              <a:t>									</a:t>
            </a:r>
            <a:r>
              <a:rPr lang="en-IN" sz="1800" dirty="0">
                <a:latin typeface="Courier New" panose="02070309020205020404" pitchFamily="49" charset="0"/>
                <a:cs typeface="Courier New" panose="02070309020205020404" pitchFamily="49" charset="0"/>
              </a:rPr>
              <a:t>float y;</a:t>
            </a:r>
            <a:endParaRPr lang="en-IN" sz="2000" dirty="0">
              <a:latin typeface="Courier New" panose="02070309020205020404" pitchFamily="49" charset="0"/>
              <a:cs typeface="Courier New" panose="02070309020205020404" pitchFamily="49" charset="0"/>
            </a:endParaRPr>
          </a:p>
          <a:p>
            <a:pPr algn="l"/>
            <a:endParaRPr lang="en-IN" sz="2000" dirty="0">
              <a:latin typeface="Times New Roman" panose="02020603050405020304" pitchFamily="18" charset="0"/>
              <a:cs typeface="Times New Roman" panose="02020603050405020304" pitchFamily="18" charset="0"/>
            </a:endParaRPr>
          </a:p>
          <a:p>
            <a:pPr algn="l"/>
            <a:r>
              <a:rPr lang="es-ES" sz="2000" dirty="0">
                <a:latin typeface="Times New Roman" panose="02020603050405020304" pitchFamily="18" charset="0"/>
                <a:cs typeface="Times New Roman" panose="02020603050405020304" pitchFamily="18" charset="0"/>
              </a:rPr>
              <a:t>		</a:t>
            </a:r>
            <a:r>
              <a:rPr lang="es-ES" sz="1800" dirty="0">
                <a:latin typeface="Courier New" panose="02070309020205020404" pitchFamily="49" charset="0"/>
                <a:cs typeface="Courier New" panose="02070309020205020404" pitchFamily="49" charset="0"/>
              </a:rPr>
              <a:t>float x = 3.14f, y = 2.81f; </a:t>
            </a:r>
            <a:r>
              <a:rPr lang="es-ES" sz="2000" dirty="0">
                <a:latin typeface="Times New Roman" panose="02020603050405020304" pitchFamily="18" charset="0"/>
                <a:cs typeface="Times New Roman" panose="02020603050405020304" pitchFamily="18" charset="0"/>
              </a:rPr>
              <a:t>	 is same as 	</a:t>
            </a:r>
            <a:r>
              <a:rPr lang="en-IN" sz="1800" dirty="0">
                <a:latin typeface="Courier New" panose="02070309020205020404" pitchFamily="49" charset="0"/>
                <a:cs typeface="Courier New" panose="02070309020205020404" pitchFamily="49" charset="0"/>
              </a:rPr>
              <a:t>float x = 3.14f;</a:t>
            </a:r>
          </a:p>
          <a:p>
            <a:r>
              <a:rPr lang="en-IN" sz="2000" dirty="0">
                <a:latin typeface="Times New Roman" panose="02020603050405020304" pitchFamily="18" charset="0"/>
                <a:cs typeface="Times New Roman" panose="02020603050405020304" pitchFamily="18" charset="0"/>
              </a:rPr>
              <a:t>                 					  				  </a:t>
            </a:r>
            <a:r>
              <a:rPr lang="en-IN" sz="1800" dirty="0">
                <a:latin typeface="Courier New" panose="02070309020205020404" pitchFamily="49" charset="0"/>
                <a:cs typeface="Courier New" panose="02070309020205020404" pitchFamily="49" charset="0"/>
              </a:rPr>
              <a:t>float y = 2.81f;</a:t>
            </a:r>
            <a:endParaRPr lang="en-IN"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801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Variables (Contd..)</a:t>
            </a:r>
          </a:p>
        </p:txBody>
      </p:sp>
      <p:sp>
        <p:nvSpPr>
          <p:cNvPr id="6" name="Title 1">
            <a:extLst>
              <a:ext uri="{FF2B5EF4-FFF2-40B4-BE49-F238E27FC236}">
                <a16:creationId xmlns:a16="http://schemas.microsoft.com/office/drawing/2014/main" id="{A1CD1634-114E-43E6-9D15-479CE96FA5CC}"/>
              </a:ext>
            </a:extLst>
          </p:cNvPr>
          <p:cNvSpPr txBox="1">
            <a:spLocks/>
          </p:cNvSpPr>
          <p:nvPr/>
        </p:nvSpPr>
        <p:spPr>
          <a:xfrm>
            <a:off x="1484311" y="1632313"/>
            <a:ext cx="10018713" cy="299805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Field variables </a:t>
            </a:r>
            <a:r>
              <a:rPr lang="en-US" sz="2000" dirty="0">
                <a:latin typeface="Times New Roman" panose="02020603050405020304" pitchFamily="18" charset="0"/>
                <a:cs typeface="Times New Roman" panose="02020603050405020304" pitchFamily="18" charset="0"/>
              </a:rPr>
              <a:t>are </a:t>
            </a:r>
            <a:r>
              <a:rPr lang="en-US" sz="2000" dirty="0">
                <a:solidFill>
                  <a:srgbClr val="00B050"/>
                </a:solidFill>
                <a:latin typeface="Times New Roman" panose="02020603050405020304" pitchFamily="18" charset="0"/>
                <a:cs typeface="Times New Roman" panose="02020603050405020304" pitchFamily="18" charset="0"/>
              </a:rPr>
              <a:t>members</a:t>
            </a:r>
            <a:r>
              <a:rPr lang="en-US" sz="2000" dirty="0">
                <a:latin typeface="Times New Roman" panose="02020603050405020304" pitchFamily="18" charset="0"/>
                <a:cs typeface="Times New Roman" panose="02020603050405020304" pitchFamily="18" charset="0"/>
              </a:rPr>
              <a:t> of </a:t>
            </a:r>
            <a:r>
              <a:rPr lang="en-US" sz="2000" dirty="0">
                <a:solidFill>
                  <a:srgbClr val="FF0000"/>
                </a:solidFill>
                <a:latin typeface="Times New Roman" panose="02020603050405020304" pitchFamily="18" charset="0"/>
                <a:cs typeface="Times New Roman" panose="02020603050405020304" pitchFamily="18" charset="0"/>
              </a:rPr>
              <a:t>classes</a:t>
            </a:r>
            <a:r>
              <a:rPr lang="en-US" sz="2000" dirty="0">
                <a:latin typeface="Times New Roman" panose="02020603050405020304" pitchFamily="18" charset="0"/>
                <a:cs typeface="Times New Roman" panose="02020603050405020304" pitchFamily="18" charset="0"/>
              </a:rPr>
              <a:t>, or </a:t>
            </a:r>
            <a:r>
              <a:rPr lang="en-US" sz="2000" dirty="0">
                <a:solidFill>
                  <a:schemeClr val="accent4">
                    <a:lumMod val="75000"/>
                  </a:schemeClr>
                </a:solidFill>
                <a:latin typeface="Times New Roman" panose="02020603050405020304" pitchFamily="18" charset="0"/>
                <a:cs typeface="Times New Roman" panose="02020603050405020304" pitchFamily="18" charset="0"/>
              </a:rPr>
              <a:t>interfaces</a:t>
            </a:r>
            <a:r>
              <a:rPr lang="en-US" sz="2000" dirty="0">
                <a:latin typeface="Times New Roman" panose="02020603050405020304" pitchFamily="18" charset="0"/>
                <a:cs typeface="Times New Roman" panose="02020603050405020304" pitchFamily="18" charset="0"/>
              </a:rPr>
              <a:t>, and are declared within the body of that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or </a:t>
            </a:r>
            <a:r>
              <a:rPr lang="en-US" sz="2000" dirty="0">
                <a:solidFill>
                  <a:schemeClr val="accent4">
                    <a:lumMod val="75000"/>
                  </a:schemeClr>
                </a:solidFill>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 Fields have a lifetime that is tied to the lifetime of the </a:t>
            </a:r>
            <a:r>
              <a:rPr lang="en-US" sz="2000" dirty="0">
                <a:solidFill>
                  <a:schemeClr val="accent3"/>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(instance) of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they belong to. They exist as long as the </a:t>
            </a:r>
            <a:r>
              <a:rPr lang="en-US" sz="2000" dirty="0">
                <a:solidFill>
                  <a:schemeClr val="accent3"/>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they are a part of is in memory.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Local variables</a:t>
            </a:r>
            <a:r>
              <a:rPr lang="en-US" sz="2000" dirty="0">
                <a:latin typeface="Times New Roman" panose="02020603050405020304" pitchFamily="18" charset="0"/>
                <a:cs typeface="Times New Roman" panose="02020603050405020304" pitchFamily="18" charset="0"/>
              </a:rPr>
              <a:t>, on the other hand, are declared within </a:t>
            </a:r>
            <a:r>
              <a:rPr lang="en-US" sz="2000" dirty="0">
                <a:solidFill>
                  <a:srgbClr val="0070C0"/>
                </a:solidFill>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and have a limited scope. They can only be accessed within the </a:t>
            </a:r>
            <a:r>
              <a:rPr lang="en-US" sz="2000" dirty="0">
                <a:solidFill>
                  <a:srgbClr val="0070C0"/>
                </a:solidFill>
                <a:latin typeface="Times New Roman" panose="02020603050405020304" pitchFamily="18" charset="0"/>
                <a:cs typeface="Times New Roman" panose="02020603050405020304" pitchFamily="18" charset="0"/>
              </a:rPr>
              <a:t>method</a:t>
            </a:r>
            <a:r>
              <a:rPr lang="en-US" sz="2000" dirty="0">
                <a:latin typeface="Times New Roman" panose="02020603050405020304" pitchFamily="18" charset="0"/>
                <a:cs typeface="Times New Roman" panose="02020603050405020304" pitchFamily="18" charset="0"/>
              </a:rPr>
              <a:t> in which they are declared.</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Parameter Variables </a:t>
            </a:r>
            <a:r>
              <a:rPr lang="en-US" sz="2000" dirty="0">
                <a:latin typeface="Times New Roman" panose="02020603050405020304" pitchFamily="18" charset="0"/>
                <a:cs typeface="Times New Roman" panose="02020603050405020304" pitchFamily="18" charset="0"/>
              </a:rPr>
              <a:t>are the parameters declared in </a:t>
            </a:r>
            <a:r>
              <a:rPr lang="en-US" sz="2000" dirty="0">
                <a:solidFill>
                  <a:srgbClr val="0070C0"/>
                </a:solidFill>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a:t>
            </a:r>
            <a:r>
              <a:rPr lang="en-US" sz="2000" dirty="0">
                <a:solidFill>
                  <a:srgbClr val="7030A0"/>
                </a:solidFill>
                <a:latin typeface="Times New Roman" panose="02020603050405020304" pitchFamily="18" charset="0"/>
                <a:cs typeface="Times New Roman" panose="02020603050405020304" pitchFamily="18" charset="0"/>
              </a:rPr>
              <a:t>constructors</a:t>
            </a:r>
            <a:r>
              <a:rPr lang="en-US" sz="2000" dirty="0">
                <a:latin typeface="Times New Roman" panose="02020603050405020304" pitchFamily="18" charset="0"/>
                <a:cs typeface="Times New Roman" panose="02020603050405020304" pitchFamily="18" charset="0"/>
              </a:rPr>
              <a:t>, or </a:t>
            </a:r>
            <a:r>
              <a:rPr lang="en-US" sz="2000" dirty="0">
                <a:solidFill>
                  <a:schemeClr val="accent4">
                    <a:lumMod val="75000"/>
                  </a:schemeClr>
                </a:solidFill>
                <a:latin typeface="Times New Roman" panose="02020603050405020304" pitchFamily="18" charset="0"/>
                <a:cs typeface="Times New Roman" panose="02020603050405020304" pitchFamily="18" charset="0"/>
              </a:rPr>
              <a:t>catch block</a:t>
            </a:r>
            <a:r>
              <a:rPr lang="en-US" sz="2000" dirty="0">
                <a:latin typeface="Times New Roman" panose="02020603050405020304" pitchFamily="18" charset="0"/>
                <a:cs typeface="Times New Roman" panose="02020603050405020304" pitchFamily="18" charset="0"/>
              </a:rPr>
              <a:t>. A parameter declaration consists of an optional modifier, a type name, and an </a:t>
            </a:r>
            <a:r>
              <a:rPr lang="en-IN" sz="2000" dirty="0">
                <a:latin typeface="Times New Roman" panose="02020603050405020304" pitchFamily="18" charset="0"/>
                <a:cs typeface="Times New Roman" panose="02020603050405020304" pitchFamily="18" charset="0"/>
              </a:rPr>
              <a:t>identifier.</a:t>
            </a:r>
          </a:p>
        </p:txBody>
      </p:sp>
      <p:sp>
        <p:nvSpPr>
          <p:cNvPr id="5" name="TextBox 4">
            <a:extLst>
              <a:ext uri="{FF2B5EF4-FFF2-40B4-BE49-F238E27FC236}">
                <a16:creationId xmlns:a16="http://schemas.microsoft.com/office/drawing/2014/main" id="{410F2590-56D6-4F99-956A-E19E8DC68051}"/>
              </a:ext>
            </a:extLst>
          </p:cNvPr>
          <p:cNvSpPr txBox="1"/>
          <p:nvPr/>
        </p:nvSpPr>
        <p:spPr>
          <a:xfrm>
            <a:off x="1484311" y="4858287"/>
            <a:ext cx="10018713" cy="1015663"/>
          </a:xfrm>
          <a:prstGeom prst="rect">
            <a:avLst/>
          </a:prstGeom>
          <a:noFill/>
        </p:spPr>
        <p:txBody>
          <a:bodyPr wrap="square">
            <a:spAutoFit/>
          </a:bodyPr>
          <a:lstStyle/>
          <a:p>
            <a:pPr marL="34290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final Variables: </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modifier declares that the value of the </a:t>
            </a:r>
            <a:r>
              <a:rPr lang="en-US" sz="2000" dirty="0">
                <a:solidFill>
                  <a:srgbClr val="0070C0"/>
                </a:solidFill>
                <a:latin typeface="Times New Roman" panose="02020603050405020304" pitchFamily="18" charset="0"/>
                <a:cs typeface="Times New Roman" panose="02020603050405020304" pitchFamily="18" charset="0"/>
              </a:rPr>
              <a:t>variable</a:t>
            </a:r>
            <a:r>
              <a:rPr lang="en-US" sz="2000" dirty="0">
                <a:latin typeface="Times New Roman" panose="02020603050405020304" pitchFamily="18" charset="0"/>
                <a:cs typeface="Times New Roman" panose="02020603050405020304" pitchFamily="18" charset="0"/>
              </a:rPr>
              <a:t> is set exactly once and will thereafter always have the same value. Any variable fields, local variables, or parameters can be declared </a:t>
            </a:r>
            <a:r>
              <a:rPr lang="en-US" sz="2000" dirty="0">
                <a:solidFill>
                  <a:srgbClr val="FF0000"/>
                </a:solidFill>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Variables that are final must be initialized before they are used.</a:t>
            </a:r>
            <a:r>
              <a:rPr lang="en-I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6F879FB-EFDD-4E98-A067-CFA69A93AD85}"/>
              </a:ext>
            </a:extLst>
          </p:cNvPr>
          <p:cNvSpPr txBox="1"/>
          <p:nvPr/>
        </p:nvSpPr>
        <p:spPr>
          <a:xfrm>
            <a:off x="5060814" y="6101871"/>
            <a:ext cx="4754394" cy="400110"/>
          </a:xfrm>
          <a:prstGeom prst="rect">
            <a:avLst/>
          </a:prstGeom>
          <a:noFill/>
        </p:spPr>
        <p:txBody>
          <a:bodyPr wrap="square">
            <a:spAutoFit/>
          </a:bodyPr>
          <a:lstStyle/>
          <a:p>
            <a:r>
              <a:rPr lang="es-ES" sz="2000" dirty="0">
                <a:latin typeface="Courier New" panose="02070309020205020404" pitchFamily="49" charset="0"/>
                <a:cs typeface="Courier New" panose="02070309020205020404" pitchFamily="49" charset="0"/>
              </a:rPr>
              <a:t>final float pi = 3.141f;</a:t>
            </a:r>
            <a:endParaRPr lang="en-IN" sz="2000" dirty="0"/>
          </a:p>
        </p:txBody>
      </p:sp>
    </p:spTree>
    <p:extLst>
      <p:ext uri="{BB962C8B-B14F-4D97-AF65-F5344CB8AC3E}">
        <p14:creationId xmlns:p14="http://schemas.microsoft.com/office/powerpoint/2010/main" val="2914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Array</a:t>
            </a:r>
          </a:p>
        </p:txBody>
      </p:sp>
      <p:sp>
        <p:nvSpPr>
          <p:cNvPr id="8" name="TextBox 7">
            <a:extLst>
              <a:ext uri="{FF2B5EF4-FFF2-40B4-BE49-F238E27FC236}">
                <a16:creationId xmlns:a16="http://schemas.microsoft.com/office/drawing/2014/main" id="{C240C18C-F52D-4C98-8110-8C406FF6ED72}"/>
              </a:ext>
            </a:extLst>
          </p:cNvPr>
          <p:cNvSpPr txBox="1"/>
          <p:nvPr/>
        </p:nvSpPr>
        <p:spPr>
          <a:xfrm>
            <a:off x="1440535" y="2272045"/>
            <a:ext cx="10106263" cy="2862322"/>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a:t>
            </a:r>
            <a:r>
              <a:rPr lang="en-US" sz="2000" dirty="0">
                <a:solidFill>
                  <a:srgbClr val="FF0000"/>
                </a:solidFill>
                <a:latin typeface="Times New Roman" panose="02020603050405020304" pitchFamily="18" charset="0"/>
                <a:cs typeface="Times New Roman" panose="02020603050405020304" pitchFamily="18" charset="0"/>
              </a:rPr>
              <a:t>array</a:t>
            </a:r>
            <a:r>
              <a:rPr lang="en-US" sz="2000" dirty="0">
                <a:latin typeface="Times New Roman" panose="02020603050405020304" pitchFamily="18" charset="0"/>
                <a:cs typeface="Times New Roman" panose="02020603050405020304" pitchFamily="18" charset="0"/>
              </a:rPr>
              <a:t> is a </a:t>
            </a:r>
            <a:r>
              <a:rPr lang="en-US" sz="2000" b="1" dirty="0">
                <a:latin typeface="Times New Roman" panose="02020603050405020304" pitchFamily="18" charset="0"/>
                <a:cs typeface="Times New Roman" panose="02020603050405020304" pitchFamily="18" charset="0"/>
              </a:rPr>
              <a:t>data structure </a:t>
            </a:r>
            <a:r>
              <a:rPr lang="en-US" sz="2000" dirty="0">
                <a:latin typeface="Times New Roman" panose="02020603050405020304" pitchFamily="18" charset="0"/>
                <a:cs typeface="Times New Roman" panose="02020603050405020304" pitchFamily="18" charset="0"/>
              </a:rPr>
              <a:t>that allows you to store a fixed-size collection of elements </a:t>
            </a:r>
            <a:r>
              <a:rPr lang="en-US" sz="2000" u="sng" dirty="0">
                <a:latin typeface="Times New Roman" panose="02020603050405020304" pitchFamily="18" charset="0"/>
                <a:cs typeface="Times New Roman" panose="02020603050405020304" pitchFamily="18" charset="0"/>
              </a:rPr>
              <a:t>of the same data type</a:t>
            </a:r>
            <a:r>
              <a:rPr lang="en-US" sz="2000" dirty="0">
                <a:latin typeface="Times New Roman" panose="02020603050405020304" pitchFamily="18" charset="0"/>
                <a:cs typeface="Times New Roman" panose="02020603050405020304" pitchFamily="18" charset="0"/>
              </a:rPr>
              <a:t>. Arrays provide a way to group related data under a single variable name.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element in an array can be accessed using an </a:t>
            </a:r>
            <a:r>
              <a:rPr lang="en-US" sz="2000" dirty="0">
                <a:solidFill>
                  <a:schemeClr val="accent3"/>
                </a:solidFill>
                <a:latin typeface="Times New Roman" panose="02020603050405020304" pitchFamily="18" charset="0"/>
                <a:cs typeface="Times New Roman" panose="02020603050405020304" pitchFamily="18" charset="0"/>
              </a:rPr>
              <a:t>index</a:t>
            </a:r>
            <a:r>
              <a:rPr lang="en-US" sz="2000" dirty="0">
                <a:latin typeface="Times New Roman" panose="02020603050405020304" pitchFamily="18" charset="0"/>
                <a:cs typeface="Times New Roman" panose="02020603050405020304" pitchFamily="18" charset="0"/>
              </a:rPr>
              <a:t>, which indicates its position in the array.</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general form of declaring an array of any type is as follows: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lvl="3"/>
            <a:r>
              <a:rPr lang="en-US" sz="2000" dirty="0">
                <a:latin typeface="Courier New" panose="02070309020205020404" pitchFamily="49" charset="0"/>
                <a:cs typeface="Courier New" panose="02070309020205020404" pitchFamily="49" charset="0"/>
              </a:rPr>
              <a:t>type[] name = new type[length];</a:t>
            </a:r>
          </a:p>
        </p:txBody>
      </p:sp>
    </p:spTree>
    <p:extLst>
      <p:ext uri="{BB962C8B-B14F-4D97-AF65-F5344CB8AC3E}">
        <p14:creationId xmlns:p14="http://schemas.microsoft.com/office/powerpoint/2010/main" val="212410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Array (Contd..)</a:t>
            </a:r>
          </a:p>
        </p:txBody>
      </p:sp>
      <p:sp>
        <p:nvSpPr>
          <p:cNvPr id="8" name="TextBox 7">
            <a:extLst>
              <a:ext uri="{FF2B5EF4-FFF2-40B4-BE49-F238E27FC236}">
                <a16:creationId xmlns:a16="http://schemas.microsoft.com/office/drawing/2014/main" id="{C240C18C-F52D-4C98-8110-8C406FF6ED72}"/>
              </a:ext>
            </a:extLst>
          </p:cNvPr>
          <p:cNvSpPr txBox="1"/>
          <p:nvPr/>
        </p:nvSpPr>
        <p:spPr>
          <a:xfrm>
            <a:off x="1396761" y="1718966"/>
            <a:ext cx="10106263" cy="4462760"/>
          </a:xfrm>
          <a:prstGeom prst="rect">
            <a:avLst/>
          </a:prstGeom>
          <a:noFill/>
        </p:spPr>
        <p:txBody>
          <a:bodyPr wrap="square">
            <a:spAutoFit/>
          </a:bodyPr>
          <a:lstStyle/>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an array is created, each element is set to the default initial value for its type, zero for the numeric types, ‘\u0000’ for char, false for boolean, and null for reference types. </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you initialize an array within its declaration, you don't have to explicitly create the array using new, it is done implicitly for you by the system.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length of the array to create is determined by the number of initialization values given.</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The following code gives the same result: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t>
            </a:r>
            <a:r>
              <a:rPr lang="en-IN" dirty="0">
                <a:latin typeface="Courier New" panose="02070309020205020404" pitchFamily="49" charset="0"/>
                <a:cs typeface="Courier New" panose="02070309020205020404" pitchFamily="49" charset="0"/>
              </a:rPr>
              <a:t>String[] dangers = {"Lions", "Tigers", "Bears"};      </a:t>
            </a:r>
          </a:p>
          <a:p>
            <a:pPr algn="just"/>
            <a:endParaRPr lang="en-IN" dirty="0">
              <a:latin typeface="Courier New" panose="02070309020205020404" pitchFamily="49" charset="0"/>
              <a:cs typeface="Courier New" panose="02070309020205020404" pitchFamily="49" charset="0"/>
            </a:endParaRPr>
          </a:p>
          <a:p>
            <a:pPr algn="just"/>
            <a:r>
              <a:rPr lang="en-IN"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String[] dangers = new String[3];</a:t>
            </a:r>
          </a:p>
          <a:p>
            <a:pPr algn="just"/>
            <a:r>
              <a:rPr lang="en-IN" dirty="0">
                <a:latin typeface="Courier New" panose="02070309020205020404" pitchFamily="49" charset="0"/>
                <a:cs typeface="Courier New" panose="02070309020205020404" pitchFamily="49" charset="0"/>
              </a:rPr>
              <a:t>	 dangers[0] = "Lions"; dangers[1] = "Tigers"; dangers[2] = "Bears";</a:t>
            </a:r>
          </a:p>
          <a:p>
            <a:pPr algn="just"/>
            <a:endParaRPr lang="en-IN" sz="2000" dirty="0">
              <a:latin typeface="Courier New" panose="02070309020205020404" pitchFamily="49" charset="0"/>
              <a:cs typeface="Courier New" panose="02070309020205020404" pitchFamily="49" charset="0"/>
            </a:endParaRPr>
          </a:p>
          <a:p>
            <a:pPr algn="just"/>
            <a:r>
              <a:rPr lang="en-US" sz="20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String[] dangers = new String[]{"Lions", "Tigers", "Bears"};</a:t>
            </a:r>
            <a:endParaRPr lang="en-IN"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402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Array (Contd..)</a:t>
            </a:r>
          </a:p>
        </p:txBody>
      </p:sp>
      <p:sp>
        <p:nvSpPr>
          <p:cNvPr id="4" name="TextBox 3">
            <a:extLst>
              <a:ext uri="{FF2B5EF4-FFF2-40B4-BE49-F238E27FC236}">
                <a16:creationId xmlns:a16="http://schemas.microsoft.com/office/drawing/2014/main" id="{53EB3E51-DDCB-4D12-A897-8F6BF9A5631D}"/>
              </a:ext>
            </a:extLst>
          </p:cNvPr>
          <p:cNvSpPr txBox="1"/>
          <p:nvPr/>
        </p:nvSpPr>
        <p:spPr>
          <a:xfrm>
            <a:off x="1484312" y="1623084"/>
            <a:ext cx="4780302" cy="2677656"/>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_array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int[] a = new int[5];</a:t>
            </a:r>
          </a:p>
          <a:p>
            <a:r>
              <a:rPr lang="en-US" sz="1400" dirty="0">
                <a:latin typeface="Courier New" panose="02070309020205020404" pitchFamily="49" charset="0"/>
                <a:cs typeface="Courier New" panose="02070309020205020404" pitchFamily="49" charset="0"/>
              </a:rPr>
              <a:t>      a[0]=1;</a:t>
            </a:r>
          </a:p>
          <a:p>
            <a:r>
              <a:rPr lang="en-US" sz="1400" dirty="0">
                <a:latin typeface="Courier New" panose="02070309020205020404" pitchFamily="49" charset="0"/>
                <a:cs typeface="Courier New" panose="02070309020205020404" pitchFamily="49" charset="0"/>
              </a:rPr>
              <a:t>      a[1]=2;</a:t>
            </a:r>
          </a:p>
          <a:p>
            <a:r>
              <a:rPr lang="en-US" sz="1400" dirty="0">
                <a:latin typeface="Courier New" panose="02070309020205020404" pitchFamily="49" charset="0"/>
                <a:cs typeface="Courier New" panose="02070309020205020404" pitchFamily="49" charset="0"/>
              </a:rPr>
              <a:t>      a[2]=3;</a:t>
            </a:r>
          </a:p>
          <a:p>
            <a:r>
              <a:rPr lang="en-US" sz="1400" dirty="0">
                <a:latin typeface="Courier New" panose="02070309020205020404" pitchFamily="49" charset="0"/>
                <a:cs typeface="Courier New" panose="02070309020205020404" pitchFamily="49" charset="0"/>
              </a:rPr>
              <a:t>      a[3]=4;</a:t>
            </a:r>
          </a:p>
          <a:p>
            <a:r>
              <a:rPr lang="en-US" sz="1400" dirty="0">
                <a:latin typeface="Courier New" panose="02070309020205020404" pitchFamily="49" charset="0"/>
                <a:cs typeface="Courier New" panose="02070309020205020404" pitchFamily="49" charset="0"/>
              </a:rPr>
              <a:t>      a[4]=5;</a:t>
            </a:r>
          </a:p>
          <a:p>
            <a:r>
              <a:rPr lang="en-US" sz="1400" dirty="0">
                <a:latin typeface="Courier New" panose="02070309020205020404" pitchFamily="49" charset="0"/>
                <a:cs typeface="Courier New" panose="02070309020205020404" pitchFamily="49" charset="0"/>
              </a:rPr>
              <a:t>	  for(int i=0; i&lt;=4; i++)</a:t>
            </a:r>
          </a:p>
          <a:p>
            <a:r>
              <a:rPr lang="en-US" sz="1400" dirty="0">
                <a:latin typeface="Courier New" panose="02070309020205020404" pitchFamily="49" charset="0"/>
                <a:cs typeface="Courier New" panose="02070309020205020404" pitchFamily="49" charset="0"/>
              </a:rPr>
              <a:t>      	 System.out.println(a[i]);</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B58F43F9-9A8C-4178-8728-27A7ACC0A4B2}"/>
              </a:ext>
            </a:extLst>
          </p:cNvPr>
          <p:cNvSpPr txBox="1"/>
          <p:nvPr/>
        </p:nvSpPr>
        <p:spPr>
          <a:xfrm>
            <a:off x="1484312" y="4629967"/>
            <a:ext cx="4780302" cy="1384995"/>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_array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int[] a = {1, 2, 3, 4, 5};</a:t>
            </a:r>
          </a:p>
          <a:p>
            <a:r>
              <a:rPr lang="en-US" sz="1400" dirty="0">
                <a:latin typeface="Courier New" panose="02070309020205020404" pitchFamily="49" charset="0"/>
                <a:cs typeface="Courier New" panose="02070309020205020404" pitchFamily="49" charset="0"/>
              </a:rPr>
              <a:t>	  for(int i=0; i&lt;=4; i++)</a:t>
            </a:r>
          </a:p>
          <a:p>
            <a:r>
              <a:rPr lang="en-US" sz="1400" dirty="0">
                <a:latin typeface="Courier New" panose="02070309020205020404" pitchFamily="49" charset="0"/>
                <a:cs typeface="Courier New" panose="02070309020205020404" pitchFamily="49" charset="0"/>
              </a:rPr>
              <a:t>      	 System.out.println(a[i]);  }</a:t>
            </a:r>
          </a:p>
          <a:p>
            <a:r>
              <a:rPr lang="en-US" sz="1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63202D14-8702-42E6-AA73-1A8FD636976B}"/>
              </a:ext>
            </a:extLst>
          </p:cNvPr>
          <p:cNvSpPr txBox="1"/>
          <p:nvPr/>
        </p:nvSpPr>
        <p:spPr>
          <a:xfrm>
            <a:off x="6636729" y="1631377"/>
            <a:ext cx="4866296" cy="1384995"/>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_array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int a[] = {1, 2, 3, 4, 5};</a:t>
            </a:r>
          </a:p>
          <a:p>
            <a:r>
              <a:rPr lang="en-US" sz="1400" dirty="0">
                <a:latin typeface="Courier New" panose="02070309020205020404" pitchFamily="49" charset="0"/>
                <a:cs typeface="Courier New" panose="02070309020205020404" pitchFamily="49" charset="0"/>
              </a:rPr>
              <a:t>	  for(int i=0; i&lt;=4; i++)</a:t>
            </a:r>
          </a:p>
          <a:p>
            <a:r>
              <a:rPr lang="en-US" sz="1400" dirty="0">
                <a:latin typeface="Courier New" panose="02070309020205020404" pitchFamily="49" charset="0"/>
                <a:cs typeface="Courier New" panose="02070309020205020404" pitchFamily="49" charset="0"/>
              </a:rPr>
              <a:t>      	 System.out.println(a[i]);  }</a:t>
            </a:r>
          </a:p>
          <a:p>
            <a:r>
              <a:rPr lang="en-US" sz="14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A09D59DE-AB3E-463D-895C-9728E6DAAC58}"/>
              </a:ext>
            </a:extLst>
          </p:cNvPr>
          <p:cNvSpPr txBox="1"/>
          <p:nvPr/>
        </p:nvSpPr>
        <p:spPr>
          <a:xfrm>
            <a:off x="6636729" y="3351976"/>
            <a:ext cx="4866296" cy="1384995"/>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_array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int a[] = {1, 2, 3, 4, 5};</a:t>
            </a:r>
          </a:p>
          <a:p>
            <a:r>
              <a:rPr lang="en-US" sz="1400" dirty="0">
                <a:latin typeface="Courier New" panose="02070309020205020404" pitchFamily="49" charset="0"/>
                <a:cs typeface="Courier New" panose="02070309020205020404" pitchFamily="49" charset="0"/>
              </a:rPr>
              <a:t>	  for(int i=0; i&lt;a.length; i++)</a:t>
            </a:r>
          </a:p>
          <a:p>
            <a:r>
              <a:rPr lang="en-US" sz="1400" dirty="0">
                <a:latin typeface="Courier New" panose="02070309020205020404" pitchFamily="49" charset="0"/>
                <a:cs typeface="Courier New" panose="02070309020205020404" pitchFamily="49" charset="0"/>
              </a:rPr>
              <a:t>      	 System.out.println(a[i]);  }</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5DB8CEBD-8195-4BEE-9860-2E872FD7EEEC}"/>
              </a:ext>
            </a:extLst>
          </p:cNvPr>
          <p:cNvSpPr txBox="1"/>
          <p:nvPr/>
        </p:nvSpPr>
        <p:spPr>
          <a:xfrm>
            <a:off x="7945032" y="5072575"/>
            <a:ext cx="2762656" cy="163121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		</a:t>
            </a:r>
            <a:r>
              <a:rPr lang="en-US" sz="2000" dirty="0">
                <a:latin typeface="Times New Roman" panose="02020603050405020304" pitchFamily="18" charset="0"/>
                <a:cs typeface="Times New Roman" panose="02020603050405020304" pitchFamily="18" charset="0"/>
              </a:rPr>
              <a:t>1</a:t>
            </a:r>
          </a:p>
          <a:p>
            <a:r>
              <a:rPr lang="en-US" sz="2000" dirty="0">
                <a:latin typeface="Times New Roman" panose="02020603050405020304" pitchFamily="18" charset="0"/>
                <a:cs typeface="Times New Roman" panose="02020603050405020304" pitchFamily="18" charset="0"/>
              </a:rPr>
              <a:t>			2</a:t>
            </a:r>
          </a:p>
          <a:p>
            <a:r>
              <a:rPr lang="en-US" sz="2000" dirty="0">
                <a:latin typeface="Times New Roman" panose="02020603050405020304" pitchFamily="18" charset="0"/>
                <a:cs typeface="Times New Roman" panose="02020603050405020304" pitchFamily="18" charset="0"/>
              </a:rPr>
              <a:t>			3</a:t>
            </a:r>
          </a:p>
          <a:p>
            <a:r>
              <a:rPr lang="en-US" sz="2000" dirty="0">
                <a:latin typeface="Times New Roman" panose="02020603050405020304" pitchFamily="18" charset="0"/>
                <a:cs typeface="Times New Roman" panose="02020603050405020304" pitchFamily="18" charset="0"/>
              </a:rPr>
              <a:t>			4</a:t>
            </a:r>
          </a:p>
          <a:p>
            <a:r>
              <a:rPr lang="en-US" sz="2000" dirty="0">
                <a:latin typeface="Times New Roman" panose="02020603050405020304" pitchFamily="18" charset="0"/>
                <a:cs typeface="Times New Roman" panose="02020603050405020304" pitchFamily="18" charset="0"/>
              </a:rPr>
              <a:t>			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21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Array of Arrays (2D/3D)</a:t>
            </a:r>
          </a:p>
        </p:txBody>
      </p:sp>
      <p:sp>
        <p:nvSpPr>
          <p:cNvPr id="4" name="TextBox 3">
            <a:extLst>
              <a:ext uri="{FF2B5EF4-FFF2-40B4-BE49-F238E27FC236}">
                <a16:creationId xmlns:a16="http://schemas.microsoft.com/office/drawing/2014/main" id="{53EB3E51-DDCB-4D12-A897-8F6BF9A5631D}"/>
              </a:ext>
            </a:extLst>
          </p:cNvPr>
          <p:cNvSpPr txBox="1"/>
          <p:nvPr/>
        </p:nvSpPr>
        <p:spPr>
          <a:xfrm>
            <a:off x="1756687" y="1613357"/>
            <a:ext cx="5529330" cy="4431983"/>
          </a:xfrm>
          <a:prstGeom prst="rect">
            <a:avLst/>
          </a:prstGeom>
          <a:solidFill>
            <a:schemeClr val="bg1"/>
          </a:solidFill>
          <a:effectLst>
            <a:softEdge rad="63500"/>
          </a:effectLst>
        </p:spPr>
        <p:txBody>
          <a:bodyPr wrap="square">
            <a:spAutoFit/>
          </a:bodyPr>
          <a:lstStyle/>
          <a:p>
            <a:r>
              <a:rPr lang="en-US" sz="1600" dirty="0">
                <a:latin typeface="Courier New" panose="02070309020205020404" pitchFamily="49" charset="0"/>
                <a:cs typeface="Courier New" panose="02070309020205020404" pitchFamily="49" charset="0"/>
              </a:rPr>
              <a:t>class _array {</a:t>
            </a:r>
          </a:p>
          <a:p>
            <a:r>
              <a:rPr lang="en-US" sz="1600" dirty="0">
                <a:latin typeface="Courier New" panose="02070309020205020404" pitchFamily="49" charset="0"/>
                <a:cs typeface="Courier New" panose="02070309020205020404" pitchFamily="49" charset="0"/>
              </a:rPr>
              <a:t>  public static void main(String[] args) {</a:t>
            </a:r>
          </a:p>
          <a:p>
            <a:r>
              <a:rPr lang="en-US" sz="1600" dirty="0">
                <a:latin typeface="Courier New" panose="02070309020205020404" pitchFamily="49" charset="0"/>
                <a:cs typeface="Courier New" panose="02070309020205020404" pitchFamily="49" charset="0"/>
              </a:rPr>
              <a:t>      int[][] a = new int[3][2];</a:t>
            </a:r>
          </a:p>
          <a:p>
            <a:r>
              <a:rPr lang="en-US" sz="1600" dirty="0">
                <a:latin typeface="Courier New" panose="02070309020205020404" pitchFamily="49" charset="0"/>
                <a:cs typeface="Courier New" panose="02070309020205020404" pitchFamily="49" charset="0"/>
              </a:rPr>
              <a:t>      a[0][0]=1;</a:t>
            </a:r>
          </a:p>
          <a:p>
            <a:r>
              <a:rPr lang="en-US" sz="1600" dirty="0">
                <a:latin typeface="Courier New" panose="02070309020205020404" pitchFamily="49" charset="0"/>
                <a:cs typeface="Courier New" panose="02070309020205020404" pitchFamily="49" charset="0"/>
              </a:rPr>
              <a:t>      a[0][1]=2;</a:t>
            </a:r>
          </a:p>
          <a:p>
            <a:r>
              <a:rPr lang="en-US" sz="1600" dirty="0">
                <a:latin typeface="Courier New" panose="02070309020205020404" pitchFamily="49" charset="0"/>
                <a:cs typeface="Courier New" panose="02070309020205020404" pitchFamily="49" charset="0"/>
              </a:rPr>
              <a:t>      a[1][0]=3;</a:t>
            </a:r>
          </a:p>
          <a:p>
            <a:r>
              <a:rPr lang="en-US" sz="1600" dirty="0">
                <a:latin typeface="Courier New" panose="02070309020205020404" pitchFamily="49" charset="0"/>
                <a:cs typeface="Courier New" panose="02070309020205020404" pitchFamily="49" charset="0"/>
              </a:rPr>
              <a:t>      a[1][1]=4;</a:t>
            </a:r>
          </a:p>
          <a:p>
            <a:r>
              <a:rPr lang="en-US" sz="1600" dirty="0">
                <a:latin typeface="Courier New" panose="02070309020205020404" pitchFamily="49" charset="0"/>
                <a:cs typeface="Courier New" panose="02070309020205020404" pitchFamily="49" charset="0"/>
              </a:rPr>
              <a:t>      a[2][0]=5;</a:t>
            </a:r>
          </a:p>
          <a:p>
            <a:r>
              <a:rPr lang="en-US" sz="1600" dirty="0">
                <a:latin typeface="Courier New" panose="02070309020205020404" pitchFamily="49" charset="0"/>
                <a:cs typeface="Courier New" panose="02070309020205020404" pitchFamily="49" charset="0"/>
              </a:rPr>
              <a:t>      a[2][1]=6;</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for(int i=0; i&lt;2; i++) {</a:t>
            </a:r>
          </a:p>
          <a:p>
            <a:r>
              <a:rPr lang="en-US" sz="1600" dirty="0">
                <a:latin typeface="Courier New" panose="02070309020205020404" pitchFamily="49" charset="0"/>
                <a:cs typeface="Courier New" panose="02070309020205020404" pitchFamily="49" charset="0"/>
              </a:rPr>
              <a:t>		for(int j=0; j&lt;2; j++)</a:t>
            </a:r>
          </a:p>
          <a:p>
            <a:r>
              <a:rPr lang="en-US" sz="1600" dirty="0">
                <a:latin typeface="Courier New" panose="02070309020205020404" pitchFamily="49" charset="0"/>
                <a:cs typeface="Courier New" panose="02070309020205020404" pitchFamily="49" charset="0"/>
              </a:rPr>
              <a:t>      	   System.out.print(a[i][j]+ " ");</a:t>
            </a:r>
          </a:p>
          <a:p>
            <a:r>
              <a:rPr lang="en-US" sz="1600" dirty="0">
                <a:latin typeface="Courier New" panose="02070309020205020404" pitchFamily="49" charset="0"/>
                <a:cs typeface="Courier New" panose="02070309020205020404" pitchFamily="49" charset="0"/>
              </a:rPr>
              <a:t>         System.out.print('\n');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5DB8CEBD-8195-4BEE-9860-2E872FD7EEEC}"/>
              </a:ext>
            </a:extLst>
          </p:cNvPr>
          <p:cNvSpPr txBox="1"/>
          <p:nvPr/>
        </p:nvSpPr>
        <p:spPr>
          <a:xfrm>
            <a:off x="8178495" y="4051170"/>
            <a:ext cx="2762656" cy="101566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		</a:t>
            </a:r>
            <a:r>
              <a:rPr lang="en-US" sz="2000" dirty="0">
                <a:latin typeface="Times New Roman" panose="02020603050405020304" pitchFamily="18" charset="0"/>
                <a:cs typeface="Times New Roman" panose="02020603050405020304" pitchFamily="18" charset="0"/>
              </a:rPr>
              <a:t>1	2</a:t>
            </a:r>
          </a:p>
          <a:p>
            <a:r>
              <a:rPr lang="en-US" sz="2000" dirty="0">
                <a:latin typeface="Times New Roman" panose="02020603050405020304" pitchFamily="18" charset="0"/>
                <a:cs typeface="Times New Roman" panose="02020603050405020304" pitchFamily="18" charset="0"/>
              </a:rPr>
              <a:t>			3	4</a:t>
            </a:r>
          </a:p>
          <a:p>
            <a:r>
              <a:rPr lang="en-US" sz="2000" dirty="0">
                <a:latin typeface="Times New Roman" panose="02020603050405020304" pitchFamily="18" charset="0"/>
                <a:cs typeface="Times New Roman" panose="02020603050405020304" pitchFamily="18" charset="0"/>
              </a:rPr>
              <a:t>			5	6</a:t>
            </a:r>
          </a:p>
        </p:txBody>
      </p:sp>
    </p:spTree>
    <p:extLst>
      <p:ext uri="{BB962C8B-B14F-4D97-AF65-F5344CB8AC3E}">
        <p14:creationId xmlns:p14="http://schemas.microsoft.com/office/powerpoint/2010/main" val="213087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Summary</a:t>
            </a:r>
          </a:p>
        </p:txBody>
      </p:sp>
      <p:sp>
        <p:nvSpPr>
          <p:cNvPr id="9" name="Title 1">
            <a:extLst>
              <a:ext uri="{FF2B5EF4-FFF2-40B4-BE49-F238E27FC236}">
                <a16:creationId xmlns:a16="http://schemas.microsoft.com/office/drawing/2014/main" id="{1C8C89F4-3F47-41B9-9636-8E3B4316060E}"/>
              </a:ext>
            </a:extLst>
          </p:cNvPr>
          <p:cNvSpPr txBox="1">
            <a:spLocks/>
          </p:cNvSpPr>
          <p:nvPr/>
        </p:nvSpPr>
        <p:spPr>
          <a:xfrm>
            <a:off x="7238999" y="1770624"/>
            <a:ext cx="3228975" cy="219177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1800" b="0" i="0" u="none" strike="noStrike" baseline="0" dirty="0">
              <a:solidFill>
                <a:srgbClr val="000000"/>
              </a:solidFill>
              <a:latin typeface="Times New Roman" panose="02020603050405020304" pitchFamily="18" charset="0"/>
            </a:endParaRPr>
          </a:p>
        </p:txBody>
      </p:sp>
      <p:sp>
        <p:nvSpPr>
          <p:cNvPr id="8" name="TextBox 7">
            <a:extLst>
              <a:ext uri="{FF2B5EF4-FFF2-40B4-BE49-F238E27FC236}">
                <a16:creationId xmlns:a16="http://schemas.microsoft.com/office/drawing/2014/main" id="{76503ED3-E022-43B4-80FF-39E44B557D2D}"/>
              </a:ext>
            </a:extLst>
          </p:cNvPr>
          <p:cNvSpPr txBox="1"/>
          <p:nvPr/>
        </p:nvSpPr>
        <p:spPr>
          <a:xfrm>
            <a:off x="1484311" y="1770624"/>
            <a:ext cx="10018712" cy="3477875"/>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Today, we learned about</a:t>
            </a:r>
          </a:p>
          <a:p>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Lexical elements in Java </a:t>
            </a:r>
            <a:r>
              <a:rPr lang="en-IN" sz="2000" dirty="0">
                <a:solidFill>
                  <a:schemeClr val="accent4">
                    <a:lumMod val="50000"/>
                  </a:schemeClr>
                </a:solidFill>
                <a:latin typeface="Times New Roman" panose="02020603050405020304" pitchFamily="18" charset="0"/>
                <a:cs typeface="Times New Roman" panose="02020603050405020304" pitchFamily="18" charset="0"/>
              </a:rPr>
              <a:t>(Comments, Identifiers, Keywords)</a:t>
            </a:r>
          </a:p>
          <a:p>
            <a:pPr marL="342900" indent="-342900">
              <a:buFont typeface="Arial" panose="020B0604020202020204" pitchFamily="34" charset="0"/>
              <a:buChar char="•"/>
            </a:pPr>
            <a:endParaRPr lang="en-IN" sz="2000"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Types and Literals </a:t>
            </a:r>
            <a:r>
              <a:rPr lang="en-IN" sz="2000" dirty="0">
                <a:solidFill>
                  <a:schemeClr val="accent4">
                    <a:lumMod val="50000"/>
                  </a:schemeClr>
                </a:solidFill>
                <a:latin typeface="Times New Roman" panose="02020603050405020304" pitchFamily="18" charset="0"/>
                <a:cs typeface="Times New Roman" panose="02020603050405020304" pitchFamily="18" charset="0"/>
              </a:rPr>
              <a:t>(Boolean, Character, Integer, Floating-point, String)</a:t>
            </a: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Variables</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Arrays</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Array of Arrays</a:t>
            </a:r>
          </a:p>
        </p:txBody>
      </p:sp>
    </p:spTree>
    <p:extLst>
      <p:ext uri="{BB962C8B-B14F-4D97-AF65-F5344CB8AC3E}">
        <p14:creationId xmlns:p14="http://schemas.microsoft.com/office/powerpoint/2010/main" val="113681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52B2-9EED-4FB0-9E90-4B033B04A112}"/>
              </a:ext>
            </a:extLst>
          </p:cNvPr>
          <p:cNvSpPr>
            <a:spLocks noGrp="1"/>
          </p:cNvSpPr>
          <p:nvPr>
            <p:ph type="title"/>
          </p:nvPr>
        </p:nvSpPr>
        <p:spPr>
          <a:xfrm>
            <a:off x="1484311" y="685800"/>
            <a:ext cx="10018713" cy="790575"/>
          </a:xfrm>
          <a:ln>
            <a:solidFill>
              <a:srgbClr val="C00000"/>
            </a:solidFill>
          </a:ln>
        </p:spPr>
        <p:txBody>
          <a:bodyPr/>
          <a:lstStyle/>
          <a:p>
            <a:pPr algn="l"/>
            <a:r>
              <a:rPr lang="en-US" dirty="0">
                <a:solidFill>
                  <a:srgbClr val="FF0000"/>
                </a:solidFill>
                <a:latin typeface="Arial Black" panose="020B0A04020102020204" pitchFamily="34" charset="0"/>
              </a:rPr>
              <a:t>TOPICs to be discussed</a:t>
            </a:r>
            <a:endParaRPr lang="en-IN" dirty="0">
              <a:solidFill>
                <a:srgbClr val="FF0000"/>
              </a:solidFill>
              <a:latin typeface="Arial Black" panose="020B0A04020102020204" pitchFamily="34" charset="0"/>
            </a:endParaRPr>
          </a:p>
        </p:txBody>
      </p:sp>
      <p:sp>
        <p:nvSpPr>
          <p:cNvPr id="4" name="Title 1">
            <a:extLst>
              <a:ext uri="{FF2B5EF4-FFF2-40B4-BE49-F238E27FC236}">
                <a16:creationId xmlns:a16="http://schemas.microsoft.com/office/drawing/2014/main" id="{04F92491-D6E3-4C61-AECA-2F46CBE0D024}"/>
              </a:ext>
            </a:extLst>
          </p:cNvPr>
          <p:cNvSpPr txBox="1">
            <a:spLocks/>
          </p:cNvSpPr>
          <p:nvPr/>
        </p:nvSpPr>
        <p:spPr>
          <a:xfrm>
            <a:off x="2606327" y="2511436"/>
            <a:ext cx="5934558" cy="258585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Wingdings" panose="05000000000000000000" pitchFamily="2" charset="2"/>
              <a:buChar char="Ø"/>
            </a:pPr>
            <a:r>
              <a:rPr lang="en-IN" sz="2200" dirty="0">
                <a:solidFill>
                  <a:srgbClr val="0070C0"/>
                </a:solidFill>
                <a:latin typeface="Arial Black" panose="020B0A04020102020204" pitchFamily="34" charset="0"/>
              </a:rPr>
              <a:t>Lexical Elements in Java</a:t>
            </a:r>
          </a:p>
          <a:p>
            <a:pPr algn="l"/>
            <a:endParaRPr lang="en-IN" sz="2200" dirty="0">
              <a:solidFill>
                <a:srgbClr val="0070C0"/>
              </a:solidFill>
              <a:latin typeface="Arial Black" panose="020B0A04020102020204" pitchFamily="34" charset="0"/>
            </a:endParaRPr>
          </a:p>
          <a:p>
            <a:pPr marL="342900" indent="-342900" algn="l">
              <a:buFont typeface="Wingdings" panose="05000000000000000000" pitchFamily="2" charset="2"/>
              <a:buChar char="Ø"/>
            </a:pPr>
            <a:r>
              <a:rPr lang="en-IN" sz="2200" dirty="0">
                <a:solidFill>
                  <a:srgbClr val="0070C0"/>
                </a:solidFill>
                <a:latin typeface="Arial Black" panose="020B0A04020102020204" pitchFamily="34" charset="0"/>
              </a:rPr>
              <a:t>Types and Literals</a:t>
            </a:r>
          </a:p>
          <a:p>
            <a:pPr marL="342900" indent="-342900" algn="l">
              <a:buFont typeface="Wingdings" panose="05000000000000000000" pitchFamily="2" charset="2"/>
              <a:buChar char="Ø"/>
            </a:pPr>
            <a:endParaRPr lang="en-IN" sz="2200" dirty="0">
              <a:solidFill>
                <a:srgbClr val="0070C0"/>
              </a:solidFill>
              <a:latin typeface="Arial Black" panose="020B0A04020102020204" pitchFamily="34" charset="0"/>
            </a:endParaRPr>
          </a:p>
          <a:p>
            <a:pPr marL="342900" indent="-342900" algn="l">
              <a:buFont typeface="Wingdings" panose="05000000000000000000" pitchFamily="2" charset="2"/>
              <a:buChar char="Ø"/>
            </a:pPr>
            <a:r>
              <a:rPr lang="en-IN" sz="2200" dirty="0">
                <a:solidFill>
                  <a:srgbClr val="0070C0"/>
                </a:solidFill>
                <a:latin typeface="Arial Black" panose="020B0A04020102020204" pitchFamily="34" charset="0"/>
              </a:rPr>
              <a:t>Variables</a:t>
            </a:r>
          </a:p>
          <a:p>
            <a:pPr marL="342900" indent="-342900" algn="l">
              <a:buFont typeface="Wingdings" panose="05000000000000000000" pitchFamily="2" charset="2"/>
              <a:buChar char="Ø"/>
            </a:pPr>
            <a:endParaRPr lang="en-IN" sz="2200" dirty="0">
              <a:solidFill>
                <a:srgbClr val="0070C0"/>
              </a:solidFill>
              <a:latin typeface="Arial Black" panose="020B0A04020102020204" pitchFamily="34" charset="0"/>
            </a:endParaRPr>
          </a:p>
          <a:p>
            <a:pPr marL="342900" indent="-342900" algn="l">
              <a:buFont typeface="Wingdings" panose="05000000000000000000" pitchFamily="2" charset="2"/>
              <a:buChar char="Ø"/>
            </a:pPr>
            <a:r>
              <a:rPr lang="en-IN" sz="2200" dirty="0">
                <a:solidFill>
                  <a:srgbClr val="0070C0"/>
                </a:solidFill>
                <a:latin typeface="Arial Black" panose="020B0A04020102020204" pitchFamily="34" charset="0"/>
              </a:rPr>
              <a:t>Arrays</a:t>
            </a:r>
          </a:p>
        </p:txBody>
      </p:sp>
    </p:spTree>
    <p:extLst>
      <p:ext uri="{BB962C8B-B14F-4D97-AF65-F5344CB8AC3E}">
        <p14:creationId xmlns:p14="http://schemas.microsoft.com/office/powerpoint/2010/main" val="1869764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6" name="Picture 14" descr="Thank You Images – Browse 301,010 Stock Photos, Vectors, and Video | Adobe  Stock">
            <a:extLst>
              <a:ext uri="{FF2B5EF4-FFF2-40B4-BE49-F238E27FC236}">
                <a16:creationId xmlns:a16="http://schemas.microsoft.com/office/drawing/2014/main" id="{774082F7-3C0A-41C6-ADEC-DCB8120A2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34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D97B-F19A-45F3-9972-1B78A2B22CB6}"/>
              </a:ext>
            </a:extLst>
          </p:cNvPr>
          <p:cNvSpPr>
            <a:spLocks noGrp="1"/>
          </p:cNvSpPr>
          <p:nvPr>
            <p:ph type="title"/>
          </p:nvPr>
        </p:nvSpPr>
        <p:spPr>
          <a:xfrm>
            <a:off x="1925636" y="1562098"/>
            <a:ext cx="9042401" cy="2828926"/>
          </a:xfrm>
        </p:spPr>
        <p:txBody>
          <a:bodyPr>
            <a:normAutofit/>
          </a:bodyPr>
          <a:lstStyle/>
          <a:p>
            <a:pPr algn="l"/>
            <a:r>
              <a:rPr lang="en-IN" sz="5400" dirty="0">
                <a:solidFill>
                  <a:srgbClr val="0070C0"/>
                </a:solidFill>
                <a:latin typeface="Arial Black" panose="020B0A04020102020204" pitchFamily="34" charset="0"/>
              </a:rPr>
              <a:t>Let’s </a:t>
            </a:r>
            <a:r>
              <a:rPr lang="en-IN" sz="5400" dirty="0">
                <a:solidFill>
                  <a:srgbClr val="FF0000"/>
                </a:solidFill>
                <a:latin typeface="Arial Black" panose="020B0A04020102020204" pitchFamily="34" charset="0"/>
              </a:rPr>
              <a:t>START …!!!</a:t>
            </a:r>
          </a:p>
        </p:txBody>
      </p:sp>
      <p:pic>
        <p:nvPicPr>
          <p:cNvPr id="7" name="Picture 6">
            <a:extLst>
              <a:ext uri="{FF2B5EF4-FFF2-40B4-BE49-F238E27FC236}">
                <a16:creationId xmlns:a16="http://schemas.microsoft.com/office/drawing/2014/main" id="{8A1F22BB-F539-4A3E-BF12-F3476A108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1525" y="2328862"/>
            <a:ext cx="4124325" cy="4124325"/>
          </a:xfrm>
          <a:prstGeom prst="rect">
            <a:avLst/>
          </a:prstGeom>
        </p:spPr>
      </p:pic>
    </p:spTree>
    <p:extLst>
      <p:ext uri="{BB962C8B-B14F-4D97-AF65-F5344CB8AC3E}">
        <p14:creationId xmlns:p14="http://schemas.microsoft.com/office/powerpoint/2010/main" val="411000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lumMod val="75000"/>
              </a:schemeClr>
            </a:solidFill>
          </a:ln>
        </p:spPr>
        <p:txBody>
          <a:bodyPr/>
          <a:lstStyle/>
          <a:p>
            <a:pPr algn="l"/>
            <a:r>
              <a:rPr lang="en-IN" dirty="0">
                <a:solidFill>
                  <a:schemeClr val="accent4">
                    <a:lumMod val="75000"/>
                  </a:schemeClr>
                </a:solidFill>
                <a:latin typeface="Arial Black" panose="020B0A04020102020204" pitchFamily="34" charset="0"/>
              </a:rPr>
              <a:t>Lexical Elements</a:t>
            </a:r>
          </a:p>
        </p:txBody>
      </p:sp>
      <p:sp>
        <p:nvSpPr>
          <p:cNvPr id="8" name="TextBox 7">
            <a:extLst>
              <a:ext uri="{FF2B5EF4-FFF2-40B4-BE49-F238E27FC236}">
                <a16:creationId xmlns:a16="http://schemas.microsoft.com/office/drawing/2014/main" id="{2160560C-6DB4-4C14-BE36-F3A24815C901}"/>
              </a:ext>
            </a:extLst>
          </p:cNvPr>
          <p:cNvSpPr txBox="1"/>
          <p:nvPr/>
        </p:nvSpPr>
        <p:spPr>
          <a:xfrm>
            <a:off x="1484311" y="2613392"/>
            <a:ext cx="10018713" cy="1631216"/>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Lexical elements </a:t>
            </a:r>
            <a:r>
              <a:rPr lang="en-US" sz="2000" dirty="0">
                <a:latin typeface="Times New Roman" panose="02020603050405020304" pitchFamily="18" charset="0"/>
                <a:cs typeface="Times New Roman" panose="02020603050405020304" pitchFamily="18" charset="0"/>
              </a:rPr>
              <a:t>in </a:t>
            </a:r>
            <a:r>
              <a:rPr lang="en-US" sz="2000" b="1" dirty="0">
                <a:solidFill>
                  <a:srgbClr val="C00000"/>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are the fundamental components of the code, such as </a:t>
            </a:r>
            <a:r>
              <a:rPr lang="en-US" sz="2000" dirty="0">
                <a:solidFill>
                  <a:srgbClr val="0070C0"/>
                </a:solidFill>
                <a:latin typeface="Times New Roman" panose="02020603050405020304" pitchFamily="18" charset="0"/>
                <a:cs typeface="Times New Roman" panose="02020603050405020304" pitchFamily="18" charset="0"/>
              </a:rPr>
              <a:t>keywords</a:t>
            </a:r>
            <a:r>
              <a:rPr lang="en-US" sz="2000" dirty="0">
                <a:latin typeface="Times New Roman" panose="02020603050405020304" pitchFamily="18" charset="0"/>
                <a:cs typeface="Times New Roman" panose="02020603050405020304" pitchFamily="18" charset="0"/>
              </a:rPr>
              <a:t>, </a:t>
            </a:r>
            <a:r>
              <a:rPr lang="en-US" sz="2000" dirty="0">
                <a:solidFill>
                  <a:srgbClr val="7030A0"/>
                </a:solidFill>
                <a:latin typeface="Times New Roman" panose="02020603050405020304" pitchFamily="18" charset="0"/>
                <a:cs typeface="Times New Roman" panose="02020603050405020304" pitchFamily="18" charset="0"/>
              </a:rPr>
              <a:t>identifiers</a:t>
            </a:r>
            <a:r>
              <a:rPr lang="en-US" sz="2000" dirty="0">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literals</a:t>
            </a:r>
            <a:r>
              <a:rPr lang="en-US" sz="2000" dirty="0">
                <a:latin typeface="Times New Roman" panose="02020603050405020304" pitchFamily="18" charset="0"/>
                <a:cs typeface="Times New Roman" panose="02020603050405020304" pitchFamily="18" charset="0"/>
              </a:rPr>
              <a:t>, </a:t>
            </a:r>
            <a:r>
              <a:rPr lang="en-US" sz="2000" dirty="0">
                <a:solidFill>
                  <a:schemeClr val="accent3">
                    <a:lumMod val="50000"/>
                  </a:schemeClr>
                </a:solidFill>
                <a:latin typeface="Times New Roman" panose="02020603050405020304" pitchFamily="18" charset="0"/>
                <a:cs typeface="Times New Roman" panose="02020603050405020304" pitchFamily="18" charset="0"/>
              </a:rPr>
              <a:t>operators</a:t>
            </a:r>
            <a:r>
              <a:rPr lang="en-US" sz="2000" dirty="0">
                <a:latin typeface="Times New Roman" panose="02020603050405020304" pitchFamily="18" charset="0"/>
                <a:cs typeface="Times New Roman" panose="02020603050405020304" pitchFamily="18" charset="0"/>
              </a:rPr>
              <a:t>, </a:t>
            </a:r>
            <a:r>
              <a:rPr lang="en-US" sz="2000" dirty="0">
                <a:solidFill>
                  <a:schemeClr val="accent5">
                    <a:lumMod val="75000"/>
                  </a:schemeClr>
                </a:solidFill>
                <a:latin typeface="Times New Roman" panose="02020603050405020304" pitchFamily="18" charset="0"/>
                <a:cs typeface="Times New Roman" panose="02020603050405020304" pitchFamily="18" charset="0"/>
              </a:rPr>
              <a:t>punctuation</a:t>
            </a:r>
            <a:r>
              <a:rPr lang="en-US" sz="2000" dirty="0">
                <a:latin typeface="Times New Roman" panose="02020603050405020304" pitchFamily="18" charset="0"/>
                <a:cs typeface="Times New Roman" panose="02020603050405020304" pitchFamily="18" charset="0"/>
              </a:rPr>
              <a:t>, and </a:t>
            </a:r>
            <a:r>
              <a:rPr lang="en-US" sz="2000" dirty="0">
                <a:solidFill>
                  <a:schemeClr val="accent1">
                    <a:lumMod val="75000"/>
                  </a:schemeClr>
                </a:solidFill>
                <a:latin typeface="Times New Roman" panose="02020603050405020304" pitchFamily="18" charset="0"/>
                <a:cs typeface="Times New Roman" panose="02020603050405020304" pitchFamily="18" charset="0"/>
              </a:rPr>
              <a:t>comments</a:t>
            </a:r>
            <a:r>
              <a:rPr lang="en-US"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are the smallest meaningful units that the </a:t>
            </a:r>
            <a:r>
              <a:rPr lang="en-US" sz="2000" dirty="0">
                <a:solidFill>
                  <a:srgbClr val="FF0000"/>
                </a:solidFill>
                <a:latin typeface="Times New Roman" panose="02020603050405020304" pitchFamily="18" charset="0"/>
                <a:cs typeface="Times New Roman" panose="02020603050405020304" pitchFamily="18" charset="0"/>
              </a:rPr>
              <a:t>compiler</a:t>
            </a:r>
            <a:r>
              <a:rPr lang="en-US" sz="2000" dirty="0">
                <a:latin typeface="Times New Roman" panose="02020603050405020304" pitchFamily="18" charset="0"/>
                <a:cs typeface="Times New Roman" panose="02020603050405020304" pitchFamily="18" charset="0"/>
              </a:rPr>
              <a:t> recognizes and processes during the compilation of a </a:t>
            </a:r>
            <a:r>
              <a:rPr lang="en-US" sz="2000" dirty="0">
                <a:solidFill>
                  <a:srgbClr val="C00000"/>
                </a:solidFill>
                <a:latin typeface="Times New Roman" panose="02020603050405020304" pitchFamily="18" charset="0"/>
                <a:cs typeface="Times New Roman" panose="02020603050405020304" pitchFamily="18" charset="0"/>
              </a:rPr>
              <a:t>Java program</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6427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lumMod val="75000"/>
              </a:schemeClr>
            </a:solidFill>
          </a:ln>
        </p:spPr>
        <p:txBody>
          <a:bodyPr/>
          <a:lstStyle/>
          <a:p>
            <a:pPr algn="l"/>
            <a:r>
              <a:rPr lang="en-IN" dirty="0">
                <a:solidFill>
                  <a:schemeClr val="accent4">
                    <a:lumMod val="75000"/>
                  </a:schemeClr>
                </a:solidFill>
                <a:latin typeface="Arial Black" panose="020B0A04020102020204" pitchFamily="34" charset="0"/>
              </a:rPr>
              <a:t>Comments</a:t>
            </a:r>
          </a:p>
        </p:txBody>
      </p:sp>
      <p:sp>
        <p:nvSpPr>
          <p:cNvPr id="10" name="TextBox 9">
            <a:extLst>
              <a:ext uri="{FF2B5EF4-FFF2-40B4-BE49-F238E27FC236}">
                <a16:creationId xmlns:a16="http://schemas.microsoft.com/office/drawing/2014/main" id="{DF61FED2-7F65-4AC2-9F7A-D8F4762F1A7D}"/>
              </a:ext>
            </a:extLst>
          </p:cNvPr>
          <p:cNvSpPr txBox="1"/>
          <p:nvPr/>
        </p:nvSpPr>
        <p:spPr>
          <a:xfrm>
            <a:off x="1407269" y="1648599"/>
            <a:ext cx="5324271" cy="4785926"/>
          </a:xfrm>
          <a:prstGeom prst="rect">
            <a:avLst/>
          </a:prstGeom>
          <a:noFill/>
        </p:spPr>
        <p:txBody>
          <a:bodyPr wrap="square">
            <a:spAutoFit/>
          </a:bodyPr>
          <a:lstStyle/>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Within </a:t>
            </a:r>
            <a:r>
              <a:rPr lang="en-US" sz="2000" dirty="0">
                <a:solidFill>
                  <a:srgbClr val="00B050"/>
                </a:solidFill>
                <a:latin typeface="Times New Roman" panose="02020603050405020304" pitchFamily="18" charset="0"/>
                <a:cs typeface="Times New Roman" panose="02020603050405020304" pitchFamily="18" charset="0"/>
              </a:rPr>
              <a:t>source code </a:t>
            </a:r>
            <a:r>
              <a:rPr lang="en-US" sz="2000" dirty="0">
                <a:latin typeface="Times New Roman" panose="02020603050405020304" pitchFamily="18" charset="0"/>
                <a:cs typeface="Times New Roman" panose="02020603050405020304" pitchFamily="18" charset="0"/>
              </a:rPr>
              <a:t>we should practice </a:t>
            </a:r>
            <a:r>
              <a:rPr lang="en-US" sz="2000" dirty="0">
                <a:solidFill>
                  <a:srgbClr val="0070C0"/>
                </a:solidFill>
                <a:latin typeface="Times New Roman" panose="02020603050405020304" pitchFamily="18" charset="0"/>
                <a:cs typeface="Times New Roman" panose="02020603050405020304" pitchFamily="18" charset="0"/>
              </a:rPr>
              <a:t>commenting</a:t>
            </a:r>
            <a:r>
              <a:rPr lang="en-US" sz="2000" dirty="0">
                <a:latin typeface="Times New Roman" panose="02020603050405020304" pitchFamily="18" charset="0"/>
                <a:cs typeface="Times New Roman" panose="02020603050405020304" pitchFamily="18" charset="0"/>
              </a:rPr>
              <a:t> for the convenience of human programmers. </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play no part in the generation of code and so are ignored during scanning. </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three kinds of </a:t>
            </a:r>
            <a:r>
              <a:rPr lang="en-US" sz="2000" dirty="0">
                <a:solidFill>
                  <a:srgbClr val="0070C0"/>
                </a:solidFill>
                <a:latin typeface="Times New Roman" panose="02020603050405020304" pitchFamily="18" charset="0"/>
                <a:cs typeface="Times New Roman" panose="02020603050405020304" pitchFamily="18" charset="0"/>
              </a:rPr>
              <a:t>comments</a:t>
            </a:r>
            <a:r>
              <a:rPr lang="en-US" sz="2000" dirty="0">
                <a:latin typeface="Times New Roman" panose="02020603050405020304" pitchFamily="18" charset="0"/>
                <a:cs typeface="Times New Roman" panose="02020603050405020304" pitchFamily="18" charset="0"/>
              </a:rPr>
              <a:t>:</a:t>
            </a:r>
          </a:p>
          <a:p>
            <a:pPr algn="just">
              <a:spcAft>
                <a:spcPts val="600"/>
              </a:spcAft>
            </a:pPr>
            <a:endParaRPr lang="en-US" sz="2000" dirty="0">
              <a:latin typeface="Times New Roman" panose="02020603050405020304" pitchFamily="18" charset="0"/>
              <a:cs typeface="Times New Roman" panose="02020603050405020304" pitchFamily="18" charset="0"/>
            </a:endParaRPr>
          </a:p>
          <a:p>
            <a:pPr algn="just">
              <a:spcAft>
                <a:spcPts val="600"/>
              </a:spcAft>
            </a:pPr>
            <a:r>
              <a:rPr lang="en-US" sz="2000" dirty="0">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 comment</a:t>
            </a:r>
            <a:r>
              <a:rPr lang="en-US" sz="2000" dirty="0">
                <a:latin typeface="Times New Roman" panose="02020603050405020304" pitchFamily="18" charset="0"/>
                <a:cs typeface="Times New Roman" panose="02020603050405020304" pitchFamily="18" charset="0"/>
              </a:rPr>
              <a:t> 	(Characters from // to the end of</a:t>
            </a:r>
          </a:p>
          <a:p>
            <a:pPr algn="just">
              <a:spcAft>
                <a:spcPts val="600"/>
              </a:spcAft>
            </a:pPr>
            <a:r>
              <a:rPr lang="en-US" sz="2000" dirty="0">
                <a:latin typeface="Times New Roman" panose="02020603050405020304" pitchFamily="18" charset="0"/>
                <a:cs typeface="Times New Roman" panose="02020603050405020304" pitchFamily="18" charset="0"/>
              </a:rPr>
              <a:t>				the line are ignored)</a:t>
            </a:r>
          </a:p>
          <a:p>
            <a:pPr algn="just">
              <a:spcAft>
                <a:spcPts val="600"/>
              </a:spcAft>
            </a:pPr>
            <a:r>
              <a:rPr lang="en-US" sz="2000" dirty="0">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 comment */</a:t>
            </a:r>
            <a:r>
              <a:rPr lang="en-US" sz="2000" dirty="0">
                <a:latin typeface="Times New Roman" panose="02020603050405020304" pitchFamily="18" charset="0"/>
                <a:cs typeface="Times New Roman" panose="02020603050405020304" pitchFamily="18" charset="0"/>
              </a:rPr>
              <a:t>  (All characters between /* </a:t>
            </a:r>
          </a:p>
          <a:p>
            <a:pPr algn="just">
              <a:spcAft>
                <a:spcPts val="600"/>
              </a:spcAft>
            </a:pPr>
            <a:r>
              <a:rPr lang="en-US" sz="2000" dirty="0">
                <a:latin typeface="Times New Roman" panose="02020603050405020304" pitchFamily="18" charset="0"/>
                <a:cs typeface="Times New Roman" panose="02020603050405020304" pitchFamily="18" charset="0"/>
              </a:rPr>
              <a:t>				and the next */ are ignored)</a:t>
            </a:r>
          </a:p>
          <a:p>
            <a:pPr algn="just">
              <a:spcAft>
                <a:spcPts val="600"/>
              </a:spcAft>
            </a:pPr>
            <a:r>
              <a:rPr lang="en-US" sz="2000" dirty="0">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 comment*/</a:t>
            </a:r>
            <a:r>
              <a:rPr lang="en-US" sz="2000" dirty="0">
                <a:latin typeface="Times New Roman" panose="02020603050405020304" pitchFamily="18" charset="0"/>
                <a:cs typeface="Times New Roman" panose="02020603050405020304" pitchFamily="18" charset="0"/>
              </a:rPr>
              <a:t>  (All characters between /** </a:t>
            </a:r>
          </a:p>
          <a:p>
            <a:pPr algn="just">
              <a:spcAft>
                <a:spcPts val="600"/>
              </a:spcAft>
            </a:pPr>
            <a:r>
              <a:rPr lang="en-US" sz="2000" dirty="0">
                <a:latin typeface="Times New Roman" panose="02020603050405020304" pitchFamily="18" charset="0"/>
                <a:cs typeface="Times New Roman" panose="02020603050405020304" pitchFamily="18" charset="0"/>
              </a:rPr>
              <a:t>				and the next */ are ignored)</a:t>
            </a:r>
          </a:p>
        </p:txBody>
      </p:sp>
      <p:sp>
        <p:nvSpPr>
          <p:cNvPr id="5" name="TextBox 4">
            <a:extLst>
              <a:ext uri="{FF2B5EF4-FFF2-40B4-BE49-F238E27FC236}">
                <a16:creationId xmlns:a16="http://schemas.microsoft.com/office/drawing/2014/main" id="{CB28B251-0F6C-4182-A4AA-3ED7F4B5330B}"/>
              </a:ext>
            </a:extLst>
          </p:cNvPr>
          <p:cNvSpPr txBox="1"/>
          <p:nvPr/>
        </p:nvSpPr>
        <p:spPr>
          <a:xfrm>
            <a:off x="6829689" y="1770995"/>
            <a:ext cx="4921323" cy="4616648"/>
          </a:xfrm>
          <a:prstGeom prst="rect">
            <a:avLst/>
          </a:prstGeom>
          <a:solidFill>
            <a:schemeClr val="bg1"/>
          </a:solidFill>
          <a:effectLst>
            <a:softEdge rad="63500"/>
          </a:effectLst>
        </p:spPr>
        <p:txBody>
          <a:bodyPr wrap="square">
            <a:spAutoFit/>
          </a:bodyPr>
          <a:lstStyle/>
          <a:p>
            <a:r>
              <a:rPr lang="en-IN" sz="1400" dirty="0">
                <a:latin typeface="Courier New" panose="02070309020205020404" pitchFamily="49" charset="0"/>
                <a:cs typeface="Courier New" panose="02070309020205020404" pitchFamily="49" charset="0"/>
              </a:rPr>
              <a:t>class Student{  </a:t>
            </a:r>
          </a:p>
          <a:p>
            <a:r>
              <a:rPr lang="en-IN" sz="1400" dirty="0">
                <a:latin typeface="Courier New" panose="02070309020205020404" pitchFamily="49" charset="0"/>
                <a:cs typeface="Courier New" panose="02070309020205020404" pitchFamily="49" charset="0"/>
              </a:rPr>
              <a:t>    int id; String name;  //class fields</a:t>
            </a:r>
          </a:p>
          <a:p>
            <a:r>
              <a:rPr lang="en-IN" sz="1400" dirty="0">
                <a:latin typeface="Courier New" panose="02070309020205020404" pitchFamily="49" charset="0"/>
                <a:cs typeface="Courier New" panose="02070309020205020404" pitchFamily="49" charset="0"/>
              </a:rPr>
              <a:t>    /* Class Constructors */</a:t>
            </a:r>
          </a:p>
          <a:p>
            <a:r>
              <a:rPr lang="en-IN" sz="1400" dirty="0">
                <a:latin typeface="Courier New" panose="02070309020205020404" pitchFamily="49" charset="0"/>
                <a:cs typeface="Courier New" panose="02070309020205020404" pitchFamily="49" charset="0"/>
              </a:rPr>
              <a:t>	Student(int i, String n){  </a:t>
            </a:r>
          </a:p>
          <a:p>
            <a:r>
              <a:rPr lang="en-IN" sz="1400" dirty="0">
                <a:latin typeface="Courier New" panose="02070309020205020404" pitchFamily="49" charset="0"/>
                <a:cs typeface="Courier New" panose="02070309020205020404" pitchFamily="49" charset="0"/>
              </a:rPr>
              <a:t>    	  id = i;  name = n; </a:t>
            </a:r>
          </a:p>
          <a:p>
            <a:r>
              <a:rPr lang="en-IN" sz="1400" dirty="0">
                <a:latin typeface="Courier New" panose="02070309020205020404" pitchFamily="49" charset="0"/>
                <a:cs typeface="Courier New" panose="02070309020205020404" pitchFamily="49" charset="0"/>
              </a:rPr>
              <a:t>	}   </a:t>
            </a:r>
          </a:p>
          <a:p>
            <a:r>
              <a:rPr lang="en-IN" sz="1400" dirty="0">
                <a:latin typeface="Courier New" panose="02070309020205020404" pitchFamily="49" charset="0"/>
                <a:cs typeface="Courier New" panose="02070309020205020404" pitchFamily="49" charset="0"/>
              </a:rPr>
              <a:t>    Student(Student s){  </a:t>
            </a:r>
          </a:p>
          <a:p>
            <a:r>
              <a:rPr lang="en-IN" sz="1400" dirty="0">
                <a:latin typeface="Courier New" panose="02070309020205020404" pitchFamily="49" charset="0"/>
                <a:cs typeface="Courier New" panose="02070309020205020404" pitchFamily="49" charset="0"/>
              </a:rPr>
              <a:t>      id = s.id;     name = s.name; </a:t>
            </a:r>
          </a:p>
          <a:p>
            <a:r>
              <a:rPr lang="en-IN" sz="1400" dirty="0">
                <a:latin typeface="Courier New" panose="02070309020205020404" pitchFamily="49" charset="0"/>
                <a:cs typeface="Courier New" panose="02070309020205020404" pitchFamily="49" charset="0"/>
              </a:rPr>
              <a:t>	}</a:t>
            </a:r>
          </a:p>
          <a:p>
            <a:r>
              <a:rPr lang="en-IN" sz="1400" dirty="0">
                <a:latin typeface="Courier New" panose="02070309020205020404" pitchFamily="49" charset="0"/>
                <a:cs typeface="Courier New" panose="02070309020205020404" pitchFamily="49" charset="0"/>
              </a:rPr>
              <a:t>	/** Class methods */  </a:t>
            </a:r>
          </a:p>
          <a:p>
            <a:r>
              <a:rPr lang="en-IN" sz="1400" dirty="0">
                <a:latin typeface="Courier New" panose="02070309020205020404" pitchFamily="49" charset="0"/>
                <a:cs typeface="Courier New" panose="02070309020205020404" pitchFamily="49" charset="0"/>
              </a:rPr>
              <a:t>    void display(){</a:t>
            </a:r>
          </a:p>
          <a:p>
            <a:r>
              <a:rPr lang="en-IN" sz="1400" dirty="0">
                <a:latin typeface="Courier New" panose="02070309020205020404" pitchFamily="49" charset="0"/>
                <a:cs typeface="Courier New" panose="02070309020205020404" pitchFamily="49" charset="0"/>
              </a:rPr>
              <a:t>	  System.out.println(id+" "+name);</a:t>
            </a:r>
          </a:p>
          <a:p>
            <a:r>
              <a:rPr lang="en-IN" sz="1400" dirty="0">
                <a:latin typeface="Courier New" panose="02070309020205020404" pitchFamily="49" charset="0"/>
                <a:cs typeface="Courier New" panose="02070309020205020404" pitchFamily="49" charset="0"/>
              </a:rPr>
              <a:t>	} </a:t>
            </a:r>
          </a:p>
          <a:p>
            <a:r>
              <a:rPr lang="en-IN" sz="1400" dirty="0">
                <a:latin typeface="Courier New" panose="02070309020205020404" pitchFamily="49" charset="0"/>
                <a:cs typeface="Courier New" panose="02070309020205020404" pitchFamily="49" charset="0"/>
              </a:rPr>
              <a:t>	//main method </a:t>
            </a:r>
          </a:p>
          <a:p>
            <a:r>
              <a:rPr lang="en-IN" sz="1400" dirty="0">
                <a:latin typeface="Courier New" panose="02070309020205020404" pitchFamily="49" charset="0"/>
                <a:cs typeface="Courier New" panose="02070309020205020404" pitchFamily="49" charset="0"/>
              </a:rPr>
              <a:t>    public static void main(String args[]){</a:t>
            </a:r>
          </a:p>
          <a:p>
            <a:r>
              <a:rPr lang="en-IN" sz="1400" dirty="0">
                <a:latin typeface="Courier New" panose="02070309020205020404" pitchFamily="49" charset="0"/>
                <a:cs typeface="Courier New" panose="02070309020205020404" pitchFamily="49" charset="0"/>
              </a:rPr>
              <a:t>      Student s1 = new Student(111,"Karan");</a:t>
            </a:r>
          </a:p>
          <a:p>
            <a:r>
              <a:rPr lang="en-IN" sz="1400" dirty="0">
                <a:latin typeface="Courier New" panose="02070309020205020404" pitchFamily="49" charset="0"/>
                <a:cs typeface="Courier New" panose="02070309020205020404" pitchFamily="49" charset="0"/>
              </a:rPr>
              <a:t>      Student s2 = new Student(s1);  </a:t>
            </a:r>
          </a:p>
          <a:p>
            <a:r>
              <a:rPr lang="en-IN" sz="1400" dirty="0">
                <a:latin typeface="Courier New" panose="02070309020205020404" pitchFamily="49" charset="0"/>
                <a:cs typeface="Courier New" panose="02070309020205020404" pitchFamily="49" charset="0"/>
              </a:rPr>
              <a:t>      s1.display();  </a:t>
            </a:r>
          </a:p>
          <a:p>
            <a:r>
              <a:rPr lang="en-IN" sz="1400" dirty="0">
                <a:latin typeface="Courier New" panose="02070309020205020404" pitchFamily="49" charset="0"/>
                <a:cs typeface="Courier New" panose="02070309020205020404" pitchFamily="49" charset="0"/>
              </a:rPr>
              <a:t>      s2.display();  </a:t>
            </a:r>
          </a:p>
          <a:p>
            <a:r>
              <a:rPr lang="en-IN" sz="1400" dirty="0">
                <a:latin typeface="Courier New" panose="02070309020205020404" pitchFamily="49" charset="0"/>
                <a:cs typeface="Courier New" panose="02070309020205020404" pitchFamily="49" charset="0"/>
              </a:rPr>
              <a:t>    }  	</a:t>
            </a:r>
          </a:p>
          <a:p>
            <a:r>
              <a:rPr lang="en-IN" sz="1400" dirty="0">
                <a:latin typeface="Courier New" panose="02070309020205020404" pitchFamily="49" charset="0"/>
                <a:cs typeface="Courier New" panose="02070309020205020404" pitchFamily="49" charset="0"/>
              </a:rPr>
              <a:t>} </a:t>
            </a:r>
            <a:endParaRPr lang="en-IN"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011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US" dirty="0">
                <a:solidFill>
                  <a:schemeClr val="accent4">
                    <a:lumMod val="75000"/>
                  </a:schemeClr>
                </a:solidFill>
                <a:latin typeface="Arial Black" panose="020B0A04020102020204" pitchFamily="34" charset="0"/>
              </a:rPr>
              <a:t>Identifiers</a:t>
            </a:r>
            <a:endParaRPr lang="en-IN" dirty="0">
              <a:solidFill>
                <a:schemeClr val="accent4">
                  <a:lumMod val="75000"/>
                </a:schemeClr>
              </a:solidFill>
              <a:latin typeface="Arial Black" panose="020B0A04020102020204" pitchFamily="34" charset="0"/>
            </a:endParaRPr>
          </a:p>
        </p:txBody>
      </p:sp>
      <p:sp>
        <p:nvSpPr>
          <p:cNvPr id="5" name="TextBox 4">
            <a:extLst>
              <a:ext uri="{FF2B5EF4-FFF2-40B4-BE49-F238E27FC236}">
                <a16:creationId xmlns:a16="http://schemas.microsoft.com/office/drawing/2014/main" id="{D06A120F-417C-4278-A2CC-DEA0C8F3B986}"/>
              </a:ext>
            </a:extLst>
          </p:cNvPr>
          <p:cNvSpPr txBox="1"/>
          <p:nvPr/>
        </p:nvSpPr>
        <p:spPr>
          <a:xfrm>
            <a:off x="3064654" y="4408832"/>
            <a:ext cx="8005423" cy="2031325"/>
          </a:xfrm>
          <a:prstGeom prst="rect">
            <a:avLst/>
          </a:prstGeom>
          <a:solidFill>
            <a:schemeClr val="bg1"/>
          </a:solidFill>
          <a:effectLst>
            <a:softEdge rad="127000"/>
          </a:effectLst>
        </p:spPr>
        <p:txBody>
          <a:bodyPr wrap="square" rtlCol="0">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Good</a:t>
            </a:r>
          </a:p>
          <a:p>
            <a:r>
              <a:rPr lang="en-US" dirty="0">
                <a:latin typeface="Courier New" panose="02070309020205020404" pitchFamily="49" charset="0"/>
                <a:cs typeface="Courier New" panose="02070309020205020404" pitchFamily="49" charset="0"/>
              </a:rPr>
              <a:t> int minutesPerHour = 60;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OK, but not so easy to understand what m actually is</a:t>
            </a:r>
          </a:p>
          <a:p>
            <a:r>
              <a:rPr lang="en-US" dirty="0">
                <a:latin typeface="Courier New" panose="02070309020205020404" pitchFamily="49" charset="0"/>
                <a:cs typeface="Courier New" panose="02070309020205020404" pitchFamily="49" charset="0"/>
              </a:rPr>
              <a:t> int m = 60;</a:t>
            </a:r>
          </a:p>
          <a:p>
            <a:endParaRPr lang="en-IN"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27A6996-112D-4215-8FDD-70D362DABEB7}"/>
              </a:ext>
            </a:extLst>
          </p:cNvPr>
          <p:cNvSpPr txBox="1"/>
          <p:nvPr/>
        </p:nvSpPr>
        <p:spPr>
          <a:xfrm>
            <a:off x="1484311" y="1627231"/>
            <a:ext cx="9585766" cy="2554545"/>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 </a:t>
            </a:r>
            <a:r>
              <a:rPr lang="en-US" sz="2000" b="1" dirty="0">
                <a:solidFill>
                  <a:srgbClr val="C00000"/>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variables</a:t>
            </a:r>
            <a:r>
              <a:rPr lang="en-US" sz="2000" dirty="0">
                <a:latin typeface="Times New Roman" panose="02020603050405020304" pitchFamily="18" charset="0"/>
                <a:cs typeface="Times New Roman" panose="02020603050405020304" pitchFamily="18" charset="0"/>
              </a:rPr>
              <a:t> must be identified with unique names. These unique names are called </a:t>
            </a:r>
            <a:r>
              <a:rPr lang="en-US" sz="2000" dirty="0">
                <a:solidFill>
                  <a:srgbClr val="0070C0"/>
                </a:solidFill>
                <a:latin typeface="Times New Roman" panose="02020603050405020304" pitchFamily="18" charset="0"/>
                <a:cs typeface="Times New Roman" panose="02020603050405020304" pitchFamily="18" charset="0"/>
              </a:rPr>
              <a:t>identifiers</a:t>
            </a:r>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solidFill>
                  <a:srgbClr val="0070C0"/>
                </a:solidFill>
                <a:latin typeface="Times New Roman" panose="02020603050405020304" pitchFamily="18" charset="0"/>
                <a:cs typeface="Times New Roman" panose="02020603050405020304" pitchFamily="18" charset="0"/>
              </a:rPr>
              <a:t>Identifiers</a:t>
            </a:r>
            <a:r>
              <a:rPr lang="en-US" sz="2000" dirty="0">
                <a:latin typeface="Times New Roman" panose="02020603050405020304" pitchFamily="18" charset="0"/>
                <a:cs typeface="Times New Roman" panose="02020603050405020304" pitchFamily="18" charset="0"/>
              </a:rPr>
              <a:t> can be short names (like x and y) or more descriptive names (age, sum, totalVolume).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Note: It is recommended to use </a:t>
            </a:r>
            <a:r>
              <a:rPr lang="en-US" sz="2000" b="1" dirty="0">
                <a:latin typeface="Times New Roman" panose="02020603050405020304" pitchFamily="18" charset="0"/>
                <a:cs typeface="Times New Roman" panose="02020603050405020304" pitchFamily="18" charset="0"/>
              </a:rPr>
              <a:t>descriptive names </a:t>
            </a:r>
            <a:r>
              <a:rPr lang="en-US" sz="2000" dirty="0">
                <a:latin typeface="Times New Roman" panose="02020603050405020304" pitchFamily="18" charset="0"/>
                <a:cs typeface="Times New Roman" panose="02020603050405020304" pitchFamily="18" charset="0"/>
              </a:rPr>
              <a:t>in order to create understandable and maintainable code:</a:t>
            </a:r>
          </a:p>
        </p:txBody>
      </p:sp>
    </p:spTree>
    <p:extLst>
      <p:ext uri="{BB962C8B-B14F-4D97-AF65-F5344CB8AC3E}">
        <p14:creationId xmlns:p14="http://schemas.microsoft.com/office/powerpoint/2010/main" val="269441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IN" dirty="0">
                <a:solidFill>
                  <a:schemeClr val="accent4">
                    <a:lumMod val="75000"/>
                  </a:schemeClr>
                </a:solidFill>
                <a:latin typeface="Arial Black" panose="020B0A04020102020204" pitchFamily="34" charset="0"/>
              </a:rPr>
              <a:t>Keywords</a:t>
            </a:r>
          </a:p>
        </p:txBody>
      </p:sp>
      <p:sp>
        <p:nvSpPr>
          <p:cNvPr id="7" name="Rectangle 1">
            <a:extLst>
              <a:ext uri="{FF2B5EF4-FFF2-40B4-BE49-F238E27FC236}">
                <a16:creationId xmlns:a16="http://schemas.microsoft.com/office/drawing/2014/main" id="{02D39BB8-5F4D-4E81-B733-3A99A0AAF37C}"/>
              </a:ext>
            </a:extLst>
          </p:cNvPr>
          <p:cNvSpPr>
            <a:spLocks noChangeArrowheads="1"/>
          </p:cNvSpPr>
          <p:nvPr/>
        </p:nvSpPr>
        <p:spPr bwMode="auto">
          <a:xfrm>
            <a:off x="8186258" y="3964910"/>
            <a:ext cx="3491864" cy="987430"/>
          </a:xfrm>
          <a:prstGeom prst="rect">
            <a:avLst/>
          </a:prstGeom>
          <a:noFill/>
          <a:ln>
            <a:noFill/>
          </a:ln>
          <a:effectLst/>
        </p:spPr>
        <p:txBody>
          <a:bodyPr vert="horz" wrap="square" lIns="63480" tIns="31740" rIns="9144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sz="2000" dirty="0">
                <a:latin typeface="Times New Roman" panose="02020603050405020304" pitchFamily="18" charset="0"/>
                <a:cs typeface="Times New Roman" panose="02020603050405020304" pitchFamily="18" charset="0"/>
              </a:rPr>
              <a:t>Keywords </a:t>
            </a:r>
            <a:r>
              <a:rPr lang="en-US" sz="2000" dirty="0">
                <a:solidFill>
                  <a:srgbClr val="00B050"/>
                </a:solidFill>
                <a:latin typeface="Times New Roman" panose="02020603050405020304" pitchFamily="18" charset="0"/>
                <a:cs typeface="Times New Roman" panose="02020603050405020304" pitchFamily="18" charset="0"/>
              </a:rPr>
              <a:t>“goto” </a:t>
            </a:r>
            <a:r>
              <a:rPr lang="en-US" sz="2000" dirty="0">
                <a:latin typeface="Times New Roman" panose="02020603050405020304" pitchFamily="18" charset="0"/>
                <a:cs typeface="Times New Roman" panose="02020603050405020304" pitchFamily="18" charset="0"/>
              </a:rPr>
              <a:t>and </a:t>
            </a:r>
            <a:r>
              <a:rPr lang="en-US" sz="2000" dirty="0">
                <a:solidFill>
                  <a:srgbClr val="00B050"/>
                </a:solidFill>
                <a:latin typeface="Times New Roman" panose="02020603050405020304" pitchFamily="18" charset="0"/>
                <a:cs typeface="Times New Roman" panose="02020603050405020304" pitchFamily="18" charset="0"/>
              </a:rPr>
              <a:t>“const” </a:t>
            </a:r>
            <a:r>
              <a:rPr lang="en-US" sz="2000" dirty="0">
                <a:latin typeface="Times New Roman" panose="02020603050405020304" pitchFamily="18" charset="0"/>
                <a:cs typeface="Times New Roman" panose="02020603050405020304" pitchFamily="18" charset="0"/>
              </a:rPr>
              <a:t>are reserved but currently unused.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4C46137-257F-4C72-8AA0-9F07C99C88B4}"/>
              </a:ext>
            </a:extLst>
          </p:cNvPr>
          <p:cNvSpPr txBox="1"/>
          <p:nvPr/>
        </p:nvSpPr>
        <p:spPr>
          <a:xfrm>
            <a:off x="1484311" y="1691489"/>
            <a:ext cx="8525451" cy="707886"/>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 </a:t>
            </a:r>
            <a:r>
              <a:rPr lang="en-US" sz="2000" dirty="0">
                <a:solidFill>
                  <a:schemeClr val="accent3">
                    <a:lumMod val="75000"/>
                  </a:schemeClr>
                </a:solidFill>
                <a:latin typeface="Times New Roman" panose="02020603050405020304" pitchFamily="18" charset="0"/>
                <a:cs typeface="Times New Roman" panose="02020603050405020304" pitchFamily="18" charset="0"/>
              </a:rPr>
              <a:t>keywords</a:t>
            </a:r>
            <a:r>
              <a:rPr lang="en-US" sz="2000" dirty="0">
                <a:latin typeface="Times New Roman" panose="02020603050405020304" pitchFamily="18" charset="0"/>
                <a:cs typeface="Times New Roman" panose="02020603050405020304" pitchFamily="18" charset="0"/>
              </a:rPr>
              <a:t> cannot be used as </a:t>
            </a:r>
            <a:r>
              <a:rPr lang="en-US" sz="2000" dirty="0">
                <a:solidFill>
                  <a:srgbClr val="0070C0"/>
                </a:solidFill>
                <a:latin typeface="Times New Roman" panose="02020603050405020304" pitchFamily="18" charset="0"/>
                <a:cs typeface="Times New Roman" panose="02020603050405020304" pitchFamily="18" charset="0"/>
              </a:rPr>
              <a:t>identifiers</a:t>
            </a:r>
            <a:r>
              <a:rPr lang="en-US" sz="2000" dirty="0">
                <a:latin typeface="Times New Roman" panose="02020603050405020304" pitchFamily="18" charset="0"/>
                <a:cs typeface="Times New Roman" panose="02020603050405020304" pitchFamily="18" charset="0"/>
              </a:rPr>
              <a:t> because they have special meaning within the language. </a:t>
            </a:r>
          </a:p>
        </p:txBody>
      </p:sp>
      <p:pic>
        <p:nvPicPr>
          <p:cNvPr id="6" name="Picture 5" descr="A screenshot of a cell phone&#10;&#10;Description automatically generated">
            <a:extLst>
              <a:ext uri="{FF2B5EF4-FFF2-40B4-BE49-F238E27FC236}">
                <a16:creationId xmlns:a16="http://schemas.microsoft.com/office/drawing/2014/main" id="{940FA847-BDCB-44AE-9D0D-41B53BDDD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1990" y="2535990"/>
            <a:ext cx="5807413" cy="3845271"/>
          </a:xfrm>
          <a:prstGeom prst="rect">
            <a:avLst/>
          </a:prstGeom>
          <a:effectLst>
            <a:softEdge rad="31750"/>
          </a:effectLst>
        </p:spPr>
      </p:pic>
    </p:spTree>
    <p:extLst>
      <p:ext uri="{BB962C8B-B14F-4D97-AF65-F5344CB8AC3E}">
        <p14:creationId xmlns:p14="http://schemas.microsoft.com/office/powerpoint/2010/main" val="205200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IN" dirty="0">
                <a:solidFill>
                  <a:schemeClr val="accent4">
                    <a:lumMod val="75000"/>
                  </a:schemeClr>
                </a:solidFill>
                <a:latin typeface="Arial Black" panose="020B0A04020102020204" pitchFamily="34" charset="0"/>
              </a:rPr>
              <a:t>Data Types</a:t>
            </a:r>
          </a:p>
        </p:txBody>
      </p:sp>
      <p:sp>
        <p:nvSpPr>
          <p:cNvPr id="12" name="Title 1">
            <a:extLst>
              <a:ext uri="{FF2B5EF4-FFF2-40B4-BE49-F238E27FC236}">
                <a16:creationId xmlns:a16="http://schemas.microsoft.com/office/drawing/2014/main" id="{327F08D2-D715-4845-B775-D3DE12BFC266}"/>
              </a:ext>
            </a:extLst>
          </p:cNvPr>
          <p:cNvSpPr txBox="1">
            <a:spLocks/>
          </p:cNvSpPr>
          <p:nvPr/>
        </p:nvSpPr>
        <p:spPr>
          <a:xfrm>
            <a:off x="1484311" y="5068478"/>
            <a:ext cx="10018713" cy="10718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a:t>
            </a:r>
            <a:r>
              <a:rPr lang="en-US" sz="2000" b="1" dirty="0">
                <a:latin typeface="Times New Roman" panose="02020603050405020304" pitchFamily="18" charset="0"/>
                <a:cs typeface="Times New Roman" panose="02020603050405020304" pitchFamily="18" charset="0"/>
              </a:rPr>
              <a:t>primitive data type </a:t>
            </a:r>
            <a:r>
              <a:rPr lang="en-US" sz="2000" dirty="0">
                <a:latin typeface="Times New Roman" panose="02020603050405020304" pitchFamily="18" charset="0"/>
                <a:cs typeface="Times New Roman" panose="02020603050405020304" pitchFamily="18" charset="0"/>
              </a:rPr>
              <a:t>has a corresponding </a:t>
            </a:r>
            <a:r>
              <a:rPr lang="en-US" sz="2000" dirty="0">
                <a:solidFill>
                  <a:srgbClr val="FF0000"/>
                </a:solidFill>
                <a:latin typeface="Times New Roman" panose="02020603050405020304" pitchFamily="18" charset="0"/>
                <a:cs typeface="Times New Roman" panose="02020603050405020304" pitchFamily="18" charset="0"/>
              </a:rPr>
              <a:t>class type </a:t>
            </a:r>
            <a:r>
              <a:rPr lang="en-US" sz="2000" dirty="0">
                <a:latin typeface="Times New Roman" panose="02020603050405020304" pitchFamily="18" charset="0"/>
                <a:cs typeface="Times New Roman" panose="02020603050405020304" pitchFamily="18" charset="0"/>
              </a:rPr>
              <a:t>in the </a:t>
            </a:r>
            <a:r>
              <a:rPr lang="en-US" sz="2000" dirty="0">
                <a:solidFill>
                  <a:srgbClr val="0070C0"/>
                </a:solidFill>
                <a:latin typeface="Times New Roman" panose="02020603050405020304" pitchFamily="18" charset="0"/>
                <a:cs typeface="Times New Roman" panose="02020603050405020304" pitchFamily="18" charset="0"/>
              </a:rPr>
              <a:t>java.lang </a:t>
            </a:r>
            <a:r>
              <a:rPr lang="en-US" sz="2000" dirty="0">
                <a:latin typeface="Times New Roman" panose="02020603050405020304" pitchFamily="18" charset="0"/>
                <a:cs typeface="Times New Roman" panose="02020603050405020304" pitchFamily="18" charset="0"/>
              </a:rPr>
              <a:t>package. These wrapper classes Boolean, Character, Byte, Short, Integer, Long, Float, and Double also define useful </a:t>
            </a:r>
            <a:r>
              <a:rPr lang="en-US" sz="2000" dirty="0">
                <a:solidFill>
                  <a:schemeClr val="accent4">
                    <a:lumMod val="75000"/>
                  </a:schemeClr>
                </a:solidFill>
                <a:latin typeface="Times New Roman" panose="02020603050405020304" pitchFamily="18" charset="0"/>
                <a:cs typeface="Times New Roman" panose="02020603050405020304" pitchFamily="18" charset="0"/>
              </a:rPr>
              <a:t>constants</a:t>
            </a:r>
            <a:r>
              <a:rPr lang="en-US" sz="2000" dirty="0">
                <a:latin typeface="Times New Roman" panose="02020603050405020304" pitchFamily="18" charset="0"/>
                <a:cs typeface="Times New Roman" panose="02020603050405020304" pitchFamily="18" charset="0"/>
              </a:rPr>
              <a:t> and </a:t>
            </a:r>
            <a:r>
              <a:rPr lang="en-US" sz="2000" dirty="0">
                <a:solidFill>
                  <a:srgbClr val="7030A0"/>
                </a:solidFill>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A24C20A2-56EE-40CE-B43E-B060049A335E}"/>
              </a:ext>
            </a:extLst>
          </p:cNvPr>
          <p:cNvSpPr txBox="1"/>
          <p:nvPr/>
        </p:nvSpPr>
        <p:spPr>
          <a:xfrm>
            <a:off x="1484310" y="1649277"/>
            <a:ext cx="8895103" cy="3170099"/>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primitive data types</a:t>
            </a:r>
            <a:r>
              <a:rPr lang="en-US" sz="2000" dirty="0">
                <a:latin typeface="Times New Roman" panose="02020603050405020304" pitchFamily="18" charset="0"/>
                <a:cs typeface="Times New Roman" panose="02020603050405020304" pitchFamily="18" charset="0"/>
              </a:rPr>
              <a:t> are:</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boolean 		either true or false</a:t>
            </a:r>
          </a:p>
          <a:p>
            <a:pPr algn="just"/>
            <a:r>
              <a:rPr lang="fr-FR" sz="2000" dirty="0">
                <a:latin typeface="Times New Roman" panose="02020603050405020304" pitchFamily="18" charset="0"/>
                <a:cs typeface="Times New Roman" panose="02020603050405020304" pitchFamily="18" charset="0"/>
              </a:rPr>
              <a:t>		char 		16-bit Unicode UTF-16 code unit (unsigned)</a:t>
            </a:r>
          </a:p>
          <a:p>
            <a:pPr algn="just"/>
            <a:r>
              <a:rPr lang="en-US" sz="2000" dirty="0">
                <a:latin typeface="Times New Roman" panose="02020603050405020304" pitchFamily="18" charset="0"/>
                <a:cs typeface="Times New Roman" panose="02020603050405020304" pitchFamily="18" charset="0"/>
              </a:rPr>
              <a:t>		byte 		8-bit signed two's-complement integer</a:t>
            </a:r>
          </a:p>
          <a:p>
            <a:pPr algn="just"/>
            <a:r>
              <a:rPr lang="en-US" sz="2000" dirty="0">
                <a:latin typeface="Times New Roman" panose="02020603050405020304" pitchFamily="18" charset="0"/>
                <a:cs typeface="Times New Roman" panose="02020603050405020304" pitchFamily="18" charset="0"/>
              </a:rPr>
              <a:t>		short 		16-bit signed two's-complement integer</a:t>
            </a:r>
          </a:p>
          <a:p>
            <a:pPr algn="just"/>
            <a:r>
              <a:rPr lang="en-US" sz="2000" dirty="0">
                <a:latin typeface="Times New Roman" panose="02020603050405020304" pitchFamily="18" charset="0"/>
                <a:cs typeface="Times New Roman" panose="02020603050405020304" pitchFamily="18" charset="0"/>
              </a:rPr>
              <a:t>		int			32-bit signed two's-complement integer</a:t>
            </a:r>
          </a:p>
          <a:p>
            <a:pPr algn="just"/>
            <a:r>
              <a:rPr lang="en-US" sz="2000" dirty="0">
                <a:latin typeface="Times New Roman" panose="02020603050405020304" pitchFamily="18" charset="0"/>
                <a:cs typeface="Times New Roman" panose="02020603050405020304" pitchFamily="18" charset="0"/>
              </a:rPr>
              <a:t>		long 		64-bit signed two's-complement integer</a:t>
            </a:r>
          </a:p>
          <a:p>
            <a:pPr algn="just"/>
            <a:r>
              <a:rPr lang="en-US" sz="2000" dirty="0">
                <a:latin typeface="Times New Roman" panose="02020603050405020304" pitchFamily="18" charset="0"/>
                <a:cs typeface="Times New Roman" panose="02020603050405020304" pitchFamily="18" charset="0"/>
              </a:rPr>
              <a:t>		float 		32-bit IEEE 754 floating-point number</a:t>
            </a:r>
          </a:p>
          <a:p>
            <a:pPr algn="just"/>
            <a:r>
              <a:rPr lang="en-US" sz="2000" dirty="0">
                <a:latin typeface="Times New Roman" panose="02020603050405020304" pitchFamily="18" charset="0"/>
                <a:cs typeface="Times New Roman" panose="02020603050405020304" pitchFamily="18" charset="0"/>
              </a:rPr>
              <a:t>		double		64-bit IEEE 754 floating-point number</a:t>
            </a:r>
          </a:p>
        </p:txBody>
      </p:sp>
    </p:spTree>
    <p:extLst>
      <p:ext uri="{BB962C8B-B14F-4D97-AF65-F5344CB8AC3E}">
        <p14:creationId xmlns:p14="http://schemas.microsoft.com/office/powerpoint/2010/main" val="330423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Literals</a:t>
            </a:r>
          </a:p>
        </p:txBody>
      </p:sp>
      <p:sp>
        <p:nvSpPr>
          <p:cNvPr id="6" name="TextBox 5">
            <a:extLst>
              <a:ext uri="{FF2B5EF4-FFF2-40B4-BE49-F238E27FC236}">
                <a16:creationId xmlns:a16="http://schemas.microsoft.com/office/drawing/2014/main" id="{6CDAB2B3-CAD6-4236-89A9-B03540DE8DFE}"/>
              </a:ext>
            </a:extLst>
          </p:cNvPr>
          <p:cNvSpPr txBox="1"/>
          <p:nvPr/>
        </p:nvSpPr>
        <p:spPr>
          <a:xfrm>
            <a:off x="1484311" y="1693173"/>
            <a:ext cx="5091588" cy="815608"/>
          </a:xfrm>
          <a:prstGeom prst="rect">
            <a:avLst/>
          </a:prstGeom>
          <a:noFill/>
        </p:spPr>
        <p:txBody>
          <a:bodyPr wrap="square">
            <a:spAutoFit/>
          </a:bodyPr>
          <a:lstStyle/>
          <a:p>
            <a:pPr algn="just">
              <a:spcAft>
                <a:spcPts val="600"/>
              </a:spcAft>
            </a:pPr>
            <a:r>
              <a:rPr lang="en-IN" sz="2200" b="1" dirty="0">
                <a:latin typeface="Times New Roman" panose="02020603050405020304" pitchFamily="18" charset="0"/>
                <a:cs typeface="Times New Roman" panose="02020603050405020304" pitchFamily="18" charset="0"/>
              </a:rPr>
              <a:t>Boolean Literals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boolean literals are </a:t>
            </a:r>
            <a:r>
              <a:rPr lang="en-US" sz="2000" dirty="0">
                <a:solidFill>
                  <a:srgbClr val="00B050"/>
                </a:solidFill>
                <a:latin typeface="Times New Roman" panose="02020603050405020304" pitchFamily="18" charset="0"/>
                <a:cs typeface="Times New Roman" panose="02020603050405020304" pitchFamily="18" charset="0"/>
              </a:rPr>
              <a:t>true</a:t>
            </a:r>
            <a:r>
              <a:rPr lang="en-US" sz="2000" dirty="0">
                <a:latin typeface="Times New Roman" panose="02020603050405020304" pitchFamily="18" charset="0"/>
                <a:cs typeface="Times New Roman" panose="02020603050405020304" pitchFamily="18" charset="0"/>
              </a:rPr>
              <a:t> and </a:t>
            </a:r>
            <a:r>
              <a:rPr lang="en-US" sz="2000" dirty="0">
                <a:solidFill>
                  <a:srgbClr val="FF0000"/>
                </a:solidFill>
                <a:latin typeface="Times New Roman" panose="02020603050405020304" pitchFamily="18" charset="0"/>
                <a:cs typeface="Times New Roman" panose="02020603050405020304" pitchFamily="18" charset="0"/>
              </a:rPr>
              <a:t>false</a:t>
            </a:r>
            <a:r>
              <a:rPr lang="en-US" sz="20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5960813B-DBD9-4EE6-839D-D80B4410B829}"/>
              </a:ext>
            </a:extLst>
          </p:cNvPr>
          <p:cNvSpPr txBox="1"/>
          <p:nvPr/>
        </p:nvSpPr>
        <p:spPr>
          <a:xfrm>
            <a:off x="6860432" y="1953825"/>
            <a:ext cx="4871126" cy="2031325"/>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public class A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char _char = '\n';</a:t>
            </a:r>
          </a:p>
          <a:p>
            <a:r>
              <a:rPr lang="en-US" sz="1400" dirty="0">
                <a:latin typeface="Courier New" panose="02070309020205020404" pitchFamily="49" charset="0"/>
                <a:cs typeface="Courier New" panose="02070309020205020404" pitchFamily="49" charset="0"/>
              </a:rPr>
              <a:t>      System.out.println("Good"+_char+</a:t>
            </a:r>
          </a:p>
          <a:p>
            <a:r>
              <a:rPr lang="en-US" sz="1400" dirty="0">
                <a:latin typeface="Courier New" panose="02070309020205020404" pitchFamily="49" charset="0"/>
                <a:cs typeface="Courier New" panose="02070309020205020404" pitchFamily="49" charset="0"/>
              </a:rPr>
              <a:t>						"morning");</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Output:	</a:t>
            </a:r>
            <a:r>
              <a:rPr lang="en-US" sz="1400" dirty="0">
                <a:latin typeface="Courier New" panose="02070309020205020404" pitchFamily="49" charset="0"/>
                <a:cs typeface="Courier New" panose="02070309020205020404" pitchFamily="49" charset="0"/>
              </a:rPr>
              <a:t>Good</a:t>
            </a:r>
          </a:p>
          <a:p>
            <a:r>
              <a:rPr lang="en-US" sz="1400" dirty="0">
                <a:latin typeface="Courier New" panose="02070309020205020404" pitchFamily="49" charset="0"/>
                <a:cs typeface="Courier New" panose="02070309020205020404" pitchFamily="49" charset="0"/>
              </a:rPr>
              <a:t>		morning</a:t>
            </a:r>
            <a:endParaRPr lang="en-IN" sz="14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AFE90146-1387-455A-9269-37FBF9820CE9}"/>
              </a:ext>
            </a:extLst>
          </p:cNvPr>
          <p:cNvSpPr txBox="1"/>
          <p:nvPr/>
        </p:nvSpPr>
        <p:spPr>
          <a:xfrm>
            <a:off x="6860432" y="4356318"/>
            <a:ext cx="4871126" cy="1815882"/>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public class A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char _char = '\b';</a:t>
            </a:r>
          </a:p>
          <a:p>
            <a:r>
              <a:rPr lang="en-US" sz="1400" dirty="0">
                <a:latin typeface="Courier New" panose="02070309020205020404" pitchFamily="49" charset="0"/>
                <a:cs typeface="Courier New" panose="02070309020205020404" pitchFamily="49" charset="0"/>
              </a:rPr>
              <a:t>      System.out.println("Good"+_char+</a:t>
            </a:r>
          </a:p>
          <a:p>
            <a:r>
              <a:rPr lang="en-US" sz="1400" dirty="0">
                <a:latin typeface="Courier New" panose="02070309020205020404" pitchFamily="49" charset="0"/>
                <a:cs typeface="Courier New" panose="02070309020205020404" pitchFamily="49" charset="0"/>
              </a:rPr>
              <a:t>						"morning");</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Output:	</a:t>
            </a:r>
            <a:r>
              <a:rPr lang="en-US" sz="1400" dirty="0">
                <a:latin typeface="Courier New" panose="02070309020205020404" pitchFamily="49" charset="0"/>
                <a:cs typeface="Courier New" panose="02070309020205020404" pitchFamily="49" charset="0"/>
              </a:rPr>
              <a:t>Good morning</a:t>
            </a:r>
            <a:endParaRPr lang="en-IN" sz="14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823239D7-524F-481A-8E2D-A915F914FD6B}"/>
              </a:ext>
            </a:extLst>
          </p:cNvPr>
          <p:cNvSpPr txBox="1"/>
          <p:nvPr/>
        </p:nvSpPr>
        <p:spPr>
          <a:xfrm>
            <a:off x="1484311" y="2663547"/>
            <a:ext cx="5091588" cy="3585597"/>
          </a:xfrm>
          <a:prstGeom prst="rect">
            <a:avLst/>
          </a:prstGeom>
          <a:noFill/>
        </p:spPr>
        <p:txBody>
          <a:bodyPr wrap="square">
            <a:spAutoFit/>
          </a:bodyPr>
          <a:lstStyle/>
          <a:p>
            <a:pPr algn="just">
              <a:spcAft>
                <a:spcPts val="600"/>
              </a:spcAft>
            </a:pPr>
            <a:r>
              <a:rPr lang="en-IN" sz="2200" b="1" dirty="0">
                <a:latin typeface="Times New Roman" panose="02020603050405020304" pitchFamily="18" charset="0"/>
                <a:cs typeface="Times New Roman" panose="02020603050405020304" pitchFamily="18" charset="0"/>
              </a:rPr>
              <a:t>Character Literals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Character literals appear with single quotes: </a:t>
            </a:r>
            <a:r>
              <a:rPr lang="en-US" sz="2000" dirty="0">
                <a:solidFill>
                  <a:srgbClr val="0070C0"/>
                </a:solidFill>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 Any valid Unicode character can appear between the quotes.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Certain special characters can be represented by an escape sequence: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lvl="1" algn="just"/>
            <a:r>
              <a:rPr lang="en-IN" sz="2000" dirty="0">
                <a:latin typeface="Times New Roman" panose="02020603050405020304" pitchFamily="18" charset="0"/>
                <a:cs typeface="Times New Roman" panose="02020603050405020304" pitchFamily="18" charset="0"/>
              </a:rPr>
              <a:t>\n newline 	</a:t>
            </a:r>
          </a:p>
          <a:p>
            <a:pPr lvl="1" algn="just"/>
            <a:r>
              <a:rPr lang="en-IN" sz="2000" dirty="0">
                <a:latin typeface="Times New Roman" panose="02020603050405020304" pitchFamily="18" charset="0"/>
                <a:cs typeface="Times New Roman" panose="02020603050405020304" pitchFamily="18" charset="0"/>
              </a:rPr>
              <a:t>\t tab 		</a:t>
            </a:r>
          </a:p>
          <a:p>
            <a:pPr lvl="1" algn="just"/>
            <a:r>
              <a:rPr lang="en-IN" sz="2000" dirty="0">
                <a:latin typeface="Times New Roman" panose="02020603050405020304" pitchFamily="18" charset="0"/>
                <a:cs typeface="Times New Roman" panose="02020603050405020304" pitchFamily="18" charset="0"/>
              </a:rPr>
              <a:t>\b whitespace 	</a:t>
            </a:r>
          </a:p>
          <a:p>
            <a:pPr lvl="1" algn="just"/>
            <a:r>
              <a:rPr lang="en-IN" sz="2000" dirty="0">
                <a:latin typeface="Times New Roman" panose="02020603050405020304" pitchFamily="18" charset="0"/>
                <a:cs typeface="Times New Roman" panose="02020603050405020304" pitchFamily="18" charset="0"/>
              </a:rPr>
              <a:t>\r return 	</a:t>
            </a:r>
            <a:endParaRPr lang="en-IN" dirty="0"/>
          </a:p>
        </p:txBody>
      </p:sp>
    </p:spTree>
    <p:extLst>
      <p:ext uri="{BB962C8B-B14F-4D97-AF65-F5344CB8AC3E}">
        <p14:creationId xmlns:p14="http://schemas.microsoft.com/office/powerpoint/2010/main" val="155261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randombar(horizont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animBg="1"/>
      <p:bldP spid="8" grpId="0" animBg="1"/>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4661</TotalTime>
  <Words>2313</Words>
  <Application>Microsoft Office PowerPoint</Application>
  <PresentationFormat>Widescreen</PresentationFormat>
  <Paragraphs>261</Paragraphs>
  <Slides>20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Calibri</vt:lpstr>
      <vt:lpstr>Corbel</vt:lpstr>
      <vt:lpstr>Courier New</vt:lpstr>
      <vt:lpstr>Times New Roman</vt:lpstr>
      <vt:lpstr>Wingdings</vt:lpstr>
      <vt:lpstr>Parallax</vt:lpstr>
      <vt:lpstr>JAVA Programming</vt:lpstr>
      <vt:lpstr>TOPICs to be discussed</vt:lpstr>
      <vt:lpstr>Let’s START …!!!</vt:lpstr>
      <vt:lpstr>Lexical Elements</vt:lpstr>
      <vt:lpstr>Comments</vt:lpstr>
      <vt:lpstr>Identifiers</vt:lpstr>
      <vt:lpstr>Keywords</vt:lpstr>
      <vt:lpstr>Data Types</vt:lpstr>
      <vt:lpstr>Literals</vt:lpstr>
      <vt:lpstr>Literals (Contd..)</vt:lpstr>
      <vt:lpstr>Literals (Contd..)</vt:lpstr>
      <vt:lpstr>Literals (Contd..)</vt:lpstr>
      <vt:lpstr>Variables</vt:lpstr>
      <vt:lpstr>Variables (Contd..)</vt:lpstr>
      <vt:lpstr>Array</vt:lpstr>
      <vt:lpstr>Array (Contd..)</vt:lpstr>
      <vt:lpstr>Array (Contd..)</vt:lpstr>
      <vt:lpstr>Array of Arrays (2D/3D)</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Suvojit Dhara</dc:creator>
  <cp:lastModifiedBy>Suvojit Dhara</cp:lastModifiedBy>
  <cp:revision>196</cp:revision>
  <dcterms:created xsi:type="dcterms:W3CDTF">2024-06-05T06:37:24Z</dcterms:created>
  <dcterms:modified xsi:type="dcterms:W3CDTF">2024-08-07T09:53:46Z</dcterms:modified>
</cp:coreProperties>
</file>