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22"/>
  </p:notesMasterIdLst>
  <p:sldIdLst>
    <p:sldId id="256" r:id="rId2"/>
    <p:sldId id="257" r:id="rId3"/>
    <p:sldId id="260" r:id="rId4"/>
    <p:sldId id="261" r:id="rId5"/>
    <p:sldId id="279" r:id="rId6"/>
    <p:sldId id="262" r:id="rId7"/>
    <p:sldId id="301" r:id="rId8"/>
    <p:sldId id="302" r:id="rId9"/>
    <p:sldId id="290" r:id="rId10"/>
    <p:sldId id="283" r:id="rId11"/>
    <p:sldId id="264" r:id="rId12"/>
    <p:sldId id="265" r:id="rId13"/>
    <p:sldId id="284" r:id="rId14"/>
    <p:sldId id="295" r:id="rId15"/>
    <p:sldId id="266" r:id="rId16"/>
    <p:sldId id="296" r:id="rId17"/>
    <p:sldId id="297" r:id="rId18"/>
    <p:sldId id="298" r:id="rId19"/>
    <p:sldId id="304"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vojit Dhara" initials="SD" lastIdx="1" clrIdx="0">
    <p:extLst>
      <p:ext uri="{19B8F6BF-5375-455C-9EA6-DF929625EA0E}">
        <p15:presenceInfo xmlns:p15="http://schemas.microsoft.com/office/powerpoint/2012/main" userId="edc38d3d7d24c7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53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04" autoAdjust="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A4A9E-73A7-414E-89A4-9929C052808D}" type="datetimeFigureOut">
              <a:rPr lang="en-IN" smtClean="0"/>
              <a:t>19-06-2024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0073A-2FF4-46D2-A80A-0D66A90A4967}" type="slidenum">
              <a:rPr lang="en-IN" smtClean="0"/>
              <a:t>‹#›</a:t>
            </a:fld>
            <a:endParaRPr lang="en-IN"/>
          </a:p>
        </p:txBody>
      </p:sp>
    </p:spTree>
    <p:extLst>
      <p:ext uri="{BB962C8B-B14F-4D97-AF65-F5344CB8AC3E}">
        <p14:creationId xmlns:p14="http://schemas.microsoft.com/office/powerpoint/2010/main" val="2820332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a:t>
            </a:fld>
            <a:endParaRPr lang="en-IN"/>
          </a:p>
        </p:txBody>
      </p:sp>
    </p:spTree>
    <p:extLst>
      <p:ext uri="{BB962C8B-B14F-4D97-AF65-F5344CB8AC3E}">
        <p14:creationId xmlns:p14="http://schemas.microsoft.com/office/powerpoint/2010/main" val="1121883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13</a:t>
            </a:fld>
            <a:endParaRPr lang="en-IN"/>
          </a:p>
        </p:txBody>
      </p:sp>
    </p:spTree>
    <p:extLst>
      <p:ext uri="{BB962C8B-B14F-4D97-AF65-F5344CB8AC3E}">
        <p14:creationId xmlns:p14="http://schemas.microsoft.com/office/powerpoint/2010/main" val="2327266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14</a:t>
            </a:fld>
            <a:endParaRPr lang="en-IN"/>
          </a:p>
        </p:txBody>
      </p:sp>
    </p:spTree>
    <p:extLst>
      <p:ext uri="{BB962C8B-B14F-4D97-AF65-F5344CB8AC3E}">
        <p14:creationId xmlns:p14="http://schemas.microsoft.com/office/powerpoint/2010/main" val="3753092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15</a:t>
            </a:fld>
            <a:endParaRPr lang="en-IN"/>
          </a:p>
        </p:txBody>
      </p:sp>
    </p:spTree>
    <p:extLst>
      <p:ext uri="{BB962C8B-B14F-4D97-AF65-F5344CB8AC3E}">
        <p14:creationId xmlns:p14="http://schemas.microsoft.com/office/powerpoint/2010/main" val="3015540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16</a:t>
            </a:fld>
            <a:endParaRPr lang="en-IN"/>
          </a:p>
        </p:txBody>
      </p:sp>
    </p:spTree>
    <p:extLst>
      <p:ext uri="{BB962C8B-B14F-4D97-AF65-F5344CB8AC3E}">
        <p14:creationId xmlns:p14="http://schemas.microsoft.com/office/powerpoint/2010/main" val="3430332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17</a:t>
            </a:fld>
            <a:endParaRPr lang="en-IN"/>
          </a:p>
        </p:txBody>
      </p:sp>
    </p:spTree>
    <p:extLst>
      <p:ext uri="{BB962C8B-B14F-4D97-AF65-F5344CB8AC3E}">
        <p14:creationId xmlns:p14="http://schemas.microsoft.com/office/powerpoint/2010/main" val="4074398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18</a:t>
            </a:fld>
            <a:endParaRPr lang="en-IN"/>
          </a:p>
        </p:txBody>
      </p:sp>
    </p:spTree>
    <p:extLst>
      <p:ext uri="{BB962C8B-B14F-4D97-AF65-F5344CB8AC3E}">
        <p14:creationId xmlns:p14="http://schemas.microsoft.com/office/powerpoint/2010/main" val="295368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19</a:t>
            </a:fld>
            <a:endParaRPr lang="en-IN"/>
          </a:p>
        </p:txBody>
      </p:sp>
    </p:spTree>
    <p:extLst>
      <p:ext uri="{BB962C8B-B14F-4D97-AF65-F5344CB8AC3E}">
        <p14:creationId xmlns:p14="http://schemas.microsoft.com/office/powerpoint/2010/main" val="343448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5</a:t>
            </a:fld>
            <a:endParaRPr lang="en-IN"/>
          </a:p>
        </p:txBody>
      </p:sp>
    </p:spTree>
    <p:extLst>
      <p:ext uri="{BB962C8B-B14F-4D97-AF65-F5344CB8AC3E}">
        <p14:creationId xmlns:p14="http://schemas.microsoft.com/office/powerpoint/2010/main" val="4027040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6</a:t>
            </a:fld>
            <a:endParaRPr lang="en-IN"/>
          </a:p>
        </p:txBody>
      </p:sp>
    </p:spTree>
    <p:extLst>
      <p:ext uri="{BB962C8B-B14F-4D97-AF65-F5344CB8AC3E}">
        <p14:creationId xmlns:p14="http://schemas.microsoft.com/office/powerpoint/2010/main" val="438876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7</a:t>
            </a:fld>
            <a:endParaRPr lang="en-IN"/>
          </a:p>
        </p:txBody>
      </p:sp>
    </p:spTree>
    <p:extLst>
      <p:ext uri="{BB962C8B-B14F-4D97-AF65-F5344CB8AC3E}">
        <p14:creationId xmlns:p14="http://schemas.microsoft.com/office/powerpoint/2010/main" val="2233784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8</a:t>
            </a:fld>
            <a:endParaRPr lang="en-IN"/>
          </a:p>
        </p:txBody>
      </p:sp>
    </p:spTree>
    <p:extLst>
      <p:ext uri="{BB962C8B-B14F-4D97-AF65-F5344CB8AC3E}">
        <p14:creationId xmlns:p14="http://schemas.microsoft.com/office/powerpoint/2010/main" val="2816458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9</a:t>
            </a:fld>
            <a:endParaRPr lang="en-IN"/>
          </a:p>
        </p:txBody>
      </p:sp>
    </p:spTree>
    <p:extLst>
      <p:ext uri="{BB962C8B-B14F-4D97-AF65-F5344CB8AC3E}">
        <p14:creationId xmlns:p14="http://schemas.microsoft.com/office/powerpoint/2010/main" val="369416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10</a:t>
            </a:fld>
            <a:endParaRPr lang="en-IN"/>
          </a:p>
        </p:txBody>
      </p:sp>
    </p:spTree>
    <p:extLst>
      <p:ext uri="{BB962C8B-B14F-4D97-AF65-F5344CB8AC3E}">
        <p14:creationId xmlns:p14="http://schemas.microsoft.com/office/powerpoint/2010/main" val="3092986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11</a:t>
            </a:fld>
            <a:endParaRPr lang="en-IN"/>
          </a:p>
        </p:txBody>
      </p:sp>
    </p:spTree>
    <p:extLst>
      <p:ext uri="{BB962C8B-B14F-4D97-AF65-F5344CB8AC3E}">
        <p14:creationId xmlns:p14="http://schemas.microsoft.com/office/powerpoint/2010/main" val="1507553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12</a:t>
            </a:fld>
            <a:endParaRPr lang="en-IN"/>
          </a:p>
        </p:txBody>
      </p:sp>
    </p:spTree>
    <p:extLst>
      <p:ext uri="{BB962C8B-B14F-4D97-AF65-F5344CB8AC3E}">
        <p14:creationId xmlns:p14="http://schemas.microsoft.com/office/powerpoint/2010/main" val="2660614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19-06-2024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40470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35F73-B13F-438D-9164-CEAD34B92365}"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87332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22098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833936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677206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050648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055125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619803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41016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88982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22549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435F73-B13F-438D-9164-CEAD34B92365}"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57158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435F73-B13F-438D-9164-CEAD34B92365}" type="datetimeFigureOut">
              <a:rPr lang="en-IN" smtClean="0"/>
              <a:t>19-06-2024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354899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435F73-B13F-438D-9164-CEAD34B92365}" type="datetimeFigureOut">
              <a:rPr lang="en-IN" smtClean="0"/>
              <a:t>19-06-2024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23553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35F73-B13F-438D-9164-CEAD34B92365}" type="datetimeFigureOut">
              <a:rPr lang="en-IN" smtClean="0"/>
              <a:t>19-06-2024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10605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35F73-B13F-438D-9164-CEAD34B92365}"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72435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35F73-B13F-438D-9164-CEAD34B92365}"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366128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435F73-B13F-438D-9164-CEAD34B92365}" type="datetimeFigureOut">
              <a:rPr lang="en-IN" smtClean="0"/>
              <a:t>19-06-2024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C646B6-F2FA-46CE-8D0B-7CD3BD081188}" type="slidenum">
              <a:rPr lang="en-IN" smtClean="0"/>
              <a:t>‹#›</a:t>
            </a:fld>
            <a:endParaRPr lang="en-IN"/>
          </a:p>
        </p:txBody>
      </p:sp>
    </p:spTree>
    <p:extLst>
      <p:ext uri="{BB962C8B-B14F-4D97-AF65-F5344CB8AC3E}">
        <p14:creationId xmlns:p14="http://schemas.microsoft.com/office/powerpoint/2010/main" val="79535699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4F19-E5C2-40A2-B009-8BF5AA70E758}"/>
              </a:ext>
            </a:extLst>
          </p:cNvPr>
          <p:cNvSpPr>
            <a:spLocks noGrp="1"/>
          </p:cNvSpPr>
          <p:nvPr>
            <p:ph type="ctrTitle"/>
          </p:nvPr>
        </p:nvSpPr>
        <p:spPr>
          <a:xfrm>
            <a:off x="1524000" y="973138"/>
            <a:ext cx="9144000" cy="1655762"/>
          </a:xfrm>
        </p:spPr>
        <p:txBody>
          <a:bodyPr>
            <a:normAutofit/>
          </a:bodyPr>
          <a:lstStyle/>
          <a:p>
            <a:r>
              <a:rPr lang="en-IN" dirty="0">
                <a:solidFill>
                  <a:srgbClr val="FF0000"/>
                </a:solidFill>
                <a:latin typeface="Arial Black" panose="020B0A04020102020204" pitchFamily="34" charset="0"/>
              </a:rPr>
              <a:t>JAVA Programming</a:t>
            </a:r>
          </a:p>
        </p:txBody>
      </p:sp>
      <p:sp>
        <p:nvSpPr>
          <p:cNvPr id="3" name="Subtitle 2">
            <a:extLst>
              <a:ext uri="{FF2B5EF4-FFF2-40B4-BE49-F238E27FC236}">
                <a16:creationId xmlns:a16="http://schemas.microsoft.com/office/drawing/2014/main" id="{B3B33CEA-3BEB-4FC1-8F61-9C48EF51888D}"/>
              </a:ext>
            </a:extLst>
          </p:cNvPr>
          <p:cNvSpPr>
            <a:spLocks noGrp="1"/>
          </p:cNvSpPr>
          <p:nvPr>
            <p:ph type="subTitle" idx="1"/>
          </p:nvPr>
        </p:nvSpPr>
        <p:spPr>
          <a:xfrm>
            <a:off x="2057400" y="3201988"/>
            <a:ext cx="9144000" cy="1655762"/>
          </a:xfrm>
        </p:spPr>
        <p:txBody>
          <a:bodyPr>
            <a:normAutofit lnSpcReduction="10000"/>
          </a:bodyPr>
          <a:lstStyle/>
          <a:p>
            <a:r>
              <a:rPr lang="en-IN" sz="2800" b="1" dirty="0">
                <a:solidFill>
                  <a:srgbClr val="FF0000"/>
                </a:solidFill>
              </a:rPr>
              <a:t>Course Instructor</a:t>
            </a:r>
            <a:r>
              <a:rPr lang="en-IN" sz="2800" dirty="0"/>
              <a:t>: </a:t>
            </a:r>
            <a:r>
              <a:rPr lang="en-IN" sz="2800" b="1" dirty="0">
                <a:solidFill>
                  <a:srgbClr val="7030A0"/>
                </a:solidFill>
              </a:rPr>
              <a:t>Dr. Suvojit Dhara</a:t>
            </a:r>
          </a:p>
          <a:p>
            <a:r>
              <a:rPr lang="en-IN" sz="2800" b="1" dirty="0">
                <a:solidFill>
                  <a:srgbClr val="00B050"/>
                </a:solidFill>
              </a:rPr>
              <a:t>School of Computer Science</a:t>
            </a:r>
          </a:p>
          <a:p>
            <a:r>
              <a:rPr lang="en-IN" sz="2800" b="1" dirty="0">
                <a:solidFill>
                  <a:srgbClr val="00B050"/>
                </a:solidFill>
              </a:rPr>
              <a:t>UPES Dehradun</a:t>
            </a:r>
            <a:endParaRPr lang="en-IN" sz="2400" b="1" dirty="0">
              <a:solidFill>
                <a:srgbClr val="00B050"/>
              </a:solidFill>
            </a:endParaRPr>
          </a:p>
        </p:txBody>
      </p:sp>
    </p:spTree>
    <p:extLst>
      <p:ext uri="{BB962C8B-B14F-4D97-AF65-F5344CB8AC3E}">
        <p14:creationId xmlns:p14="http://schemas.microsoft.com/office/powerpoint/2010/main" val="3463406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lstStyle/>
          <a:p>
            <a:pPr algn="l"/>
            <a:r>
              <a:rPr lang="en-IN" dirty="0">
                <a:solidFill>
                  <a:schemeClr val="accent4">
                    <a:lumMod val="75000"/>
                  </a:schemeClr>
                </a:solidFill>
                <a:latin typeface="Arial Black" panose="020B0A04020102020204" pitchFamily="34" charset="0"/>
              </a:rPr>
              <a:t>‘do-while’ loop</a:t>
            </a:r>
          </a:p>
        </p:txBody>
      </p:sp>
      <p:sp>
        <p:nvSpPr>
          <p:cNvPr id="6" name="TextBox 5">
            <a:extLst>
              <a:ext uri="{FF2B5EF4-FFF2-40B4-BE49-F238E27FC236}">
                <a16:creationId xmlns:a16="http://schemas.microsoft.com/office/drawing/2014/main" id="{A24C20A2-56EE-40CE-B43E-B060049A335E}"/>
              </a:ext>
            </a:extLst>
          </p:cNvPr>
          <p:cNvSpPr txBox="1"/>
          <p:nvPr/>
        </p:nvSpPr>
        <p:spPr>
          <a:xfrm>
            <a:off x="1484312" y="1967226"/>
            <a:ext cx="5057166" cy="3877985"/>
          </a:xfrm>
          <a:prstGeom prst="rect">
            <a:avLst/>
          </a:prstGeom>
          <a:noFill/>
        </p:spPr>
        <p:txBody>
          <a:bodyPr wrap="square">
            <a:spAutoFit/>
          </a:bodyPr>
          <a:lstStyle/>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‘do-while’ loop always executes its body at least once, because its conditional expression is at the bottom of the loop. Its general form is</a:t>
            </a:r>
          </a:p>
          <a:p>
            <a:pPr algn="just"/>
            <a:r>
              <a:rPr lang="en-US" sz="20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do {</a:t>
            </a:r>
          </a:p>
          <a:p>
            <a:pPr algn="just"/>
            <a:r>
              <a:rPr lang="en-US" dirty="0">
                <a:latin typeface="Courier New" panose="02070309020205020404" pitchFamily="49" charset="0"/>
                <a:cs typeface="Courier New" panose="02070309020205020404" pitchFamily="49" charset="0"/>
              </a:rPr>
              <a:t>			// body of loop</a:t>
            </a:r>
          </a:p>
          <a:p>
            <a:pPr algn="just"/>
            <a:r>
              <a:rPr lang="en-US" dirty="0">
                <a:latin typeface="Courier New" panose="02070309020205020404" pitchFamily="49" charset="0"/>
                <a:cs typeface="Courier New" panose="02070309020205020404" pitchFamily="49" charset="0"/>
              </a:rPr>
              <a:t>		} while (condition);</a:t>
            </a:r>
          </a:p>
          <a:p>
            <a:pPr marL="342900" indent="-342900" algn="just">
              <a:spcBef>
                <a:spcPts val="60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Each iteration of the do-while loop first executes the body of the loop and then evaluates the conditional expression.</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this expression is true, the loop will repeat. Otherwise, the loop terminates.</a:t>
            </a:r>
          </a:p>
        </p:txBody>
      </p:sp>
      <p:sp>
        <p:nvSpPr>
          <p:cNvPr id="8" name="TextBox 7">
            <a:extLst>
              <a:ext uri="{FF2B5EF4-FFF2-40B4-BE49-F238E27FC236}">
                <a16:creationId xmlns:a16="http://schemas.microsoft.com/office/drawing/2014/main" id="{97D987BE-A41B-43CD-9751-84FBCB99D878}"/>
              </a:ext>
            </a:extLst>
          </p:cNvPr>
          <p:cNvSpPr txBox="1"/>
          <p:nvPr/>
        </p:nvSpPr>
        <p:spPr>
          <a:xfrm>
            <a:off x="6843252" y="1732645"/>
            <a:ext cx="4812836" cy="2246769"/>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DoWhile {</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int n = 5;</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do {</a:t>
            </a:r>
          </a:p>
          <a:p>
            <a:r>
              <a:rPr lang="en-US" sz="1400" dirty="0">
                <a:latin typeface="Courier New" panose="02070309020205020404" pitchFamily="49" charset="0"/>
                <a:cs typeface="Courier New" panose="02070309020205020404" pitchFamily="49" charset="0"/>
              </a:rPr>
              <a:t>            System.out.println("tick "+n);</a:t>
            </a:r>
          </a:p>
          <a:p>
            <a:r>
              <a:rPr lang="en-US" sz="1400" dirty="0">
                <a:latin typeface="Courier New" panose="02070309020205020404" pitchFamily="49" charset="0"/>
                <a:cs typeface="Courier New" panose="02070309020205020404" pitchFamily="49" charset="0"/>
              </a:rPr>
              <a:t>            n--;</a:t>
            </a:r>
          </a:p>
          <a:p>
            <a:r>
              <a:rPr lang="en-US" sz="1400" dirty="0">
                <a:latin typeface="Courier New" panose="02070309020205020404" pitchFamily="49" charset="0"/>
                <a:cs typeface="Courier New" panose="02070309020205020404" pitchFamily="49" charset="0"/>
              </a:rPr>
              <a:t>       } while(n &gt; 0);</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0FAEDAF3-8598-471B-9A9E-9A529CF3E05E}"/>
              </a:ext>
            </a:extLst>
          </p:cNvPr>
          <p:cNvSpPr txBox="1"/>
          <p:nvPr/>
        </p:nvSpPr>
        <p:spPr>
          <a:xfrm>
            <a:off x="7745625" y="4399923"/>
            <a:ext cx="3086498" cy="1785104"/>
          </a:xfrm>
          <a:prstGeom prst="rect">
            <a:avLst/>
          </a:prstGeom>
          <a:noFill/>
        </p:spPr>
        <p:txBody>
          <a:bodyPr wrap="square">
            <a:spAutoFit/>
          </a:bodyPr>
          <a:lstStyle/>
          <a:p>
            <a:pPr algn="just">
              <a:spcAft>
                <a:spcPts val="600"/>
              </a:spcAft>
            </a:pPr>
            <a:r>
              <a:rPr lang="en-IN" b="1" dirty="0">
                <a:latin typeface="Times New Roman" panose="02020603050405020304" pitchFamily="18" charset="0"/>
                <a:cs typeface="Times New Roman" panose="02020603050405020304" pitchFamily="18" charset="0"/>
              </a:rPr>
              <a:t>Output:		</a:t>
            </a:r>
            <a:r>
              <a:rPr lang="en-IN" dirty="0">
                <a:latin typeface="Times New Roman" panose="02020603050405020304" pitchFamily="18" charset="0"/>
                <a:cs typeface="Times New Roman" panose="02020603050405020304" pitchFamily="18" charset="0"/>
              </a:rPr>
              <a:t>tick 5</a:t>
            </a:r>
          </a:p>
          <a:p>
            <a:pPr algn="just">
              <a:spcAft>
                <a:spcPts val="600"/>
              </a:spcAft>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tick 4</a:t>
            </a:r>
          </a:p>
          <a:p>
            <a:pPr algn="just">
              <a:spcAft>
                <a:spcPts val="600"/>
              </a:spcAft>
            </a:pPr>
            <a:r>
              <a:rPr lang="en-IN" dirty="0">
                <a:latin typeface="Times New Roman" panose="02020603050405020304" pitchFamily="18" charset="0"/>
                <a:cs typeface="Times New Roman" panose="02020603050405020304" pitchFamily="18" charset="0"/>
              </a:rPr>
              <a:t>			tick 3</a:t>
            </a:r>
          </a:p>
          <a:p>
            <a:pPr algn="just">
              <a:spcAft>
                <a:spcPts val="600"/>
              </a:spcAft>
            </a:pPr>
            <a:r>
              <a:rPr lang="en-IN" dirty="0">
                <a:latin typeface="Times New Roman" panose="02020603050405020304" pitchFamily="18" charset="0"/>
                <a:cs typeface="Times New Roman" panose="02020603050405020304" pitchFamily="18" charset="0"/>
              </a:rPr>
              <a:t>			tick 2</a:t>
            </a:r>
          </a:p>
          <a:p>
            <a:pPr algn="just">
              <a:spcAft>
                <a:spcPts val="600"/>
              </a:spcAft>
            </a:pPr>
            <a:r>
              <a:rPr lang="en-IN" dirty="0">
                <a:latin typeface="Times New Roman" panose="02020603050405020304" pitchFamily="18" charset="0"/>
                <a:cs typeface="Times New Roman" panose="02020603050405020304" pitchFamily="18" charset="0"/>
              </a:rPr>
              <a:t>			tick 1 </a:t>
            </a:r>
          </a:p>
        </p:txBody>
      </p:sp>
    </p:spTree>
    <p:extLst>
      <p:ext uri="{BB962C8B-B14F-4D97-AF65-F5344CB8AC3E}">
        <p14:creationId xmlns:p14="http://schemas.microsoft.com/office/powerpoint/2010/main" val="330423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‘while’ vs ‘do-while’</a:t>
            </a:r>
          </a:p>
        </p:txBody>
      </p:sp>
      <p:sp>
        <p:nvSpPr>
          <p:cNvPr id="8" name="TextBox 7">
            <a:extLst>
              <a:ext uri="{FF2B5EF4-FFF2-40B4-BE49-F238E27FC236}">
                <a16:creationId xmlns:a16="http://schemas.microsoft.com/office/drawing/2014/main" id="{74EBABAD-D95C-42C0-BA76-B2948028C53D}"/>
              </a:ext>
            </a:extLst>
          </p:cNvPr>
          <p:cNvSpPr txBox="1"/>
          <p:nvPr/>
        </p:nvSpPr>
        <p:spPr>
          <a:xfrm>
            <a:off x="2117357" y="1776664"/>
            <a:ext cx="4812836" cy="2246769"/>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While {</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int n = 5;</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while(n &gt; 5) {</a:t>
            </a:r>
          </a:p>
          <a:p>
            <a:r>
              <a:rPr lang="en-US" sz="1400" dirty="0">
                <a:latin typeface="Courier New" panose="02070309020205020404" pitchFamily="49" charset="0"/>
                <a:cs typeface="Courier New" panose="02070309020205020404" pitchFamily="49" charset="0"/>
              </a:rPr>
              <a:t>            System.out.println("tick "+n);</a:t>
            </a:r>
          </a:p>
          <a:p>
            <a:r>
              <a:rPr lang="en-US" sz="1400" dirty="0">
                <a:latin typeface="Courier New" panose="02070309020205020404" pitchFamily="49" charset="0"/>
                <a:cs typeface="Courier New" panose="02070309020205020404" pitchFamily="49" charset="0"/>
              </a:rPr>
              <a:t>            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6C2C0D61-4A58-44DC-8803-8A6ECD830942}"/>
              </a:ext>
            </a:extLst>
          </p:cNvPr>
          <p:cNvSpPr txBox="1"/>
          <p:nvPr/>
        </p:nvSpPr>
        <p:spPr>
          <a:xfrm>
            <a:off x="2117357" y="4260002"/>
            <a:ext cx="4812836" cy="2246769"/>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DoWhile {</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int n = 5;</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do {</a:t>
            </a:r>
          </a:p>
          <a:p>
            <a:r>
              <a:rPr lang="en-US" sz="1400" dirty="0">
                <a:latin typeface="Courier New" panose="02070309020205020404" pitchFamily="49" charset="0"/>
                <a:cs typeface="Courier New" panose="02070309020205020404" pitchFamily="49" charset="0"/>
              </a:rPr>
              <a:t>            System.out.println("tick "+n);</a:t>
            </a:r>
          </a:p>
          <a:p>
            <a:r>
              <a:rPr lang="en-US" sz="1400" dirty="0">
                <a:latin typeface="Courier New" panose="02070309020205020404" pitchFamily="49" charset="0"/>
                <a:cs typeface="Courier New" panose="02070309020205020404" pitchFamily="49" charset="0"/>
              </a:rPr>
              <a:t>            n--;</a:t>
            </a:r>
          </a:p>
          <a:p>
            <a:r>
              <a:rPr lang="en-US" sz="1400" dirty="0">
                <a:latin typeface="Courier New" panose="02070309020205020404" pitchFamily="49" charset="0"/>
                <a:cs typeface="Courier New" panose="02070309020205020404" pitchFamily="49" charset="0"/>
              </a:rPr>
              <a:t>       } while(n &gt; 5);</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36DE7DAE-AD08-462F-850B-0A2BB52592C7}"/>
              </a:ext>
            </a:extLst>
          </p:cNvPr>
          <p:cNvSpPr txBox="1"/>
          <p:nvPr/>
        </p:nvSpPr>
        <p:spPr>
          <a:xfrm>
            <a:off x="7887978" y="4842050"/>
            <a:ext cx="3086498" cy="723275"/>
          </a:xfrm>
          <a:prstGeom prst="rect">
            <a:avLst/>
          </a:prstGeom>
          <a:noFill/>
        </p:spPr>
        <p:txBody>
          <a:bodyPr wrap="square">
            <a:spAutoFit/>
          </a:bodyPr>
          <a:lstStyle/>
          <a:p>
            <a:pPr algn="just">
              <a:spcAft>
                <a:spcPts val="600"/>
              </a:spcAft>
            </a:pPr>
            <a:r>
              <a:rPr lang="en-IN" b="1" dirty="0">
                <a:latin typeface="Times New Roman" panose="02020603050405020304" pitchFamily="18" charset="0"/>
                <a:cs typeface="Times New Roman" panose="02020603050405020304" pitchFamily="18" charset="0"/>
              </a:rPr>
              <a:t>Output:		</a:t>
            </a:r>
          </a:p>
          <a:p>
            <a:pPr algn="just">
              <a:spcAft>
                <a:spcPts val="600"/>
              </a:spcAft>
            </a:pPr>
            <a:r>
              <a:rPr lang="en-IN" dirty="0">
                <a:latin typeface="Times New Roman" panose="02020603050405020304" pitchFamily="18" charset="0"/>
                <a:cs typeface="Times New Roman" panose="02020603050405020304" pitchFamily="18" charset="0"/>
              </a:rPr>
              <a:t>tick 5</a:t>
            </a:r>
          </a:p>
        </p:txBody>
      </p:sp>
      <p:sp>
        <p:nvSpPr>
          <p:cNvPr id="14" name="TextBox 13">
            <a:extLst>
              <a:ext uri="{FF2B5EF4-FFF2-40B4-BE49-F238E27FC236}">
                <a16:creationId xmlns:a16="http://schemas.microsoft.com/office/drawing/2014/main" id="{52B4C175-7F73-4CA3-8E14-1BC7020EFA90}"/>
              </a:ext>
            </a:extLst>
          </p:cNvPr>
          <p:cNvSpPr txBox="1"/>
          <p:nvPr/>
        </p:nvSpPr>
        <p:spPr>
          <a:xfrm>
            <a:off x="7887978" y="2506850"/>
            <a:ext cx="3086498" cy="369332"/>
          </a:xfrm>
          <a:prstGeom prst="rect">
            <a:avLst/>
          </a:prstGeom>
          <a:noFill/>
        </p:spPr>
        <p:txBody>
          <a:bodyPr wrap="square">
            <a:spAutoFit/>
          </a:bodyPr>
          <a:lstStyle/>
          <a:p>
            <a:pPr algn="just">
              <a:spcAft>
                <a:spcPts val="600"/>
              </a:spcAft>
            </a:pPr>
            <a:r>
              <a:rPr lang="en-IN" b="1" dirty="0">
                <a:latin typeface="Times New Roman" panose="02020603050405020304" pitchFamily="18" charset="0"/>
                <a:cs typeface="Times New Roman" panose="02020603050405020304" pitchFamily="18" charset="0"/>
              </a:rPr>
              <a:t>Output: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61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12" grpId="0" animBg="1"/>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‘for’ loop</a:t>
            </a:r>
          </a:p>
        </p:txBody>
      </p:sp>
      <p:sp>
        <p:nvSpPr>
          <p:cNvPr id="7" name="Title 1">
            <a:extLst>
              <a:ext uri="{FF2B5EF4-FFF2-40B4-BE49-F238E27FC236}">
                <a16:creationId xmlns:a16="http://schemas.microsoft.com/office/drawing/2014/main" id="{F36645B7-FDE5-483F-9BF3-3EDBFFAB2593}"/>
              </a:ext>
            </a:extLst>
          </p:cNvPr>
          <p:cNvSpPr txBox="1">
            <a:spLocks/>
          </p:cNvSpPr>
          <p:nvPr/>
        </p:nvSpPr>
        <p:spPr>
          <a:xfrm>
            <a:off x="1484310" y="1568487"/>
            <a:ext cx="5660068" cy="5194054"/>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1"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general form of the traditional </a:t>
            </a:r>
            <a:r>
              <a:rPr lang="en-US" b="1" dirty="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statement:</a:t>
            </a:r>
          </a:p>
          <a:p>
            <a:pPr marL="0" lvl="1" algn="just">
              <a:spcBef>
                <a:spcPts val="600"/>
              </a:spcBef>
            </a:pP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for(</a:t>
            </a:r>
            <a:r>
              <a:rPr lang="en-US" sz="1600" i="1" dirty="0">
                <a:latin typeface="Courier New" panose="02070309020205020404" pitchFamily="49" charset="0"/>
                <a:cs typeface="Courier New" panose="02070309020205020404" pitchFamily="49" charset="0"/>
              </a:rPr>
              <a:t>initialization</a:t>
            </a:r>
            <a:r>
              <a:rPr lang="en-US" sz="1600" dirty="0">
                <a:latin typeface="Courier New" panose="02070309020205020404" pitchFamily="49" charset="0"/>
                <a:cs typeface="Courier New" panose="02070309020205020404" pitchFamily="49" charset="0"/>
              </a:rPr>
              <a:t>; </a:t>
            </a:r>
            <a:r>
              <a:rPr lang="en-US" sz="1600" i="1" dirty="0">
                <a:latin typeface="Courier New" panose="02070309020205020404" pitchFamily="49" charset="0"/>
                <a:cs typeface="Courier New" panose="02070309020205020404" pitchFamily="49" charset="0"/>
              </a:rPr>
              <a:t>condition</a:t>
            </a:r>
            <a:r>
              <a:rPr lang="en-US" sz="1600" dirty="0">
                <a:latin typeface="Courier New" panose="02070309020205020404" pitchFamily="49" charset="0"/>
                <a:cs typeface="Courier New" panose="02070309020205020404" pitchFamily="49" charset="0"/>
              </a:rPr>
              <a:t>; </a:t>
            </a:r>
            <a:r>
              <a:rPr lang="en-US" sz="1600" i="1" dirty="0">
                <a:latin typeface="Courier New" panose="02070309020205020404" pitchFamily="49" charset="0"/>
                <a:cs typeface="Courier New" panose="02070309020205020404" pitchFamily="49" charset="0"/>
              </a:rPr>
              <a:t>iteration</a:t>
            </a:r>
            <a:r>
              <a:rPr lang="en-US" sz="1600" dirty="0">
                <a:latin typeface="Courier New" panose="02070309020205020404" pitchFamily="49" charset="0"/>
                <a:cs typeface="Courier New" panose="02070309020205020404" pitchFamily="49" charset="0"/>
              </a:rPr>
              <a:t>){</a:t>
            </a:r>
          </a:p>
          <a:p>
            <a:pPr marL="0" lvl="1" algn="just"/>
            <a:r>
              <a:rPr lang="en-US" sz="1600" dirty="0">
                <a:latin typeface="Courier New" panose="02070309020205020404" pitchFamily="49" charset="0"/>
                <a:cs typeface="Courier New" panose="02070309020205020404" pitchFamily="49" charset="0"/>
              </a:rPr>
              <a:t>	     // body of loop</a:t>
            </a:r>
          </a:p>
          <a:p>
            <a:pPr marL="0" lvl="1" algn="just">
              <a:spcAft>
                <a:spcPts val="600"/>
              </a:spcAft>
            </a:pPr>
            <a:r>
              <a:rPr lang="en-US" sz="1600" dirty="0">
                <a:latin typeface="Courier New" panose="02070309020205020404" pitchFamily="49" charset="0"/>
                <a:cs typeface="Courier New" panose="02070309020205020404" pitchFamily="49" charset="0"/>
              </a:rPr>
              <a:t>   }</a:t>
            </a:r>
          </a:p>
          <a:p>
            <a:pPr marL="342900" lvl="1"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only one statement is being repeated, there is no need for the curly braces.</a:t>
            </a:r>
          </a:p>
          <a:p>
            <a:pPr marL="342900" lvl="1"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the loop first starts, the </a:t>
            </a:r>
            <a:r>
              <a:rPr lang="en-US" i="1" dirty="0">
                <a:latin typeface="Times New Roman" panose="02020603050405020304" pitchFamily="18" charset="0"/>
                <a:cs typeface="Times New Roman" panose="02020603050405020304" pitchFamily="18" charset="0"/>
              </a:rPr>
              <a:t>initialization </a:t>
            </a:r>
            <a:r>
              <a:rPr lang="en-US" dirty="0">
                <a:latin typeface="Times New Roman" panose="02020603050405020304" pitchFamily="18" charset="0"/>
                <a:cs typeface="Times New Roman" panose="02020603050405020304" pitchFamily="18" charset="0"/>
              </a:rPr>
              <a:t>portion of the loop is executed. Generally, this is an expression that sets the value of the </a:t>
            </a:r>
            <a:r>
              <a:rPr lang="en-US" i="1" dirty="0">
                <a:latin typeface="Times New Roman" panose="02020603050405020304" pitchFamily="18" charset="0"/>
                <a:cs typeface="Times New Roman" panose="02020603050405020304" pitchFamily="18" charset="0"/>
              </a:rPr>
              <a:t>loop control variable</a:t>
            </a:r>
            <a:r>
              <a:rPr lang="en-US" dirty="0">
                <a:latin typeface="Times New Roman" panose="02020603050405020304" pitchFamily="18" charset="0"/>
                <a:cs typeface="Times New Roman" panose="02020603050405020304" pitchFamily="18" charset="0"/>
              </a:rPr>
              <a:t>, which acts as a counter that controls the loop.</a:t>
            </a:r>
          </a:p>
          <a:p>
            <a:pPr marL="342900" lvl="1"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Next, </a:t>
            </a:r>
            <a:r>
              <a:rPr lang="en-US" i="1" dirty="0">
                <a:latin typeface="Times New Roman" panose="02020603050405020304" pitchFamily="18" charset="0"/>
                <a:cs typeface="Times New Roman" panose="02020603050405020304" pitchFamily="18" charset="0"/>
              </a:rPr>
              <a:t>condition </a:t>
            </a:r>
            <a:r>
              <a:rPr lang="en-US" dirty="0">
                <a:latin typeface="Times New Roman" panose="02020603050405020304" pitchFamily="18" charset="0"/>
                <a:cs typeface="Times New Roman" panose="02020603050405020304" pitchFamily="18" charset="0"/>
              </a:rPr>
              <a:t>is evaluated. This must be a Boolean expression. It usually tests the loop control variable against a target value. If this expression is true, then the body of the loop is executed. If it is false, the loop terminates.</a:t>
            </a:r>
          </a:p>
          <a:p>
            <a:pPr marL="342900" lvl="1"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Next, the </a:t>
            </a:r>
            <a:r>
              <a:rPr lang="en-US" i="1" dirty="0">
                <a:latin typeface="Times New Roman" panose="02020603050405020304" pitchFamily="18" charset="0"/>
                <a:cs typeface="Times New Roman" panose="02020603050405020304" pitchFamily="18" charset="0"/>
              </a:rPr>
              <a:t>iteration </a:t>
            </a:r>
            <a:r>
              <a:rPr lang="en-US" dirty="0">
                <a:latin typeface="Times New Roman" panose="02020603050405020304" pitchFamily="18" charset="0"/>
                <a:cs typeface="Times New Roman" panose="02020603050405020304" pitchFamily="18" charset="0"/>
              </a:rPr>
              <a:t>portion of the loop is executed. This is usually an expression that increments or decrements the loop control variable.</a:t>
            </a:r>
          </a:p>
        </p:txBody>
      </p:sp>
      <p:sp>
        <p:nvSpPr>
          <p:cNvPr id="6" name="TextBox 5">
            <a:extLst>
              <a:ext uri="{FF2B5EF4-FFF2-40B4-BE49-F238E27FC236}">
                <a16:creationId xmlns:a16="http://schemas.microsoft.com/office/drawing/2014/main" id="{24F7EDF7-BA24-42DD-B715-7B63AE3EB5F5}"/>
              </a:ext>
            </a:extLst>
          </p:cNvPr>
          <p:cNvSpPr txBox="1"/>
          <p:nvPr/>
        </p:nvSpPr>
        <p:spPr>
          <a:xfrm>
            <a:off x="7144378" y="1676823"/>
            <a:ext cx="4805452" cy="2031325"/>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For {</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int n;</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for(n=5; n&gt;0; n--) {</a:t>
            </a:r>
          </a:p>
          <a:p>
            <a:r>
              <a:rPr lang="en-US" sz="1400" dirty="0">
                <a:latin typeface="Courier New" panose="02070309020205020404" pitchFamily="49" charset="0"/>
                <a:cs typeface="Courier New" panose="02070309020205020404" pitchFamily="49" charset="0"/>
              </a:rPr>
              <a:t>            System.out.println("tick "+n);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AB7B85BF-8EFD-4044-B7F3-E8D4F38221CC}"/>
              </a:ext>
            </a:extLst>
          </p:cNvPr>
          <p:cNvSpPr txBox="1"/>
          <p:nvPr/>
        </p:nvSpPr>
        <p:spPr>
          <a:xfrm>
            <a:off x="7911080" y="4165514"/>
            <a:ext cx="3086498" cy="1785104"/>
          </a:xfrm>
          <a:prstGeom prst="rect">
            <a:avLst/>
          </a:prstGeom>
          <a:noFill/>
        </p:spPr>
        <p:txBody>
          <a:bodyPr wrap="square">
            <a:spAutoFit/>
          </a:bodyPr>
          <a:lstStyle/>
          <a:p>
            <a:pPr algn="just">
              <a:spcAft>
                <a:spcPts val="600"/>
              </a:spcAft>
            </a:pPr>
            <a:r>
              <a:rPr lang="en-IN" b="1" dirty="0">
                <a:latin typeface="Times New Roman" panose="02020603050405020304" pitchFamily="18" charset="0"/>
                <a:cs typeface="Times New Roman" panose="02020603050405020304" pitchFamily="18" charset="0"/>
              </a:rPr>
              <a:t>Output:		</a:t>
            </a:r>
            <a:r>
              <a:rPr lang="en-IN" dirty="0">
                <a:latin typeface="Times New Roman" panose="02020603050405020304" pitchFamily="18" charset="0"/>
                <a:cs typeface="Times New Roman" panose="02020603050405020304" pitchFamily="18" charset="0"/>
              </a:rPr>
              <a:t>tick 5</a:t>
            </a:r>
          </a:p>
          <a:p>
            <a:pPr algn="just">
              <a:spcAft>
                <a:spcPts val="600"/>
              </a:spcAft>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tick 4</a:t>
            </a:r>
          </a:p>
          <a:p>
            <a:pPr algn="just">
              <a:spcAft>
                <a:spcPts val="600"/>
              </a:spcAft>
            </a:pPr>
            <a:r>
              <a:rPr lang="en-IN" dirty="0">
                <a:latin typeface="Times New Roman" panose="02020603050405020304" pitchFamily="18" charset="0"/>
                <a:cs typeface="Times New Roman" panose="02020603050405020304" pitchFamily="18" charset="0"/>
              </a:rPr>
              <a:t>			tick 3</a:t>
            </a:r>
          </a:p>
          <a:p>
            <a:pPr algn="just">
              <a:spcAft>
                <a:spcPts val="600"/>
              </a:spcAft>
            </a:pPr>
            <a:r>
              <a:rPr lang="en-IN" dirty="0">
                <a:latin typeface="Times New Roman" panose="02020603050405020304" pitchFamily="18" charset="0"/>
                <a:cs typeface="Times New Roman" panose="02020603050405020304" pitchFamily="18" charset="0"/>
              </a:rPr>
              <a:t>			tick 2</a:t>
            </a:r>
          </a:p>
          <a:p>
            <a:pPr algn="just">
              <a:spcAft>
                <a:spcPts val="600"/>
              </a:spcAft>
            </a:pPr>
            <a:r>
              <a:rPr lang="en-IN" dirty="0">
                <a:latin typeface="Times New Roman" panose="02020603050405020304" pitchFamily="18" charset="0"/>
                <a:cs typeface="Times New Roman" panose="02020603050405020304" pitchFamily="18" charset="0"/>
              </a:rPr>
              <a:t>			tick 1 </a:t>
            </a:r>
          </a:p>
        </p:txBody>
      </p:sp>
    </p:spTree>
    <p:extLst>
      <p:ext uri="{BB962C8B-B14F-4D97-AF65-F5344CB8AC3E}">
        <p14:creationId xmlns:p14="http://schemas.microsoft.com/office/powerpoint/2010/main" val="229228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6"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Extended ‘for’ loop</a:t>
            </a:r>
          </a:p>
        </p:txBody>
      </p:sp>
      <p:sp>
        <p:nvSpPr>
          <p:cNvPr id="4" name="TextBox 3">
            <a:extLst>
              <a:ext uri="{FF2B5EF4-FFF2-40B4-BE49-F238E27FC236}">
                <a16:creationId xmlns:a16="http://schemas.microsoft.com/office/drawing/2014/main" id="{A1521E23-FC08-4F29-B6E6-05F13B1DD464}"/>
              </a:ext>
            </a:extLst>
          </p:cNvPr>
          <p:cNvSpPr txBox="1"/>
          <p:nvPr/>
        </p:nvSpPr>
        <p:spPr>
          <a:xfrm>
            <a:off x="1484311" y="1580076"/>
            <a:ext cx="5539487" cy="5155257"/>
          </a:xfrm>
          <a:prstGeom prst="rect">
            <a:avLst/>
          </a:prstGeom>
          <a:noFill/>
        </p:spPr>
        <p:txBody>
          <a:bodyPr wrap="square">
            <a:spAutoFit/>
          </a:bodyPr>
          <a:lstStyle/>
          <a:p>
            <a:pPr marL="342900" indent="-342900" algn="just">
              <a:buFont typeface="Wingdings" panose="05000000000000000000" pitchFamily="2" charset="2"/>
              <a:buChar char="Ø"/>
            </a:pPr>
            <a:r>
              <a:rPr lang="en-US" b="1" dirty="0">
                <a:solidFill>
                  <a:schemeClr val="accent4">
                    <a:lumMod val="75000"/>
                  </a:schemeClr>
                </a:solidFill>
                <a:latin typeface="Times New Roman" panose="02020603050405020304" pitchFamily="18" charset="0"/>
                <a:cs typeface="Times New Roman" panose="02020603050405020304" pitchFamily="18" charset="0"/>
              </a:rPr>
              <a:t>Java</a:t>
            </a:r>
            <a:r>
              <a:rPr lang="en-US" dirty="0">
                <a:latin typeface="Times New Roman" panose="02020603050405020304" pitchFamily="18" charset="0"/>
                <a:cs typeface="Times New Roman" panose="02020603050405020304" pitchFamily="18" charset="0"/>
              </a:rPr>
              <a:t> adds the </a:t>
            </a:r>
            <a:r>
              <a:rPr lang="en-US" b="1" dirty="0">
                <a:latin typeface="Times New Roman" panose="02020603050405020304" pitchFamily="18" charset="0"/>
                <a:cs typeface="Times New Roman" panose="02020603050405020304" pitchFamily="18" charset="0"/>
              </a:rPr>
              <a:t>for-each</a:t>
            </a:r>
            <a:r>
              <a:rPr lang="en-US" dirty="0">
                <a:latin typeface="Times New Roman" panose="02020603050405020304" pitchFamily="18" charset="0"/>
                <a:cs typeface="Times New Roman" panose="02020603050405020304" pitchFamily="18" charset="0"/>
              </a:rPr>
              <a:t> capability by enhancing the </a:t>
            </a:r>
            <a:r>
              <a:rPr lang="en-US" b="1" dirty="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statement. The for-each style of </a:t>
            </a:r>
            <a:r>
              <a:rPr lang="en-US" b="1" dirty="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is also referred to as the </a:t>
            </a:r>
            <a:r>
              <a:rPr lang="en-US" i="1" dirty="0">
                <a:latin typeface="Times New Roman" panose="02020603050405020304" pitchFamily="18" charset="0"/>
                <a:cs typeface="Times New Roman" panose="02020603050405020304" pitchFamily="18" charset="0"/>
              </a:rPr>
              <a:t>enhanced </a:t>
            </a:r>
            <a:r>
              <a:rPr lang="en-US" b="1" dirty="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loop.</a:t>
            </a: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advantage of this approach is that no new keyword is required, and no preexisting code is broken.</a:t>
            </a: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general form of the </a:t>
            </a:r>
            <a:r>
              <a:rPr lang="en-US" b="1" dirty="0">
                <a:latin typeface="Times New Roman" panose="02020603050405020304" pitchFamily="18" charset="0"/>
                <a:cs typeface="Times New Roman" panose="02020603050405020304" pitchFamily="18" charset="0"/>
              </a:rPr>
              <a:t>for-each</a:t>
            </a:r>
            <a:r>
              <a:rPr lang="en-US" dirty="0">
                <a:latin typeface="Times New Roman" panose="02020603050405020304" pitchFamily="18" charset="0"/>
                <a:cs typeface="Times New Roman" panose="02020603050405020304" pitchFamily="18" charset="0"/>
              </a:rPr>
              <a:t> version of the </a:t>
            </a:r>
            <a:r>
              <a:rPr lang="en-US" b="1" dirty="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is:</a:t>
            </a:r>
          </a:p>
          <a:p>
            <a:pPr algn="just">
              <a:spcBef>
                <a:spcPts val="600"/>
              </a:spcBef>
            </a:pP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for(</a:t>
            </a:r>
            <a:r>
              <a:rPr lang="en-US" sz="1600" i="1" dirty="0">
                <a:latin typeface="Courier New" panose="02070309020205020404" pitchFamily="49" charset="0"/>
                <a:cs typeface="Courier New" panose="02070309020205020404" pitchFamily="49" charset="0"/>
              </a:rPr>
              <a:t>type itr-var : collection</a:t>
            </a:r>
            <a:r>
              <a:rPr lang="en-US" sz="1600" dirty="0">
                <a:latin typeface="Courier New" panose="02070309020205020404" pitchFamily="49" charset="0"/>
                <a:cs typeface="Courier New" panose="02070309020205020404" pitchFamily="49" charset="0"/>
              </a:rPr>
              <a:t>) {</a:t>
            </a:r>
          </a:p>
          <a:p>
            <a:pPr algn="just"/>
            <a:r>
              <a:rPr lang="en-US" i="1" dirty="0">
                <a:latin typeface="Courier New" panose="02070309020205020404" pitchFamily="49" charset="0"/>
                <a:cs typeface="Courier New" panose="02070309020205020404" pitchFamily="49" charset="0"/>
              </a:rPr>
              <a:t>         // body of loop</a:t>
            </a:r>
          </a:p>
          <a:p>
            <a:pPr algn="just"/>
            <a:r>
              <a:rPr lang="en-US" i="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marL="324000" algn="just"/>
            <a:r>
              <a:rPr lang="en-US" dirty="0">
                <a:latin typeface="Times New Roman" panose="02020603050405020304" pitchFamily="18" charset="0"/>
                <a:cs typeface="Times New Roman" panose="02020603050405020304" pitchFamily="18" charset="0"/>
              </a:rPr>
              <a:t>here, </a:t>
            </a:r>
            <a:r>
              <a:rPr lang="en-US" i="1" dirty="0">
                <a:latin typeface="Times New Roman" panose="02020603050405020304" pitchFamily="18" charset="0"/>
                <a:cs typeface="Times New Roman" panose="02020603050405020304" pitchFamily="18" charset="0"/>
              </a:rPr>
              <a:t>type </a:t>
            </a:r>
            <a:r>
              <a:rPr lang="en-US" dirty="0">
                <a:latin typeface="Times New Roman" panose="02020603050405020304" pitchFamily="18" charset="0"/>
                <a:cs typeface="Times New Roman" panose="02020603050405020304" pitchFamily="18" charset="0"/>
              </a:rPr>
              <a:t>specifies the type and </a:t>
            </a:r>
            <a:r>
              <a:rPr lang="en-US" i="1" dirty="0">
                <a:latin typeface="Times New Roman" panose="02020603050405020304" pitchFamily="18" charset="0"/>
                <a:cs typeface="Times New Roman" panose="02020603050405020304" pitchFamily="18" charset="0"/>
              </a:rPr>
              <a:t>itr-var </a:t>
            </a:r>
            <a:r>
              <a:rPr lang="en-US" dirty="0">
                <a:latin typeface="Times New Roman" panose="02020603050405020304" pitchFamily="18" charset="0"/>
                <a:cs typeface="Times New Roman" panose="02020603050405020304" pitchFamily="18" charset="0"/>
              </a:rPr>
              <a:t>specifies the name of an </a:t>
            </a:r>
            <a:r>
              <a:rPr lang="en-US" i="1" dirty="0">
                <a:latin typeface="Times New Roman" panose="02020603050405020304" pitchFamily="18" charset="0"/>
                <a:cs typeface="Times New Roman" panose="02020603050405020304" pitchFamily="18" charset="0"/>
              </a:rPr>
              <a:t>iteration variable </a:t>
            </a:r>
            <a:r>
              <a:rPr lang="en-US" dirty="0">
                <a:latin typeface="Times New Roman" panose="02020603050405020304" pitchFamily="18" charset="0"/>
                <a:cs typeface="Times New Roman" panose="02020603050405020304" pitchFamily="18" charset="0"/>
              </a:rPr>
              <a:t>that will receive the elements from a collection, one at a time, from beginning to end.</a:t>
            </a: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each iteration of the loop, the next element in the collection is retrieved and stored in </a:t>
            </a:r>
            <a:r>
              <a:rPr lang="en-US" i="1" dirty="0">
                <a:latin typeface="Times New Roman" panose="02020603050405020304" pitchFamily="18" charset="0"/>
                <a:cs typeface="Times New Roman" panose="02020603050405020304" pitchFamily="18" charset="0"/>
              </a:rPr>
              <a:t>itr-var</a:t>
            </a:r>
            <a:r>
              <a:rPr lang="en-US" dirty="0">
                <a:latin typeface="Times New Roman" panose="02020603050405020304" pitchFamily="18" charset="0"/>
                <a:cs typeface="Times New Roman" panose="02020603050405020304" pitchFamily="18" charset="0"/>
              </a:rPr>
              <a:t>. The loop repeats until all elements in the collection have been obtained.</a:t>
            </a:r>
          </a:p>
        </p:txBody>
      </p:sp>
      <p:sp>
        <p:nvSpPr>
          <p:cNvPr id="7" name="TextBox 6">
            <a:extLst>
              <a:ext uri="{FF2B5EF4-FFF2-40B4-BE49-F238E27FC236}">
                <a16:creationId xmlns:a16="http://schemas.microsoft.com/office/drawing/2014/main" id="{9FBE2E52-9CB6-489A-B630-33E222B710BB}"/>
              </a:ext>
            </a:extLst>
          </p:cNvPr>
          <p:cNvSpPr txBox="1"/>
          <p:nvPr/>
        </p:nvSpPr>
        <p:spPr>
          <a:xfrm>
            <a:off x="7144378" y="1580076"/>
            <a:ext cx="4805452" cy="2677656"/>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ForEach {</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int nums[] = {1, 2, 3, 4, 5};</a:t>
            </a:r>
          </a:p>
          <a:p>
            <a:r>
              <a:rPr lang="en-US" sz="1400" dirty="0">
                <a:latin typeface="Courier New" panose="02070309020205020404" pitchFamily="49" charset="0"/>
                <a:cs typeface="Courier New" panose="02070309020205020404" pitchFamily="49" charset="0"/>
              </a:rPr>
              <a:t>     int sum = 0;</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for(int n: nums) {</a:t>
            </a:r>
          </a:p>
          <a:p>
            <a:r>
              <a:rPr lang="en-US" sz="1400" dirty="0">
                <a:latin typeface="Courier New" panose="02070309020205020404" pitchFamily="49" charset="0"/>
                <a:cs typeface="Courier New" panose="02070309020205020404" pitchFamily="49" charset="0"/>
              </a:rPr>
              <a:t>        System.out.println("Value: "+n);</a:t>
            </a:r>
          </a:p>
          <a:p>
            <a:r>
              <a:rPr lang="en-US" sz="1400" dirty="0">
                <a:latin typeface="Courier New" panose="02070309020205020404" pitchFamily="49" charset="0"/>
                <a:cs typeface="Courier New" panose="02070309020205020404" pitchFamily="49" charset="0"/>
              </a:rPr>
              <a:t>        sum += 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System.out.println("Summation: "+sum);</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DC780E50-527B-4DD8-A92B-D3A1516719A5}"/>
              </a:ext>
            </a:extLst>
          </p:cNvPr>
          <p:cNvSpPr txBox="1"/>
          <p:nvPr/>
        </p:nvSpPr>
        <p:spPr>
          <a:xfrm>
            <a:off x="7820646" y="4437633"/>
            <a:ext cx="3086498" cy="2139047"/>
          </a:xfrm>
          <a:prstGeom prst="rect">
            <a:avLst/>
          </a:prstGeom>
          <a:noFill/>
        </p:spPr>
        <p:txBody>
          <a:bodyPr wrap="square">
            <a:spAutoFit/>
          </a:bodyPr>
          <a:lstStyle/>
          <a:p>
            <a:pPr algn="just">
              <a:spcAft>
                <a:spcPts val="600"/>
              </a:spcAft>
            </a:pPr>
            <a:r>
              <a:rPr lang="en-IN" b="1" dirty="0">
                <a:latin typeface="Times New Roman" panose="02020603050405020304" pitchFamily="18" charset="0"/>
                <a:cs typeface="Times New Roman" panose="02020603050405020304" pitchFamily="18" charset="0"/>
              </a:rPr>
              <a:t>Output:		</a:t>
            </a:r>
            <a:r>
              <a:rPr lang="en-IN" dirty="0">
                <a:latin typeface="Times New Roman" panose="02020603050405020304" pitchFamily="18" charset="0"/>
                <a:cs typeface="Times New Roman" panose="02020603050405020304" pitchFamily="18" charset="0"/>
              </a:rPr>
              <a:t>Value: 1</a:t>
            </a:r>
          </a:p>
          <a:p>
            <a:pPr algn="just">
              <a:spcAft>
                <a:spcPts val="600"/>
              </a:spcAft>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Value: 2</a:t>
            </a:r>
          </a:p>
          <a:p>
            <a:pPr algn="just">
              <a:spcAft>
                <a:spcPts val="600"/>
              </a:spcAft>
            </a:pPr>
            <a:r>
              <a:rPr lang="en-IN" dirty="0">
                <a:latin typeface="Times New Roman" panose="02020603050405020304" pitchFamily="18" charset="0"/>
                <a:cs typeface="Times New Roman" panose="02020603050405020304" pitchFamily="18" charset="0"/>
              </a:rPr>
              <a:t>			Value: 3</a:t>
            </a:r>
          </a:p>
          <a:p>
            <a:pPr algn="just">
              <a:spcAft>
                <a:spcPts val="600"/>
              </a:spcAft>
            </a:pPr>
            <a:r>
              <a:rPr lang="en-IN" dirty="0">
                <a:latin typeface="Times New Roman" panose="02020603050405020304" pitchFamily="18" charset="0"/>
                <a:cs typeface="Times New Roman" panose="02020603050405020304" pitchFamily="18" charset="0"/>
              </a:rPr>
              <a:t>			Value: 4</a:t>
            </a:r>
          </a:p>
          <a:p>
            <a:pPr algn="just">
              <a:spcAft>
                <a:spcPts val="600"/>
              </a:spcAft>
            </a:pPr>
            <a:r>
              <a:rPr lang="en-IN" dirty="0">
                <a:latin typeface="Times New Roman" panose="02020603050405020304" pitchFamily="18" charset="0"/>
                <a:cs typeface="Times New Roman" panose="02020603050405020304" pitchFamily="18" charset="0"/>
              </a:rPr>
              <a:t>			Value: 5</a:t>
            </a:r>
          </a:p>
          <a:p>
            <a:pPr algn="just">
              <a:spcAft>
                <a:spcPts val="600"/>
              </a:spcAft>
            </a:pPr>
            <a:r>
              <a:rPr lang="en-IN" dirty="0">
                <a:latin typeface="Times New Roman" panose="02020603050405020304" pitchFamily="18" charset="0"/>
                <a:cs typeface="Times New Roman" panose="02020603050405020304" pitchFamily="18" charset="0"/>
              </a:rPr>
              <a:t>			Summation: 15</a:t>
            </a:r>
          </a:p>
        </p:txBody>
      </p:sp>
    </p:spTree>
    <p:extLst>
      <p:ext uri="{BB962C8B-B14F-4D97-AF65-F5344CB8AC3E}">
        <p14:creationId xmlns:p14="http://schemas.microsoft.com/office/powerpoint/2010/main" val="364249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Jump Statements</a:t>
            </a:r>
          </a:p>
        </p:txBody>
      </p:sp>
      <p:sp>
        <p:nvSpPr>
          <p:cNvPr id="7" name="TextBox 6">
            <a:extLst>
              <a:ext uri="{FF2B5EF4-FFF2-40B4-BE49-F238E27FC236}">
                <a16:creationId xmlns:a16="http://schemas.microsoft.com/office/drawing/2014/main" id="{914C047A-3519-47C3-8A03-3E7FA6266EF8}"/>
              </a:ext>
            </a:extLst>
          </p:cNvPr>
          <p:cNvSpPr txBox="1"/>
          <p:nvPr/>
        </p:nvSpPr>
        <p:spPr>
          <a:xfrm>
            <a:off x="2173287" y="2467371"/>
            <a:ext cx="7784629" cy="2246769"/>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atin typeface="Times New Roman" panose="02020603050405020304" pitchFamily="18" charset="0"/>
                <a:cs typeface="Times New Roman" panose="02020603050405020304" pitchFamily="18" charset="0"/>
              </a:rPr>
              <a:t> supports three jump statements: </a:t>
            </a:r>
          </a:p>
          <a:p>
            <a:endParaRPr lang="en-US" sz="2000" b="1"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break</a:t>
            </a:r>
            <a:endParaRPr lang="en-US" sz="2000"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continue</a:t>
            </a:r>
            <a:endParaRPr lang="en-US" sz="2000"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return</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statements transfer control to another part of your program.</a:t>
            </a:r>
          </a:p>
        </p:txBody>
      </p:sp>
    </p:spTree>
    <p:extLst>
      <p:ext uri="{BB962C8B-B14F-4D97-AF65-F5344CB8AC3E}">
        <p14:creationId xmlns:p14="http://schemas.microsoft.com/office/powerpoint/2010/main" val="394558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724509"/>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‘break’ statement</a:t>
            </a:r>
          </a:p>
        </p:txBody>
      </p:sp>
      <p:sp>
        <p:nvSpPr>
          <p:cNvPr id="7" name="TextBox 6">
            <a:extLst>
              <a:ext uri="{FF2B5EF4-FFF2-40B4-BE49-F238E27FC236}">
                <a16:creationId xmlns:a16="http://schemas.microsoft.com/office/drawing/2014/main" id="{6E4C0D2D-86DC-4DA4-859F-89E1DEAFBF48}"/>
              </a:ext>
            </a:extLst>
          </p:cNvPr>
          <p:cNvSpPr txBox="1"/>
          <p:nvPr/>
        </p:nvSpPr>
        <p:spPr>
          <a:xfrm>
            <a:off x="1484311" y="1843950"/>
            <a:ext cx="4385547" cy="3170099"/>
          </a:xfrm>
          <a:prstGeom prst="rect">
            <a:avLst/>
          </a:prstGeom>
          <a:noFill/>
        </p:spPr>
        <p:txBody>
          <a:bodyPr wrap="square">
            <a:spAutoFit/>
          </a:bodyPr>
          <a:lstStyle/>
          <a:p>
            <a:pPr marL="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using </a:t>
            </a:r>
            <a:r>
              <a:rPr lang="en-US" sz="2000" b="1" dirty="0">
                <a:latin typeface="Times New Roman" panose="02020603050405020304" pitchFamily="18" charset="0"/>
                <a:cs typeface="Times New Roman" panose="02020603050405020304" pitchFamily="18" charset="0"/>
              </a:rPr>
              <a:t>break</a:t>
            </a:r>
            <a:r>
              <a:rPr lang="en-US" sz="2000" dirty="0">
                <a:latin typeface="Times New Roman" panose="02020603050405020304" pitchFamily="18" charset="0"/>
                <a:cs typeface="Times New Roman" panose="02020603050405020304" pitchFamily="18" charset="0"/>
              </a:rPr>
              <a:t>, you can force immediate termination of a loop, bypassing the conditional expression and any remaining code in the body of the loop.</a:t>
            </a:r>
          </a:p>
          <a:p>
            <a:pPr marL="0" lvl="1"/>
            <a:endParaRPr lang="en-US" sz="2000" dirty="0">
              <a:latin typeface="Times New Roman" panose="02020603050405020304" pitchFamily="18" charset="0"/>
              <a:cs typeface="Times New Roman" panose="02020603050405020304" pitchFamily="18" charset="0"/>
            </a:endParaRPr>
          </a:p>
          <a:p>
            <a:pPr marL="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a </a:t>
            </a:r>
            <a:r>
              <a:rPr lang="en-US" sz="2000" b="1" dirty="0">
                <a:latin typeface="Times New Roman" panose="02020603050405020304" pitchFamily="18" charset="0"/>
                <a:cs typeface="Times New Roman" panose="02020603050405020304" pitchFamily="18" charset="0"/>
              </a:rPr>
              <a:t>break </a:t>
            </a:r>
            <a:r>
              <a:rPr lang="en-US" sz="2000" dirty="0">
                <a:latin typeface="Times New Roman" panose="02020603050405020304" pitchFamily="18" charset="0"/>
                <a:cs typeface="Times New Roman" panose="02020603050405020304" pitchFamily="18" charset="0"/>
              </a:rPr>
              <a:t>statement is encountered inside a loop, the loop is terminated and program control resumes at the next statement following the loop.</a:t>
            </a:r>
          </a:p>
        </p:txBody>
      </p:sp>
      <p:sp>
        <p:nvSpPr>
          <p:cNvPr id="8" name="TextBox 7">
            <a:extLst>
              <a:ext uri="{FF2B5EF4-FFF2-40B4-BE49-F238E27FC236}">
                <a16:creationId xmlns:a16="http://schemas.microsoft.com/office/drawing/2014/main" id="{85F1E67E-5390-414A-98C5-8955D515B054}"/>
              </a:ext>
            </a:extLst>
          </p:cNvPr>
          <p:cNvSpPr txBox="1"/>
          <p:nvPr/>
        </p:nvSpPr>
        <p:spPr>
          <a:xfrm>
            <a:off x="5869858" y="1602773"/>
            <a:ext cx="5633166" cy="2308324"/>
          </a:xfrm>
          <a:prstGeom prst="rect">
            <a:avLst/>
          </a:prstGeom>
          <a:solidFill>
            <a:schemeClr val="bg1"/>
          </a:solidFill>
          <a:effectLst>
            <a:softEdge rad="63500"/>
          </a:effectLst>
        </p:spPr>
        <p:txBody>
          <a:bodyPr wrap="square">
            <a:spAutoFit/>
          </a:bodyPr>
          <a:lstStyle/>
          <a:p>
            <a:r>
              <a:rPr lang="en-US" sz="1600" dirty="0">
                <a:latin typeface="Courier New" panose="02070309020205020404" pitchFamily="49" charset="0"/>
                <a:cs typeface="Courier New" panose="02070309020205020404" pitchFamily="49" charset="0"/>
              </a:rPr>
              <a:t>class BreakLoop {</a:t>
            </a:r>
          </a:p>
          <a:p>
            <a:r>
              <a:rPr lang="en-US" sz="1600" dirty="0">
                <a:latin typeface="Courier New" panose="02070309020205020404" pitchFamily="49" charset="0"/>
                <a:cs typeface="Courier New" panose="02070309020205020404" pitchFamily="49" charset="0"/>
              </a:rPr>
              <a:t>   public static void main(String[] args) {</a:t>
            </a:r>
          </a:p>
          <a:p>
            <a:r>
              <a:rPr lang="en-US" sz="1600" dirty="0">
                <a:latin typeface="Courier New" panose="02070309020205020404" pitchFamily="49" charset="0"/>
                <a:cs typeface="Courier New" panose="02070309020205020404" pitchFamily="49" charset="0"/>
              </a:rPr>
              <a:t>     for(int i=1; i&lt;50; i++){</a:t>
            </a:r>
          </a:p>
          <a:p>
            <a:r>
              <a:rPr lang="en-US" sz="1600" dirty="0">
                <a:latin typeface="Courier New" panose="02070309020205020404" pitchFamily="49" charset="0"/>
                <a:cs typeface="Courier New" panose="02070309020205020404" pitchFamily="49" charset="0"/>
              </a:rPr>
              <a:t>        System.out.println("i: "+i);</a:t>
            </a:r>
          </a:p>
          <a:p>
            <a:r>
              <a:rPr lang="en-US" sz="1600" dirty="0">
                <a:latin typeface="Courier New" panose="02070309020205020404" pitchFamily="49" charset="0"/>
                <a:cs typeface="Courier New" panose="02070309020205020404" pitchFamily="49" charset="0"/>
              </a:rPr>
              <a:t>        if(i==5) break;</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System.out.println("The loop is broken");</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A81BFA4A-B5F8-4862-8044-2EA0E117A1BA}"/>
              </a:ext>
            </a:extLst>
          </p:cNvPr>
          <p:cNvSpPr txBox="1"/>
          <p:nvPr/>
        </p:nvSpPr>
        <p:spPr>
          <a:xfrm>
            <a:off x="6994159" y="4056146"/>
            <a:ext cx="3384564" cy="2246769"/>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Output:		</a:t>
            </a:r>
          </a:p>
          <a:p>
            <a:r>
              <a:rPr lang="en-US" sz="2000" dirty="0">
                <a:latin typeface="Times New Roman" panose="02020603050405020304" pitchFamily="18" charset="0"/>
                <a:cs typeface="Times New Roman" panose="02020603050405020304" pitchFamily="18" charset="0"/>
              </a:rPr>
              <a:t>		i:  1</a:t>
            </a:r>
          </a:p>
          <a:p>
            <a:r>
              <a:rPr lang="en-US" sz="2000" dirty="0">
                <a:latin typeface="Times New Roman" panose="02020603050405020304" pitchFamily="18" charset="0"/>
                <a:cs typeface="Times New Roman" panose="02020603050405020304" pitchFamily="18" charset="0"/>
              </a:rPr>
              <a:t>		i:  2</a:t>
            </a:r>
          </a:p>
          <a:p>
            <a:r>
              <a:rPr lang="en-US" sz="2000" dirty="0">
                <a:latin typeface="Times New Roman" panose="02020603050405020304" pitchFamily="18" charset="0"/>
                <a:cs typeface="Times New Roman" panose="02020603050405020304" pitchFamily="18" charset="0"/>
              </a:rPr>
              <a:t>		i:  3</a:t>
            </a:r>
          </a:p>
          <a:p>
            <a:r>
              <a:rPr lang="en-US" sz="2000" dirty="0">
                <a:latin typeface="Times New Roman" panose="02020603050405020304" pitchFamily="18" charset="0"/>
                <a:cs typeface="Times New Roman" panose="02020603050405020304" pitchFamily="18" charset="0"/>
              </a:rPr>
              <a:t>		i:  4</a:t>
            </a:r>
          </a:p>
          <a:p>
            <a:r>
              <a:rPr lang="en-US" sz="2000" dirty="0">
                <a:latin typeface="Times New Roman" panose="02020603050405020304" pitchFamily="18" charset="0"/>
                <a:cs typeface="Times New Roman" panose="02020603050405020304" pitchFamily="18" charset="0"/>
              </a:rPr>
              <a:t>		i:  5</a:t>
            </a:r>
          </a:p>
          <a:p>
            <a:r>
              <a:rPr lang="en-US" sz="2000" dirty="0">
                <a:latin typeface="Times New Roman" panose="02020603050405020304" pitchFamily="18" charset="0"/>
                <a:cs typeface="Times New Roman" panose="02020603050405020304" pitchFamily="18" charset="0"/>
              </a:rPr>
              <a:t>		The loop is broken	</a:t>
            </a:r>
          </a:p>
        </p:txBody>
      </p:sp>
    </p:spTree>
    <p:extLst>
      <p:ext uri="{BB962C8B-B14F-4D97-AF65-F5344CB8AC3E}">
        <p14:creationId xmlns:p14="http://schemas.microsoft.com/office/powerpoint/2010/main" val="362801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724509"/>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‘break’ as the form of ‘Goto’</a:t>
            </a:r>
          </a:p>
        </p:txBody>
      </p:sp>
      <p:sp>
        <p:nvSpPr>
          <p:cNvPr id="8" name="TextBox 7">
            <a:extLst>
              <a:ext uri="{FF2B5EF4-FFF2-40B4-BE49-F238E27FC236}">
                <a16:creationId xmlns:a16="http://schemas.microsoft.com/office/drawing/2014/main" id="{99EAD493-D6CB-4A37-8091-AEA29C719F93}"/>
              </a:ext>
            </a:extLst>
          </p:cNvPr>
          <p:cNvSpPr txBox="1"/>
          <p:nvPr/>
        </p:nvSpPr>
        <p:spPr>
          <a:xfrm>
            <a:off x="1484310" y="1545984"/>
            <a:ext cx="9086555" cy="1169551"/>
          </a:xfrm>
          <a:prstGeom prst="rect">
            <a:avLst/>
          </a:prstGeom>
          <a:noFill/>
        </p:spPr>
        <p:txBody>
          <a:bodyPr wrap="square">
            <a:spAutoFit/>
          </a:bodyPr>
          <a:lstStyle/>
          <a:p>
            <a:pPr marL="342900" lvl="1"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general form of the labeled </a:t>
            </a:r>
            <a:r>
              <a:rPr lang="en-US" sz="2000" b="1" dirty="0">
                <a:latin typeface="Times New Roman" panose="02020603050405020304" pitchFamily="18" charset="0"/>
                <a:cs typeface="Times New Roman" panose="02020603050405020304" pitchFamily="18" charset="0"/>
              </a:rPr>
              <a:t>break </a:t>
            </a:r>
            <a:r>
              <a:rPr lang="en-US" sz="2000" dirty="0">
                <a:latin typeface="Times New Roman" panose="02020603050405020304" pitchFamily="18" charset="0"/>
                <a:cs typeface="Times New Roman" panose="02020603050405020304" pitchFamily="18" charset="0"/>
              </a:rPr>
              <a:t>statement is shown here:</a:t>
            </a:r>
          </a:p>
          <a:p>
            <a:pPr marL="0" lvl="1" algn="just">
              <a:spcBef>
                <a:spcPts val="600"/>
              </a:spcBef>
              <a:spcAft>
                <a:spcPts val="600"/>
              </a:spcAft>
            </a:pPr>
            <a:r>
              <a:rPr lang="en-US" sz="2000" dirty="0">
                <a:latin typeface="Times New Roman" panose="02020603050405020304" pitchFamily="18" charset="0"/>
                <a:cs typeface="Times New Roman" panose="02020603050405020304" pitchFamily="18" charset="0"/>
              </a:rPr>
              <a:t>			break </a:t>
            </a:r>
            <a:r>
              <a:rPr lang="en-US" sz="2000" i="1" dirty="0">
                <a:latin typeface="Times New Roman" panose="02020603050405020304" pitchFamily="18" charset="0"/>
                <a:cs typeface="Times New Roman" panose="02020603050405020304" pitchFamily="18" charset="0"/>
              </a:rPr>
              <a:t>label</a:t>
            </a:r>
            <a:r>
              <a:rPr lang="en-US" sz="2000" dirty="0">
                <a:latin typeface="Times New Roman" panose="02020603050405020304" pitchFamily="18" charset="0"/>
                <a:cs typeface="Times New Roman" panose="02020603050405020304" pitchFamily="18" charset="0"/>
              </a:rPr>
              <a:t>;</a:t>
            </a:r>
          </a:p>
          <a:p>
            <a:pPr marL="342900" lvl="1" indent="-342900" algn="just">
              <a:buFont typeface="Wingdings" panose="05000000000000000000" pitchFamily="2" charset="2"/>
              <a:buChar char="Ø"/>
            </a:pPr>
            <a:r>
              <a:rPr lang="en-US" sz="2000" i="1" dirty="0">
                <a:latin typeface="Times New Roman" panose="02020603050405020304" pitchFamily="18" charset="0"/>
                <a:cs typeface="Times New Roman" panose="02020603050405020304" pitchFamily="18" charset="0"/>
              </a:rPr>
              <a:t>label </a:t>
            </a:r>
            <a:r>
              <a:rPr lang="en-US" sz="2000" dirty="0">
                <a:latin typeface="Times New Roman" panose="02020603050405020304" pitchFamily="18" charset="0"/>
                <a:cs typeface="Times New Roman" panose="02020603050405020304" pitchFamily="18" charset="0"/>
              </a:rPr>
              <a:t>is the name of a label that identifies a block of code.</a:t>
            </a:r>
          </a:p>
        </p:txBody>
      </p:sp>
      <p:sp>
        <p:nvSpPr>
          <p:cNvPr id="6" name="TextBox 5">
            <a:extLst>
              <a:ext uri="{FF2B5EF4-FFF2-40B4-BE49-F238E27FC236}">
                <a16:creationId xmlns:a16="http://schemas.microsoft.com/office/drawing/2014/main" id="{1533D497-D023-4E57-AB7B-6CEAFCE23E6D}"/>
              </a:ext>
            </a:extLst>
          </p:cNvPr>
          <p:cNvSpPr txBox="1"/>
          <p:nvPr/>
        </p:nvSpPr>
        <p:spPr>
          <a:xfrm>
            <a:off x="1675227" y="2860736"/>
            <a:ext cx="6797154" cy="3754874"/>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BreakGoto {</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boolean t = true;</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first: {</a:t>
            </a:r>
          </a:p>
          <a:p>
            <a:r>
              <a:rPr lang="en-US" sz="1400" dirty="0">
                <a:latin typeface="Courier New" panose="02070309020205020404" pitchFamily="49" charset="0"/>
                <a:cs typeface="Courier New" panose="02070309020205020404" pitchFamily="49" charset="0"/>
              </a:rPr>
              <a:t>        second: {</a:t>
            </a:r>
          </a:p>
          <a:p>
            <a:r>
              <a:rPr lang="en-US" sz="1400" dirty="0">
                <a:latin typeface="Courier New" panose="02070309020205020404" pitchFamily="49" charset="0"/>
                <a:cs typeface="Courier New" panose="02070309020205020404" pitchFamily="49" charset="0"/>
              </a:rPr>
              <a:t>           third: {</a:t>
            </a:r>
          </a:p>
          <a:p>
            <a:r>
              <a:rPr lang="en-US" sz="1400" dirty="0">
                <a:latin typeface="Courier New" panose="02070309020205020404" pitchFamily="49" charset="0"/>
                <a:cs typeface="Courier New" panose="02070309020205020404" pitchFamily="49" charset="0"/>
              </a:rPr>
              <a:t>              System.out.println("Before the break.");</a:t>
            </a:r>
          </a:p>
          <a:p>
            <a:r>
              <a:rPr lang="en-US" sz="1400" dirty="0">
                <a:latin typeface="Courier New" panose="02070309020205020404" pitchFamily="49" charset="0"/>
                <a:cs typeface="Courier New" panose="02070309020205020404" pitchFamily="49" charset="0"/>
              </a:rPr>
              <a:t>              if(t) break second;</a:t>
            </a:r>
          </a:p>
          <a:p>
            <a:r>
              <a:rPr lang="en-US" sz="1400" dirty="0">
                <a:latin typeface="Courier New" panose="02070309020205020404" pitchFamily="49" charset="0"/>
                <a:cs typeface="Courier New" panose="02070309020205020404" pitchFamily="49" charset="0"/>
              </a:rPr>
              <a:t>              System.out.println("This won’t execute.");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System.out.println("This won’t execute too.");</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System.out.println("This is after the second block.");</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E6EEB156-EE30-4BEA-BD68-3E41EF70A02E}"/>
              </a:ext>
            </a:extLst>
          </p:cNvPr>
          <p:cNvSpPr txBox="1"/>
          <p:nvPr/>
        </p:nvSpPr>
        <p:spPr>
          <a:xfrm>
            <a:off x="8681776" y="4650296"/>
            <a:ext cx="3265714" cy="1323439"/>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Output: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Before the break. 		</a:t>
            </a:r>
          </a:p>
          <a:p>
            <a:r>
              <a:rPr lang="en-US" sz="2000" dirty="0">
                <a:latin typeface="Times New Roman" panose="02020603050405020304" pitchFamily="18" charset="0"/>
                <a:cs typeface="Times New Roman" panose="02020603050405020304" pitchFamily="18" charset="0"/>
              </a:rPr>
              <a:t>This is after the second block.</a:t>
            </a:r>
          </a:p>
        </p:txBody>
      </p:sp>
    </p:spTree>
    <p:extLst>
      <p:ext uri="{BB962C8B-B14F-4D97-AF65-F5344CB8AC3E}">
        <p14:creationId xmlns:p14="http://schemas.microsoft.com/office/powerpoint/2010/main" val="2914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6"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724509"/>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‘continue’ statement</a:t>
            </a:r>
          </a:p>
        </p:txBody>
      </p:sp>
      <p:sp>
        <p:nvSpPr>
          <p:cNvPr id="4" name="TextBox 3">
            <a:extLst>
              <a:ext uri="{FF2B5EF4-FFF2-40B4-BE49-F238E27FC236}">
                <a16:creationId xmlns:a16="http://schemas.microsoft.com/office/drawing/2014/main" id="{F967812F-B325-427D-9F5D-5160AA36EC23}"/>
              </a:ext>
            </a:extLst>
          </p:cNvPr>
          <p:cNvSpPr txBox="1"/>
          <p:nvPr/>
        </p:nvSpPr>
        <p:spPr>
          <a:xfrm>
            <a:off x="1484311" y="2551837"/>
            <a:ext cx="4816005" cy="2031325"/>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Continue {</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for(int i=0; i&lt;10; i++) {</a:t>
            </a:r>
          </a:p>
          <a:p>
            <a:r>
              <a:rPr lang="en-US" sz="1400" dirty="0">
                <a:latin typeface="Courier New" panose="02070309020205020404" pitchFamily="49" charset="0"/>
                <a:cs typeface="Courier New" panose="02070309020205020404" pitchFamily="49" charset="0"/>
              </a:rPr>
              <a:t>         System.out.print(i+" ");</a:t>
            </a:r>
          </a:p>
          <a:p>
            <a:r>
              <a:rPr lang="en-US" sz="1400" dirty="0">
                <a:latin typeface="Courier New" panose="02070309020205020404" pitchFamily="49" charset="0"/>
                <a:cs typeface="Courier New" panose="02070309020205020404" pitchFamily="49" charset="0"/>
              </a:rPr>
              <a:t>         if(i%2 == 0) continue;</a:t>
            </a:r>
          </a:p>
          <a:p>
            <a:r>
              <a:rPr lang="en-US" sz="1400" dirty="0">
                <a:latin typeface="Courier New" panose="02070309020205020404" pitchFamily="49" charset="0"/>
                <a:cs typeface="Courier New" panose="02070309020205020404" pitchFamily="49" charset="0"/>
              </a:rPr>
              <a:t>         System.out.println("");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57428612-D5F8-41DF-B4F6-282873EAA6B4}"/>
              </a:ext>
            </a:extLst>
          </p:cNvPr>
          <p:cNvSpPr txBox="1"/>
          <p:nvPr/>
        </p:nvSpPr>
        <p:spPr>
          <a:xfrm>
            <a:off x="1484311" y="1631019"/>
            <a:ext cx="10018712" cy="707886"/>
          </a:xfrm>
          <a:prstGeom prst="rect">
            <a:avLst/>
          </a:prstGeom>
          <a:noFill/>
        </p:spPr>
        <p:txBody>
          <a:bodyPr wrap="square">
            <a:spAutoFit/>
          </a:bodyPr>
          <a:lstStyle/>
          <a:p>
            <a:pPr marL="3429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continue </a:t>
            </a:r>
            <a:r>
              <a:rPr lang="en-US" sz="2000" dirty="0">
                <a:latin typeface="Times New Roman" panose="02020603050405020304" pitchFamily="18" charset="0"/>
                <a:cs typeface="Times New Roman" panose="02020603050405020304" pitchFamily="18" charset="0"/>
              </a:rPr>
              <a:t>statement causes control to be transferred directly to the conditional expression that controls the loop.</a:t>
            </a:r>
          </a:p>
        </p:txBody>
      </p:sp>
      <p:sp>
        <p:nvSpPr>
          <p:cNvPr id="7" name="TextBox 6">
            <a:extLst>
              <a:ext uri="{FF2B5EF4-FFF2-40B4-BE49-F238E27FC236}">
                <a16:creationId xmlns:a16="http://schemas.microsoft.com/office/drawing/2014/main" id="{71DC06AD-2535-4927-8089-7EC76A3B00F2}"/>
              </a:ext>
            </a:extLst>
          </p:cNvPr>
          <p:cNvSpPr txBox="1"/>
          <p:nvPr/>
        </p:nvSpPr>
        <p:spPr>
          <a:xfrm>
            <a:off x="3034602" y="4984387"/>
            <a:ext cx="3265714" cy="147732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Output:	      </a:t>
            </a:r>
            <a:r>
              <a:rPr lang="en-US" dirty="0">
                <a:latin typeface="Times New Roman" panose="02020603050405020304" pitchFamily="18" charset="0"/>
                <a:cs typeface="Times New Roman" panose="02020603050405020304" pitchFamily="18" charset="0"/>
              </a:rPr>
              <a:t>0  1</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2  3</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4  5</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6  7</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8</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9</a:t>
            </a:r>
          </a:p>
        </p:txBody>
      </p:sp>
      <p:sp>
        <p:nvSpPr>
          <p:cNvPr id="8" name="TextBox 7">
            <a:extLst>
              <a:ext uri="{FF2B5EF4-FFF2-40B4-BE49-F238E27FC236}">
                <a16:creationId xmlns:a16="http://schemas.microsoft.com/office/drawing/2014/main" id="{16202B5E-8570-4DD7-907A-E0D957E7770E}"/>
              </a:ext>
            </a:extLst>
          </p:cNvPr>
          <p:cNvSpPr txBox="1"/>
          <p:nvPr/>
        </p:nvSpPr>
        <p:spPr>
          <a:xfrm>
            <a:off x="6687018" y="2091287"/>
            <a:ext cx="4816005" cy="2893100"/>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ContinueLabel {</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outer: for(int i=0; i&lt;5; i++) {</a:t>
            </a:r>
          </a:p>
          <a:p>
            <a:r>
              <a:rPr lang="en-US" sz="1400" dirty="0">
                <a:latin typeface="Courier New" panose="02070309020205020404" pitchFamily="49" charset="0"/>
                <a:cs typeface="Courier New" panose="02070309020205020404" pitchFamily="49" charset="0"/>
              </a:rPr>
              <a:t>           for(int j=0; j&lt;5; j++) {</a:t>
            </a:r>
          </a:p>
          <a:p>
            <a:r>
              <a:rPr lang="en-US" sz="1400" dirty="0">
                <a:latin typeface="Courier New" panose="02070309020205020404" pitchFamily="49" charset="0"/>
                <a:cs typeface="Courier New" panose="02070309020205020404" pitchFamily="49" charset="0"/>
              </a:rPr>
              <a:t>              if(j&gt;i) {</a:t>
            </a:r>
          </a:p>
          <a:p>
            <a:r>
              <a:rPr lang="en-US" sz="1400" dirty="0">
                <a:latin typeface="Courier New" panose="02070309020205020404" pitchFamily="49" charset="0"/>
                <a:cs typeface="Courier New" panose="02070309020205020404" pitchFamily="49" charset="0"/>
              </a:rPr>
              <a:t>                 System.out.println();</a:t>
            </a:r>
          </a:p>
          <a:p>
            <a:r>
              <a:rPr lang="en-US" sz="1400" dirty="0">
                <a:latin typeface="Courier New" panose="02070309020205020404" pitchFamily="49" charset="0"/>
                <a:cs typeface="Courier New" panose="02070309020205020404" pitchFamily="49" charset="0"/>
              </a:rPr>
              <a:t>                 continue outer;</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System.out.print(" "+(i*j));</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21C80710-43AC-44D5-874E-213BDAC5F40C}"/>
              </a:ext>
            </a:extLst>
          </p:cNvPr>
          <p:cNvSpPr txBox="1"/>
          <p:nvPr/>
        </p:nvSpPr>
        <p:spPr>
          <a:xfrm>
            <a:off x="8047559" y="5139412"/>
            <a:ext cx="3265714" cy="147732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Output:	      </a:t>
            </a:r>
            <a:r>
              <a:rPr lang="en-US" dirty="0">
                <a:latin typeface="Times New Roman" panose="02020603050405020304" pitchFamily="18" charset="0"/>
                <a:cs typeface="Times New Roman" panose="02020603050405020304" pitchFamily="18" charset="0"/>
              </a:rPr>
              <a:t>0 </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0  1</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0  2   4</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0  3   6   9</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4   8  12  16</a:t>
            </a:r>
          </a:p>
        </p:txBody>
      </p:sp>
    </p:spTree>
    <p:extLst>
      <p:ext uri="{BB962C8B-B14F-4D97-AF65-F5344CB8AC3E}">
        <p14:creationId xmlns:p14="http://schemas.microsoft.com/office/powerpoint/2010/main" val="212410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randombar(horizontal)">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p:bldP spid="7" grpId="0"/>
      <p:bldP spid="8"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724509"/>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‘return’ statement</a:t>
            </a:r>
          </a:p>
        </p:txBody>
      </p:sp>
      <p:sp>
        <p:nvSpPr>
          <p:cNvPr id="8" name="TextBox 7">
            <a:extLst>
              <a:ext uri="{FF2B5EF4-FFF2-40B4-BE49-F238E27FC236}">
                <a16:creationId xmlns:a16="http://schemas.microsoft.com/office/drawing/2014/main" id="{C240C18C-F52D-4C98-8110-8C406FF6ED72}"/>
              </a:ext>
            </a:extLst>
          </p:cNvPr>
          <p:cNvSpPr txBox="1"/>
          <p:nvPr/>
        </p:nvSpPr>
        <p:spPr>
          <a:xfrm>
            <a:off x="1396761" y="1718966"/>
            <a:ext cx="10106263" cy="1785104"/>
          </a:xfrm>
          <a:prstGeom prst="rect">
            <a:avLst/>
          </a:prstGeom>
          <a:noFill/>
        </p:spPr>
        <p:txBody>
          <a:bodyPr wrap="square">
            <a:spAutoFit/>
          </a:bodyPr>
          <a:lstStyle/>
          <a:p>
            <a:pPr marL="342900" indent="-342900" algn="just">
              <a:spcBef>
                <a:spcPts val="0"/>
              </a:spcBef>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return</a:t>
            </a:r>
            <a:r>
              <a:rPr lang="en-US" sz="2000" dirty="0">
                <a:latin typeface="Times New Roman" panose="02020603050405020304" pitchFamily="18" charset="0"/>
                <a:cs typeface="Times New Roman" panose="02020603050405020304" pitchFamily="18" charset="0"/>
              </a:rPr>
              <a:t> statement is used to explicitly return from a method.</a:t>
            </a:r>
          </a:p>
          <a:p>
            <a:pPr marL="342900" indent="-342900" algn="just">
              <a:spcBef>
                <a:spcPts val="0"/>
              </a:spcBef>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causes program control to transfer back to the caller of the method.</a:t>
            </a:r>
          </a:p>
          <a:p>
            <a:pPr marL="342900" indent="-342900" algn="just">
              <a:spcBef>
                <a:spcPts val="0"/>
              </a:spcBef>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At any time in a method the </a:t>
            </a:r>
            <a:r>
              <a:rPr lang="en-US" sz="2000" b="1" dirty="0">
                <a:latin typeface="Times New Roman" panose="02020603050405020304" pitchFamily="18" charset="0"/>
                <a:cs typeface="Times New Roman" panose="02020603050405020304" pitchFamily="18" charset="0"/>
              </a:rPr>
              <a:t>return</a:t>
            </a:r>
            <a:r>
              <a:rPr lang="en-US" sz="2000" dirty="0">
                <a:latin typeface="Times New Roman" panose="02020603050405020304" pitchFamily="18" charset="0"/>
                <a:cs typeface="Times New Roman" panose="02020603050405020304" pitchFamily="18" charset="0"/>
              </a:rPr>
              <a:t> statement can be used to cause execution to branch back to the caller of the method. Thus, the </a:t>
            </a:r>
            <a:r>
              <a:rPr lang="en-US" sz="2000" b="1" dirty="0">
                <a:latin typeface="Times New Roman" panose="02020603050405020304" pitchFamily="18" charset="0"/>
                <a:cs typeface="Times New Roman" panose="02020603050405020304" pitchFamily="18" charset="0"/>
              </a:rPr>
              <a:t>return</a:t>
            </a:r>
            <a:r>
              <a:rPr lang="en-US" sz="2000" dirty="0">
                <a:latin typeface="Times New Roman" panose="02020603050405020304" pitchFamily="18" charset="0"/>
                <a:cs typeface="Times New Roman" panose="02020603050405020304" pitchFamily="18" charset="0"/>
              </a:rPr>
              <a:t> statement immediately terminates the method in which it is executed.</a:t>
            </a:r>
          </a:p>
        </p:txBody>
      </p:sp>
      <p:sp>
        <p:nvSpPr>
          <p:cNvPr id="6" name="TextBox 5">
            <a:extLst>
              <a:ext uri="{FF2B5EF4-FFF2-40B4-BE49-F238E27FC236}">
                <a16:creationId xmlns:a16="http://schemas.microsoft.com/office/drawing/2014/main" id="{991F23FA-7996-41F3-8214-A68D7F381620}"/>
              </a:ext>
            </a:extLst>
          </p:cNvPr>
          <p:cNvSpPr txBox="1"/>
          <p:nvPr/>
        </p:nvSpPr>
        <p:spPr>
          <a:xfrm>
            <a:off x="1484311" y="3785939"/>
            <a:ext cx="7066836" cy="2062103"/>
          </a:xfrm>
          <a:prstGeom prst="rect">
            <a:avLst/>
          </a:prstGeom>
          <a:solidFill>
            <a:schemeClr val="bg1"/>
          </a:solidFill>
          <a:effectLst>
            <a:softEdge rad="63500"/>
          </a:effectLst>
        </p:spPr>
        <p:txBody>
          <a:bodyPr wrap="square">
            <a:spAutoFit/>
          </a:bodyPr>
          <a:lstStyle/>
          <a:p>
            <a:r>
              <a:rPr lang="en-US" sz="1600" dirty="0">
                <a:latin typeface="Courier New" panose="02070309020205020404" pitchFamily="49" charset="0"/>
                <a:cs typeface="Courier New" panose="02070309020205020404" pitchFamily="49" charset="0"/>
              </a:rPr>
              <a:t>class Return {</a:t>
            </a:r>
          </a:p>
          <a:p>
            <a:r>
              <a:rPr lang="en-US" sz="1600" dirty="0">
                <a:latin typeface="Courier New" panose="02070309020205020404" pitchFamily="49" charset="0"/>
                <a:cs typeface="Courier New" panose="02070309020205020404" pitchFamily="49" charset="0"/>
              </a:rPr>
              <a:t>   public static void main(String[] args) {</a:t>
            </a:r>
          </a:p>
          <a:p>
            <a:r>
              <a:rPr lang="en-US" sz="1600" dirty="0">
                <a:latin typeface="Courier New" panose="02070309020205020404" pitchFamily="49" charset="0"/>
                <a:cs typeface="Courier New" panose="02070309020205020404" pitchFamily="49" charset="0"/>
              </a:rPr>
              <a:t>      boolean t = true;</a:t>
            </a:r>
          </a:p>
          <a:p>
            <a:r>
              <a:rPr lang="en-US" sz="1600" dirty="0">
                <a:latin typeface="Courier New" panose="02070309020205020404" pitchFamily="49" charset="0"/>
                <a:cs typeface="Courier New" panose="02070309020205020404" pitchFamily="49" charset="0"/>
              </a:rPr>
              <a:t>      System.out.println("Before the return statement");</a:t>
            </a:r>
          </a:p>
          <a:p>
            <a:r>
              <a:rPr lang="en-US" sz="1600" dirty="0">
                <a:latin typeface="Courier New" panose="02070309020205020404" pitchFamily="49" charset="0"/>
                <a:cs typeface="Courier New" panose="02070309020205020404" pitchFamily="49" charset="0"/>
              </a:rPr>
              <a:t>      if(t) return;</a:t>
            </a:r>
          </a:p>
          <a:p>
            <a:r>
              <a:rPr lang="en-US" sz="1600" dirty="0">
                <a:latin typeface="Courier New" panose="02070309020205020404" pitchFamily="49" charset="0"/>
                <a:cs typeface="Courier New" panose="02070309020205020404" pitchFamily="49" charset="0"/>
              </a:rPr>
              <a:t>      System.out.println("This won’t execute.");</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77434D86-FB35-41CF-87BD-0098E959BED9}"/>
              </a:ext>
            </a:extLst>
          </p:cNvPr>
          <p:cNvSpPr txBox="1"/>
          <p:nvPr/>
        </p:nvSpPr>
        <p:spPr>
          <a:xfrm>
            <a:off x="8845899" y="4816990"/>
            <a:ext cx="3265714" cy="92333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Output:	</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Before the return statement</a:t>
            </a:r>
          </a:p>
        </p:txBody>
      </p:sp>
    </p:spTree>
    <p:extLst>
      <p:ext uri="{BB962C8B-B14F-4D97-AF65-F5344CB8AC3E}">
        <p14:creationId xmlns:p14="http://schemas.microsoft.com/office/powerpoint/2010/main" val="69402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6"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Summary</a:t>
            </a:r>
          </a:p>
        </p:txBody>
      </p:sp>
      <p:sp>
        <p:nvSpPr>
          <p:cNvPr id="9" name="Title 1">
            <a:extLst>
              <a:ext uri="{FF2B5EF4-FFF2-40B4-BE49-F238E27FC236}">
                <a16:creationId xmlns:a16="http://schemas.microsoft.com/office/drawing/2014/main" id="{1C8C89F4-3F47-41B9-9636-8E3B4316060E}"/>
              </a:ext>
            </a:extLst>
          </p:cNvPr>
          <p:cNvSpPr txBox="1">
            <a:spLocks/>
          </p:cNvSpPr>
          <p:nvPr/>
        </p:nvSpPr>
        <p:spPr>
          <a:xfrm>
            <a:off x="7238999" y="1770624"/>
            <a:ext cx="3228975" cy="219177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IN" sz="1800" b="0" i="0" u="none" strike="noStrike" baseline="0" dirty="0">
              <a:solidFill>
                <a:srgbClr val="000000"/>
              </a:solidFill>
              <a:latin typeface="Times New Roman" panose="02020603050405020304" pitchFamily="18" charset="0"/>
            </a:endParaRPr>
          </a:p>
        </p:txBody>
      </p:sp>
      <p:sp>
        <p:nvSpPr>
          <p:cNvPr id="8" name="TextBox 7">
            <a:extLst>
              <a:ext uri="{FF2B5EF4-FFF2-40B4-BE49-F238E27FC236}">
                <a16:creationId xmlns:a16="http://schemas.microsoft.com/office/drawing/2014/main" id="{76503ED3-E022-43B4-80FF-39E44B557D2D}"/>
              </a:ext>
            </a:extLst>
          </p:cNvPr>
          <p:cNvSpPr txBox="1"/>
          <p:nvPr/>
        </p:nvSpPr>
        <p:spPr>
          <a:xfrm>
            <a:off x="1484312" y="2463960"/>
            <a:ext cx="10018712" cy="2246769"/>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Today, we learned about</a:t>
            </a:r>
          </a:p>
          <a:p>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if-else structure, switch-case blocks</a:t>
            </a:r>
            <a:endParaRPr lang="en-IN" sz="2000" dirty="0">
              <a:solidFill>
                <a:schemeClr val="accent4">
                  <a:lumMod val="5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solidFill>
                <a:schemeClr val="accent4">
                  <a:lumMod val="5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while, do-while, for, enhanced for loops</a:t>
            </a:r>
          </a:p>
          <a:p>
            <a:pPr marL="342900" indent="-342900">
              <a:buFont typeface="Arial" panose="020B0604020202020204" pitchFamily="34" charset="0"/>
              <a:buChar char="•"/>
            </a:pPr>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break, continue, return statements</a:t>
            </a:r>
          </a:p>
        </p:txBody>
      </p:sp>
    </p:spTree>
    <p:extLst>
      <p:ext uri="{BB962C8B-B14F-4D97-AF65-F5344CB8AC3E}">
        <p14:creationId xmlns:p14="http://schemas.microsoft.com/office/powerpoint/2010/main" val="158459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52B2-9EED-4FB0-9E90-4B033B04A112}"/>
              </a:ext>
            </a:extLst>
          </p:cNvPr>
          <p:cNvSpPr>
            <a:spLocks noGrp="1"/>
          </p:cNvSpPr>
          <p:nvPr>
            <p:ph type="title"/>
          </p:nvPr>
        </p:nvSpPr>
        <p:spPr>
          <a:xfrm>
            <a:off x="1484311" y="685800"/>
            <a:ext cx="10018713" cy="790575"/>
          </a:xfrm>
          <a:ln>
            <a:solidFill>
              <a:srgbClr val="C00000"/>
            </a:solidFill>
          </a:ln>
        </p:spPr>
        <p:txBody>
          <a:bodyPr/>
          <a:lstStyle/>
          <a:p>
            <a:pPr algn="l"/>
            <a:r>
              <a:rPr lang="en-US" dirty="0">
                <a:solidFill>
                  <a:srgbClr val="FF0000"/>
                </a:solidFill>
                <a:latin typeface="Arial Black" panose="020B0A04020102020204" pitchFamily="34" charset="0"/>
              </a:rPr>
              <a:t>TOPICs to be discussed</a:t>
            </a:r>
            <a:endParaRPr lang="en-IN" dirty="0">
              <a:solidFill>
                <a:srgbClr val="FF0000"/>
              </a:solidFill>
              <a:latin typeface="Arial Black" panose="020B0A04020102020204" pitchFamily="34" charset="0"/>
            </a:endParaRPr>
          </a:p>
        </p:txBody>
      </p:sp>
      <p:sp>
        <p:nvSpPr>
          <p:cNvPr id="4" name="Title 1">
            <a:extLst>
              <a:ext uri="{FF2B5EF4-FFF2-40B4-BE49-F238E27FC236}">
                <a16:creationId xmlns:a16="http://schemas.microsoft.com/office/drawing/2014/main" id="{04F92491-D6E3-4C61-AECA-2F46CBE0D024}"/>
              </a:ext>
            </a:extLst>
          </p:cNvPr>
          <p:cNvSpPr txBox="1">
            <a:spLocks/>
          </p:cNvSpPr>
          <p:nvPr/>
        </p:nvSpPr>
        <p:spPr>
          <a:xfrm>
            <a:off x="1804249" y="2135077"/>
            <a:ext cx="4291751" cy="3774110"/>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2" indent="-342900">
              <a:buFont typeface="Wingdings" panose="05000000000000000000" pitchFamily="2" charset="2"/>
              <a:buChar char="Ø"/>
            </a:pPr>
            <a:r>
              <a:rPr lang="en-IN" sz="2200" dirty="0">
                <a:solidFill>
                  <a:srgbClr val="0070C0"/>
                </a:solidFill>
                <a:latin typeface="Arial Black" panose="020B0A04020102020204" pitchFamily="34" charset="0"/>
              </a:rPr>
              <a:t>Selection Statements</a:t>
            </a:r>
          </a:p>
          <a:p>
            <a:pPr marL="0" lvl="2" indent="-342900">
              <a:buFont typeface="Wingdings" panose="05000000000000000000" pitchFamily="2" charset="2"/>
              <a:buChar char="Ø"/>
            </a:pPr>
            <a:endParaRPr lang="en-IN" sz="2200" dirty="0">
              <a:solidFill>
                <a:srgbClr val="0070C0"/>
              </a:solidFill>
              <a:latin typeface="Arial Black" panose="020B0A04020102020204" pitchFamily="34" charset="0"/>
            </a:endParaRPr>
          </a:p>
          <a:p>
            <a:pPr marL="1371600" lvl="5" indent="-342900">
              <a:buFont typeface="Wingdings" panose="05000000000000000000" pitchFamily="2" charset="2"/>
              <a:buChar char="q"/>
            </a:pPr>
            <a:r>
              <a:rPr lang="en-IN" sz="2200" dirty="0">
                <a:solidFill>
                  <a:srgbClr val="00B050"/>
                </a:solidFill>
                <a:latin typeface="Arial Black" panose="020B0A04020102020204" pitchFamily="34" charset="0"/>
              </a:rPr>
              <a:t>If-else</a:t>
            </a:r>
          </a:p>
          <a:p>
            <a:pPr marL="1371600" lvl="5" indent="-342900">
              <a:buFont typeface="Wingdings" panose="05000000000000000000" pitchFamily="2" charset="2"/>
              <a:buChar char="q"/>
            </a:pPr>
            <a:r>
              <a:rPr lang="en-IN" sz="2200" dirty="0">
                <a:solidFill>
                  <a:srgbClr val="00B050"/>
                </a:solidFill>
                <a:latin typeface="Arial Black" panose="020B0A04020102020204" pitchFamily="34" charset="0"/>
              </a:rPr>
              <a:t>switch</a:t>
            </a:r>
          </a:p>
          <a:p>
            <a:pPr marL="0" lvl="2" indent="-342900">
              <a:buFont typeface="Wingdings" panose="05000000000000000000" pitchFamily="2" charset="2"/>
              <a:buChar char="Ø"/>
            </a:pPr>
            <a:endParaRPr lang="en-IN" sz="2200" dirty="0">
              <a:solidFill>
                <a:srgbClr val="0070C0"/>
              </a:solidFill>
              <a:latin typeface="Arial Black" panose="020B0A04020102020204" pitchFamily="34" charset="0"/>
            </a:endParaRPr>
          </a:p>
          <a:p>
            <a:pPr marL="0" lvl="2" indent="-342900">
              <a:buFont typeface="Wingdings" panose="05000000000000000000" pitchFamily="2" charset="2"/>
              <a:buChar char="Ø"/>
            </a:pPr>
            <a:r>
              <a:rPr lang="en-IN" sz="2200" dirty="0">
                <a:solidFill>
                  <a:srgbClr val="0070C0"/>
                </a:solidFill>
                <a:latin typeface="Arial Black" panose="020B0A04020102020204" pitchFamily="34" charset="0"/>
              </a:rPr>
              <a:t>Iteration Statements</a:t>
            </a:r>
          </a:p>
          <a:p>
            <a:pPr marL="0" lvl="2" indent="-342900">
              <a:buFont typeface="Wingdings" panose="05000000000000000000" pitchFamily="2" charset="2"/>
              <a:buChar char="Ø"/>
            </a:pPr>
            <a:endParaRPr lang="en-IN" sz="2200" dirty="0">
              <a:solidFill>
                <a:srgbClr val="0070C0"/>
              </a:solidFill>
              <a:latin typeface="Arial Black" panose="020B0A04020102020204" pitchFamily="34" charset="0"/>
            </a:endParaRPr>
          </a:p>
          <a:p>
            <a:pPr marL="1371600" lvl="5" indent="-342900">
              <a:buFont typeface="Wingdings" panose="05000000000000000000" pitchFamily="2" charset="2"/>
              <a:buChar char="q"/>
            </a:pPr>
            <a:r>
              <a:rPr lang="en-IN" sz="2200" dirty="0">
                <a:solidFill>
                  <a:srgbClr val="00B050"/>
                </a:solidFill>
                <a:latin typeface="Arial Black" panose="020B0A04020102020204" pitchFamily="34" charset="0"/>
              </a:rPr>
              <a:t>While</a:t>
            </a:r>
          </a:p>
          <a:p>
            <a:pPr marL="1371600" lvl="5" indent="-342900">
              <a:buFont typeface="Wingdings" panose="05000000000000000000" pitchFamily="2" charset="2"/>
              <a:buChar char="q"/>
            </a:pPr>
            <a:r>
              <a:rPr lang="en-IN" sz="2200" dirty="0">
                <a:solidFill>
                  <a:srgbClr val="00B050"/>
                </a:solidFill>
                <a:latin typeface="Arial Black" panose="020B0A04020102020204" pitchFamily="34" charset="0"/>
              </a:rPr>
              <a:t>do-while</a:t>
            </a:r>
          </a:p>
          <a:p>
            <a:pPr marL="1371600" lvl="5" indent="-342900">
              <a:buFont typeface="Wingdings" panose="05000000000000000000" pitchFamily="2" charset="2"/>
              <a:buChar char="q"/>
            </a:pPr>
            <a:r>
              <a:rPr lang="en-IN" sz="2200" dirty="0">
                <a:solidFill>
                  <a:srgbClr val="00B050"/>
                </a:solidFill>
                <a:latin typeface="Arial Black" panose="020B0A04020102020204" pitchFamily="34" charset="0"/>
              </a:rPr>
              <a:t>for</a:t>
            </a:r>
          </a:p>
        </p:txBody>
      </p:sp>
      <p:sp>
        <p:nvSpPr>
          <p:cNvPr id="6" name="TextBox 5">
            <a:extLst>
              <a:ext uri="{FF2B5EF4-FFF2-40B4-BE49-F238E27FC236}">
                <a16:creationId xmlns:a16="http://schemas.microsoft.com/office/drawing/2014/main" id="{74791462-D3AF-4325-9407-753BF905F088}"/>
              </a:ext>
            </a:extLst>
          </p:cNvPr>
          <p:cNvSpPr txBox="1"/>
          <p:nvPr/>
        </p:nvSpPr>
        <p:spPr>
          <a:xfrm>
            <a:off x="6912078" y="2322596"/>
            <a:ext cx="4217321" cy="1785104"/>
          </a:xfrm>
          <a:prstGeom prst="rect">
            <a:avLst/>
          </a:prstGeom>
          <a:noFill/>
        </p:spPr>
        <p:txBody>
          <a:bodyPr wrap="square">
            <a:spAutoFit/>
          </a:bodyPr>
          <a:lstStyle/>
          <a:p>
            <a:pPr marL="0" lvl="2" indent="-342900">
              <a:buFont typeface="Wingdings" panose="05000000000000000000" pitchFamily="2" charset="2"/>
              <a:buChar char="Ø"/>
            </a:pPr>
            <a:r>
              <a:rPr lang="en-IN" sz="2200" dirty="0">
                <a:solidFill>
                  <a:srgbClr val="0070C0"/>
                </a:solidFill>
                <a:latin typeface="Arial Black" panose="020B0A04020102020204" pitchFamily="34" charset="0"/>
              </a:rPr>
              <a:t>Jump Statements</a:t>
            </a:r>
          </a:p>
          <a:p>
            <a:pPr marL="0" lvl="2" indent="-342900">
              <a:buFont typeface="Wingdings" panose="05000000000000000000" pitchFamily="2" charset="2"/>
              <a:buChar char="Ø"/>
            </a:pPr>
            <a:endParaRPr lang="en-IN" sz="2200" dirty="0">
              <a:solidFill>
                <a:srgbClr val="0070C0"/>
              </a:solidFill>
              <a:latin typeface="Arial Black" panose="020B0A04020102020204" pitchFamily="34" charset="0"/>
            </a:endParaRPr>
          </a:p>
          <a:p>
            <a:pPr marL="1371600" lvl="5" indent="-342900">
              <a:buFont typeface="Wingdings" panose="05000000000000000000" pitchFamily="2" charset="2"/>
              <a:buChar char="q"/>
            </a:pPr>
            <a:r>
              <a:rPr lang="en-IN" sz="2200" dirty="0">
                <a:solidFill>
                  <a:srgbClr val="00B050"/>
                </a:solidFill>
                <a:latin typeface="Arial Black" panose="020B0A04020102020204" pitchFamily="34" charset="0"/>
              </a:rPr>
              <a:t>break</a:t>
            </a:r>
          </a:p>
          <a:p>
            <a:pPr marL="1371600" lvl="5" indent="-342900">
              <a:buFont typeface="Wingdings" panose="05000000000000000000" pitchFamily="2" charset="2"/>
              <a:buChar char="q"/>
            </a:pPr>
            <a:r>
              <a:rPr lang="en-IN" sz="2200" dirty="0">
                <a:solidFill>
                  <a:srgbClr val="00B050"/>
                </a:solidFill>
                <a:latin typeface="Arial Black" panose="020B0A04020102020204" pitchFamily="34" charset="0"/>
              </a:rPr>
              <a:t>continue</a:t>
            </a:r>
          </a:p>
          <a:p>
            <a:pPr marL="1371600" lvl="5" indent="-342900">
              <a:buFont typeface="Wingdings" panose="05000000000000000000" pitchFamily="2" charset="2"/>
              <a:buChar char="q"/>
            </a:pPr>
            <a:r>
              <a:rPr lang="en-IN" sz="2200" dirty="0">
                <a:solidFill>
                  <a:srgbClr val="00B050"/>
                </a:solidFill>
                <a:latin typeface="Arial Black" panose="020B0A04020102020204" pitchFamily="34" charset="0"/>
              </a:rPr>
              <a:t>return</a:t>
            </a:r>
            <a:endParaRPr lang="en-IN" dirty="0"/>
          </a:p>
        </p:txBody>
      </p:sp>
    </p:spTree>
    <p:extLst>
      <p:ext uri="{BB962C8B-B14F-4D97-AF65-F5344CB8AC3E}">
        <p14:creationId xmlns:p14="http://schemas.microsoft.com/office/powerpoint/2010/main" val="1869764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6" name="Picture 14" descr="Thank You Images – Browse 301,010 Stock Photos, Vectors, and Video | Adobe  Stock">
            <a:extLst>
              <a:ext uri="{FF2B5EF4-FFF2-40B4-BE49-F238E27FC236}">
                <a16:creationId xmlns:a16="http://schemas.microsoft.com/office/drawing/2014/main" id="{774082F7-3C0A-41C6-ADEC-DCB8120A2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714500"/>
            <a:ext cx="8058150" cy="3429000"/>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34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D97B-F19A-45F3-9972-1B78A2B22CB6}"/>
              </a:ext>
            </a:extLst>
          </p:cNvPr>
          <p:cNvSpPr>
            <a:spLocks noGrp="1"/>
          </p:cNvSpPr>
          <p:nvPr>
            <p:ph type="title"/>
          </p:nvPr>
        </p:nvSpPr>
        <p:spPr>
          <a:xfrm>
            <a:off x="1925636" y="1562098"/>
            <a:ext cx="9042401" cy="2828926"/>
          </a:xfrm>
        </p:spPr>
        <p:txBody>
          <a:bodyPr>
            <a:normAutofit/>
          </a:bodyPr>
          <a:lstStyle/>
          <a:p>
            <a:pPr algn="l"/>
            <a:r>
              <a:rPr lang="en-IN" sz="5400" dirty="0">
                <a:solidFill>
                  <a:srgbClr val="0070C0"/>
                </a:solidFill>
                <a:latin typeface="Arial Black" panose="020B0A04020102020204" pitchFamily="34" charset="0"/>
              </a:rPr>
              <a:t>Let’s </a:t>
            </a:r>
            <a:r>
              <a:rPr lang="en-IN" sz="5400" dirty="0">
                <a:solidFill>
                  <a:srgbClr val="FF0000"/>
                </a:solidFill>
                <a:latin typeface="Arial Black" panose="020B0A04020102020204" pitchFamily="34" charset="0"/>
              </a:rPr>
              <a:t>START …!!!</a:t>
            </a:r>
          </a:p>
        </p:txBody>
      </p:sp>
      <p:pic>
        <p:nvPicPr>
          <p:cNvPr id="7" name="Picture 6">
            <a:extLst>
              <a:ext uri="{FF2B5EF4-FFF2-40B4-BE49-F238E27FC236}">
                <a16:creationId xmlns:a16="http://schemas.microsoft.com/office/drawing/2014/main" id="{8A1F22BB-F539-4A3E-BF12-F3476A108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1525" y="2328862"/>
            <a:ext cx="4124325" cy="4124325"/>
          </a:xfrm>
          <a:prstGeom prst="rect">
            <a:avLst/>
          </a:prstGeom>
        </p:spPr>
      </p:pic>
    </p:spTree>
    <p:extLst>
      <p:ext uri="{BB962C8B-B14F-4D97-AF65-F5344CB8AC3E}">
        <p14:creationId xmlns:p14="http://schemas.microsoft.com/office/powerpoint/2010/main" val="411000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lumMod val="75000"/>
              </a:schemeClr>
            </a:solidFill>
          </a:ln>
        </p:spPr>
        <p:txBody>
          <a:bodyPr/>
          <a:lstStyle/>
          <a:p>
            <a:pPr algn="l"/>
            <a:r>
              <a:rPr lang="en-IN" dirty="0">
                <a:solidFill>
                  <a:schemeClr val="accent4">
                    <a:lumMod val="75000"/>
                  </a:schemeClr>
                </a:solidFill>
                <a:latin typeface="Arial Black" panose="020B0A04020102020204" pitchFamily="34" charset="0"/>
              </a:rPr>
              <a:t>Selection Statements</a:t>
            </a:r>
          </a:p>
        </p:txBody>
      </p:sp>
      <p:sp>
        <p:nvSpPr>
          <p:cNvPr id="8" name="TextBox 7">
            <a:extLst>
              <a:ext uri="{FF2B5EF4-FFF2-40B4-BE49-F238E27FC236}">
                <a16:creationId xmlns:a16="http://schemas.microsoft.com/office/drawing/2014/main" id="{2160560C-6DB4-4C14-BE36-F3A24815C901}"/>
              </a:ext>
            </a:extLst>
          </p:cNvPr>
          <p:cNvSpPr txBox="1"/>
          <p:nvPr/>
        </p:nvSpPr>
        <p:spPr>
          <a:xfrm>
            <a:off x="1484311" y="2260085"/>
            <a:ext cx="10018713" cy="2246769"/>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atin typeface="Times New Roman" panose="02020603050405020304" pitchFamily="18" charset="0"/>
                <a:cs typeface="Times New Roman" panose="02020603050405020304" pitchFamily="18" charset="0"/>
              </a:rPr>
              <a:t> supports two selection statements: </a:t>
            </a:r>
          </a:p>
          <a:p>
            <a:pPr marL="342900" indent="-34290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2171700" lvl="4"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if-else</a:t>
            </a:r>
          </a:p>
          <a:p>
            <a:pPr marL="2171700" lvl="4"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switch</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statements allow you to control the flow of your program’s execution based upon conditions known only during run time.</a:t>
            </a:r>
          </a:p>
        </p:txBody>
      </p:sp>
    </p:spTree>
    <p:extLst>
      <p:ext uri="{BB962C8B-B14F-4D97-AF65-F5344CB8AC3E}">
        <p14:creationId xmlns:p14="http://schemas.microsoft.com/office/powerpoint/2010/main" val="236427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lumMod val="75000"/>
              </a:schemeClr>
            </a:solidFill>
          </a:ln>
        </p:spPr>
        <p:txBody>
          <a:bodyPr/>
          <a:lstStyle/>
          <a:p>
            <a:pPr algn="l"/>
            <a:r>
              <a:rPr lang="en-IN" dirty="0">
                <a:solidFill>
                  <a:schemeClr val="accent4">
                    <a:lumMod val="75000"/>
                  </a:schemeClr>
                </a:solidFill>
                <a:latin typeface="Arial Black" panose="020B0A04020102020204" pitchFamily="34" charset="0"/>
              </a:rPr>
              <a:t>‘if’ statement  </a:t>
            </a:r>
          </a:p>
        </p:txBody>
      </p:sp>
      <p:sp>
        <p:nvSpPr>
          <p:cNvPr id="10" name="TextBox 9">
            <a:extLst>
              <a:ext uri="{FF2B5EF4-FFF2-40B4-BE49-F238E27FC236}">
                <a16:creationId xmlns:a16="http://schemas.microsoft.com/office/drawing/2014/main" id="{DF61FED2-7F65-4AC2-9F7A-D8F4762F1A7D}"/>
              </a:ext>
            </a:extLst>
          </p:cNvPr>
          <p:cNvSpPr txBox="1"/>
          <p:nvPr/>
        </p:nvSpPr>
        <p:spPr>
          <a:xfrm>
            <a:off x="1407270" y="1657137"/>
            <a:ext cx="5268834" cy="4401205"/>
          </a:xfrm>
          <a:prstGeom prst="rect">
            <a:avLst/>
          </a:prstGeom>
          <a:noFill/>
        </p:spPr>
        <p:txBody>
          <a:bodyPr wrap="square">
            <a:spAutoFit/>
          </a:bodyPr>
          <a:lstStyle/>
          <a:p>
            <a:pPr marL="3429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statement is </a:t>
            </a:r>
            <a:r>
              <a:rPr 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atin typeface="Times New Roman" panose="02020603050405020304" pitchFamily="18" charset="0"/>
                <a:cs typeface="Times New Roman" panose="02020603050405020304" pitchFamily="18" charset="0"/>
              </a:rPr>
              <a:t>’s conditional branch statement.</a:t>
            </a:r>
          </a:p>
          <a:p>
            <a:pPr marL="3429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general form of the </a:t>
            </a:r>
            <a:r>
              <a:rPr lang="en-US" sz="2000" b="1" dirty="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statement:</a:t>
            </a:r>
          </a:p>
          <a:p>
            <a:pPr marL="0" lvl="1"/>
            <a:r>
              <a:rPr lang="en-US" sz="2000" dirty="0">
                <a:latin typeface="Times New Roman" panose="02020603050405020304" pitchFamily="18" charset="0"/>
                <a:cs typeface="Times New Roman" panose="02020603050405020304" pitchFamily="18" charset="0"/>
              </a:rPr>
              <a:t>	</a:t>
            </a:r>
          </a:p>
          <a:p>
            <a:pPr marL="0" lvl="1"/>
            <a:r>
              <a:rPr lang="en-US" sz="20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if (</a:t>
            </a:r>
            <a:r>
              <a:rPr lang="en-US" i="1" dirty="0">
                <a:latin typeface="Courier New" panose="02070309020205020404" pitchFamily="49" charset="0"/>
                <a:cs typeface="Courier New" panose="02070309020205020404" pitchFamily="49" charset="0"/>
              </a:rPr>
              <a:t>condition</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statement1</a:t>
            </a:r>
            <a:r>
              <a:rPr lang="en-US" dirty="0">
                <a:latin typeface="Courier New" panose="02070309020205020404" pitchFamily="49" charset="0"/>
                <a:cs typeface="Courier New" panose="02070309020205020404" pitchFamily="49" charset="0"/>
              </a:rPr>
              <a:t>;</a:t>
            </a:r>
          </a:p>
          <a:p>
            <a:pPr marL="0" lvl="1"/>
            <a:r>
              <a:rPr lang="en-US" dirty="0">
                <a:latin typeface="Courier New" panose="02070309020205020404" pitchFamily="49" charset="0"/>
                <a:cs typeface="Courier New" panose="02070309020205020404" pitchFamily="49" charset="0"/>
              </a:rPr>
              <a:t>		else </a:t>
            </a:r>
            <a:r>
              <a:rPr lang="en-US" i="1" dirty="0">
                <a:latin typeface="Courier New" panose="02070309020205020404" pitchFamily="49" charset="0"/>
                <a:cs typeface="Courier New" panose="02070309020205020404" pitchFamily="49" charset="0"/>
              </a:rPr>
              <a:t>statement2</a:t>
            </a:r>
            <a:r>
              <a:rPr lang="en-US" dirty="0">
                <a:latin typeface="Courier New" panose="02070309020205020404" pitchFamily="49" charset="0"/>
                <a:cs typeface="Courier New" panose="02070309020205020404" pitchFamily="49" charset="0"/>
              </a:rPr>
              <a:t>;</a:t>
            </a:r>
          </a:p>
          <a:p>
            <a:pPr marL="0" lvl="1"/>
            <a:endParaRPr lang="en-US" sz="2000" dirty="0">
              <a:latin typeface="Times New Roman" panose="02020603050405020304" pitchFamily="18" charset="0"/>
              <a:cs typeface="Times New Roman" panose="02020603050405020304" pitchFamily="18" charset="0"/>
            </a:endParaRPr>
          </a:p>
          <a:p>
            <a:pPr marL="0" lvl="1"/>
            <a:r>
              <a:rPr lang="en-US" sz="2000" dirty="0">
                <a:latin typeface="Times New Roman" panose="02020603050405020304" pitchFamily="18" charset="0"/>
                <a:cs typeface="Times New Roman" panose="02020603050405020304" pitchFamily="18" charset="0"/>
              </a:rPr>
              <a:t>here, each </a:t>
            </a:r>
            <a:r>
              <a:rPr lang="en-US" sz="2000" i="1" dirty="0">
                <a:latin typeface="Times New Roman" panose="02020603050405020304" pitchFamily="18" charset="0"/>
                <a:cs typeface="Times New Roman" panose="02020603050405020304" pitchFamily="18" charset="0"/>
              </a:rPr>
              <a:t>statement </a:t>
            </a:r>
            <a:r>
              <a:rPr lang="en-US" sz="2000" dirty="0">
                <a:latin typeface="Times New Roman" panose="02020603050405020304" pitchFamily="18" charset="0"/>
                <a:cs typeface="Times New Roman" panose="02020603050405020304" pitchFamily="18" charset="0"/>
              </a:rPr>
              <a:t>may be a single statement or a compound statement enclosed in curly braces (that is, a </a:t>
            </a:r>
            <a:r>
              <a:rPr lang="en-US" sz="2000" i="1" dirty="0">
                <a:latin typeface="Times New Roman" panose="02020603050405020304" pitchFamily="18" charset="0"/>
                <a:cs typeface="Times New Roman" panose="02020603050405020304" pitchFamily="18" charset="0"/>
              </a:rPr>
              <a:t>block</a:t>
            </a:r>
            <a:r>
              <a:rPr lang="en-US" sz="2000" dirty="0">
                <a:latin typeface="Times New Roman" panose="02020603050405020304" pitchFamily="18" charset="0"/>
                <a:cs typeface="Times New Roman" panose="02020603050405020304" pitchFamily="18" charset="0"/>
              </a:rPr>
              <a:t>).</a:t>
            </a:r>
          </a:p>
          <a:p>
            <a:pPr marL="0" lvl="1"/>
            <a:endParaRPr lang="en-US" sz="2000" dirty="0">
              <a:latin typeface="Times New Roman" panose="02020603050405020304" pitchFamily="18" charset="0"/>
              <a:cs typeface="Times New Roman" panose="02020603050405020304" pitchFamily="18" charset="0"/>
            </a:endParaRPr>
          </a:p>
          <a:p>
            <a:pPr marL="3429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i="1" dirty="0">
                <a:latin typeface="Times New Roman" panose="02020603050405020304" pitchFamily="18" charset="0"/>
                <a:cs typeface="Times New Roman" panose="02020603050405020304" pitchFamily="18" charset="0"/>
              </a:rPr>
              <a:t>condition </a:t>
            </a:r>
            <a:r>
              <a:rPr lang="en-US" sz="2000" dirty="0">
                <a:latin typeface="Times New Roman" panose="02020603050405020304" pitchFamily="18" charset="0"/>
                <a:cs typeface="Times New Roman" panose="02020603050405020304" pitchFamily="18" charset="0"/>
              </a:rPr>
              <a:t>is any expression that returns a </a:t>
            </a:r>
            <a:r>
              <a:rPr lang="en-US" sz="2000" b="1" dirty="0">
                <a:latin typeface="Times New Roman" panose="02020603050405020304" pitchFamily="18" charset="0"/>
                <a:cs typeface="Times New Roman" panose="02020603050405020304" pitchFamily="18" charset="0"/>
              </a:rPr>
              <a:t>boolean </a:t>
            </a:r>
            <a:r>
              <a:rPr lang="en-US" sz="2000" dirty="0">
                <a:latin typeface="Times New Roman" panose="02020603050405020304" pitchFamily="18" charset="0"/>
                <a:cs typeface="Times New Roman" panose="02020603050405020304" pitchFamily="18" charset="0"/>
              </a:rPr>
              <a:t>value.</a:t>
            </a:r>
          </a:p>
          <a:p>
            <a:pPr marL="3429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else </a:t>
            </a:r>
            <a:r>
              <a:rPr lang="en-US" sz="2000" dirty="0">
                <a:latin typeface="Times New Roman" panose="02020603050405020304" pitchFamily="18" charset="0"/>
                <a:cs typeface="Times New Roman" panose="02020603050405020304" pitchFamily="18" charset="0"/>
              </a:rPr>
              <a:t>clause is optional.</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A786FB5-09F9-44F1-88B1-4468A1C273DA}"/>
              </a:ext>
            </a:extLst>
          </p:cNvPr>
          <p:cNvSpPr txBox="1"/>
          <p:nvPr/>
        </p:nvSpPr>
        <p:spPr>
          <a:xfrm>
            <a:off x="6764594" y="1627641"/>
            <a:ext cx="4826920" cy="3200876"/>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Nested ifs</a:t>
            </a:r>
          </a:p>
          <a:p>
            <a:r>
              <a:rPr lang="en-US" sz="2000" dirty="0">
                <a:latin typeface="Times New Roman" panose="02020603050405020304" pitchFamily="18" charset="0"/>
                <a:cs typeface="Times New Roman" panose="02020603050405020304" pitchFamily="18" charset="0"/>
              </a:rPr>
              <a:t>A </a:t>
            </a:r>
            <a:r>
              <a:rPr lang="en-US" sz="2000" i="1" dirty="0">
                <a:latin typeface="Times New Roman" panose="02020603050405020304" pitchFamily="18" charset="0"/>
                <a:cs typeface="Times New Roman" panose="02020603050405020304" pitchFamily="18" charset="0"/>
              </a:rPr>
              <a:t>nested </a:t>
            </a:r>
            <a:r>
              <a:rPr lang="en-US" sz="2000" b="1" dirty="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is an </a:t>
            </a:r>
            <a:r>
              <a:rPr lang="en-US" sz="2000" b="1" dirty="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statement that is the target of another </a:t>
            </a:r>
            <a:r>
              <a:rPr lang="en-US" sz="2000" b="1" dirty="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or </a:t>
            </a:r>
            <a:r>
              <a:rPr lang="en-US" sz="2000" b="1" dirty="0">
                <a:latin typeface="Times New Roman" panose="02020603050405020304" pitchFamily="18" charset="0"/>
                <a:cs typeface="Times New Roman" panose="02020603050405020304" pitchFamily="18" charset="0"/>
              </a:rPr>
              <a:t>else</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When you nest </a:t>
            </a:r>
            <a:r>
              <a:rPr lang="en-US" sz="2000" b="1" dirty="0">
                <a:latin typeface="Times New Roman" panose="02020603050405020304" pitchFamily="18" charset="0"/>
                <a:cs typeface="Times New Roman" panose="02020603050405020304" pitchFamily="18" charset="0"/>
              </a:rPr>
              <a:t>if</a:t>
            </a:r>
            <a:r>
              <a:rPr lang="en-US" sz="2000" dirty="0">
                <a:latin typeface="Times New Roman" panose="02020603050405020304" pitchFamily="18" charset="0"/>
                <a:cs typeface="Times New Roman" panose="02020603050405020304" pitchFamily="18" charset="0"/>
              </a:rPr>
              <a:t>s, the main thing to remember is that an </a:t>
            </a:r>
            <a:r>
              <a:rPr lang="en-US" sz="2000" b="1" dirty="0">
                <a:latin typeface="Times New Roman" panose="02020603050405020304" pitchFamily="18" charset="0"/>
                <a:cs typeface="Times New Roman" panose="02020603050405020304" pitchFamily="18" charset="0"/>
              </a:rPr>
              <a:t>else </a:t>
            </a:r>
            <a:r>
              <a:rPr lang="en-US" sz="2000" dirty="0">
                <a:latin typeface="Times New Roman" panose="02020603050405020304" pitchFamily="18" charset="0"/>
                <a:cs typeface="Times New Roman" panose="02020603050405020304" pitchFamily="18" charset="0"/>
              </a:rPr>
              <a:t>statement always refers to the nearest </a:t>
            </a:r>
            <a:r>
              <a:rPr lang="en-US" sz="2000" b="1" dirty="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statement that is within the same block as the </a:t>
            </a:r>
            <a:r>
              <a:rPr lang="en-US" sz="2000" b="1" dirty="0">
                <a:latin typeface="Times New Roman" panose="02020603050405020304" pitchFamily="18" charset="0"/>
                <a:cs typeface="Times New Roman" panose="02020603050405020304" pitchFamily="18" charset="0"/>
              </a:rPr>
              <a:t>else </a:t>
            </a:r>
            <a:r>
              <a:rPr lang="en-US" sz="2000" dirty="0">
                <a:latin typeface="Times New Roman" panose="02020603050405020304" pitchFamily="18" charset="0"/>
                <a:cs typeface="Times New Roman" panose="02020603050405020304" pitchFamily="18" charset="0"/>
              </a:rPr>
              <a:t>and that is not already associated with an </a:t>
            </a:r>
            <a:r>
              <a:rPr lang="en-US" sz="2000" b="1" dirty="0">
                <a:latin typeface="Times New Roman" panose="02020603050405020304" pitchFamily="18" charset="0"/>
                <a:cs typeface="Times New Roman" panose="02020603050405020304" pitchFamily="18" charset="0"/>
              </a:rPr>
              <a:t>else</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28AC513-7A0B-4DD3-879B-3A90441C76F4}"/>
              </a:ext>
            </a:extLst>
          </p:cNvPr>
          <p:cNvSpPr txBox="1"/>
          <p:nvPr/>
        </p:nvSpPr>
        <p:spPr>
          <a:xfrm>
            <a:off x="6676105" y="4828517"/>
            <a:ext cx="4915410" cy="1384995"/>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if(i == 10) {</a:t>
            </a:r>
          </a:p>
          <a:p>
            <a:r>
              <a:rPr lang="en-US" sz="1400" dirty="0">
                <a:latin typeface="Courier New" panose="02070309020205020404" pitchFamily="49" charset="0"/>
                <a:cs typeface="Courier New" panose="02070309020205020404" pitchFamily="49" charset="0"/>
              </a:rPr>
              <a:t>	if(j &gt; 20) a = b;</a:t>
            </a:r>
          </a:p>
          <a:p>
            <a:r>
              <a:rPr lang="en-US" sz="1400" dirty="0">
                <a:latin typeface="Courier New" panose="02070309020205020404" pitchFamily="49" charset="0"/>
                <a:cs typeface="Courier New" panose="02070309020205020404" pitchFamily="49" charset="0"/>
              </a:rPr>
              <a:t>	if(k &lt; 100) c = d; </a:t>
            </a:r>
            <a:r>
              <a:rPr lang="en-US" sz="1400" dirty="0">
                <a:solidFill>
                  <a:srgbClr val="00B050"/>
                </a:solidFill>
                <a:latin typeface="Courier New" panose="02070309020205020404" pitchFamily="49" charset="0"/>
                <a:cs typeface="Courier New" panose="02070309020205020404" pitchFamily="49" charset="0"/>
              </a:rPr>
              <a:t>//this if is</a:t>
            </a:r>
          </a:p>
          <a:p>
            <a:r>
              <a:rPr lang="en-US" sz="1400" dirty="0">
                <a:latin typeface="Courier New" panose="02070309020205020404" pitchFamily="49" charset="0"/>
                <a:cs typeface="Courier New" panose="02070309020205020404" pitchFamily="49" charset="0"/>
              </a:rPr>
              <a:t>	else a = c;  </a:t>
            </a:r>
            <a:r>
              <a:rPr lang="en-US" sz="1400" dirty="0">
                <a:solidFill>
                  <a:srgbClr val="00B050"/>
                </a:solidFill>
                <a:latin typeface="Courier New" panose="02070309020205020404" pitchFamily="49" charset="0"/>
                <a:cs typeface="Courier New" panose="02070309020205020404" pitchFamily="49" charset="0"/>
              </a:rPr>
              <a:t>//associated with this else</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else a = d;  </a:t>
            </a:r>
            <a:r>
              <a:rPr lang="en-US" sz="1400" dirty="0">
                <a:solidFill>
                  <a:srgbClr val="00B050"/>
                </a:solidFill>
                <a:latin typeface="Courier New" panose="02070309020205020404" pitchFamily="49" charset="0"/>
                <a:cs typeface="Courier New" panose="02070309020205020404" pitchFamily="49" charset="0"/>
              </a:rPr>
              <a:t>//this else is for if(i == 10)</a:t>
            </a:r>
          </a:p>
        </p:txBody>
      </p:sp>
    </p:spTree>
    <p:extLst>
      <p:ext uri="{BB962C8B-B14F-4D97-AF65-F5344CB8AC3E}">
        <p14:creationId xmlns:p14="http://schemas.microsoft.com/office/powerpoint/2010/main" val="161011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9" grpId="0"/>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lstStyle/>
          <a:p>
            <a:pPr algn="l"/>
            <a:r>
              <a:rPr lang="en-US" dirty="0">
                <a:solidFill>
                  <a:schemeClr val="accent4">
                    <a:lumMod val="75000"/>
                  </a:schemeClr>
                </a:solidFill>
                <a:latin typeface="Arial Black" panose="020B0A04020102020204" pitchFamily="34" charset="0"/>
              </a:rPr>
              <a:t>The if-else-if ladder</a:t>
            </a:r>
            <a:endParaRPr lang="en-IN" dirty="0">
              <a:solidFill>
                <a:schemeClr val="accent4">
                  <a:lumMod val="75000"/>
                </a:schemeClr>
              </a:solidFill>
              <a:latin typeface="Arial Black" panose="020B0A04020102020204" pitchFamily="34" charset="0"/>
            </a:endParaRPr>
          </a:p>
        </p:txBody>
      </p:sp>
      <p:sp>
        <p:nvSpPr>
          <p:cNvPr id="9" name="TextBox 8">
            <a:extLst>
              <a:ext uri="{FF2B5EF4-FFF2-40B4-BE49-F238E27FC236}">
                <a16:creationId xmlns:a16="http://schemas.microsoft.com/office/drawing/2014/main" id="{75D09D79-19CF-4005-8A26-104FF63916F1}"/>
              </a:ext>
            </a:extLst>
          </p:cNvPr>
          <p:cNvSpPr txBox="1"/>
          <p:nvPr/>
        </p:nvSpPr>
        <p:spPr>
          <a:xfrm>
            <a:off x="4827428" y="1577523"/>
            <a:ext cx="6282822" cy="4185761"/>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IfElse{</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int month = 4; </a:t>
            </a:r>
            <a:r>
              <a:rPr lang="en-US" sz="1400" dirty="0">
                <a:solidFill>
                  <a:srgbClr val="00B050"/>
                </a:solidFill>
                <a:latin typeface="Courier New" panose="02070309020205020404" pitchFamily="49" charset="0"/>
                <a:cs typeface="Courier New" panose="02070309020205020404" pitchFamily="49" charset="0"/>
              </a:rPr>
              <a:t>//April</a:t>
            </a:r>
          </a:p>
          <a:p>
            <a:r>
              <a:rPr lang="en-US" sz="1400" dirty="0">
                <a:solidFill>
                  <a:srgbClr val="00B050"/>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String season;</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if((month==12)||(month==1)||(month==2))</a:t>
            </a:r>
          </a:p>
          <a:p>
            <a:r>
              <a:rPr lang="en-US" sz="1400" dirty="0">
                <a:latin typeface="Courier New" panose="02070309020205020404" pitchFamily="49" charset="0"/>
                <a:cs typeface="Courier New" panose="02070309020205020404" pitchFamily="49" charset="0"/>
              </a:rPr>
              <a:t>          season = "Winter";</a:t>
            </a:r>
          </a:p>
          <a:p>
            <a:r>
              <a:rPr lang="en-US" sz="1400" dirty="0">
                <a:latin typeface="Courier New" panose="02070309020205020404" pitchFamily="49" charset="0"/>
                <a:cs typeface="Courier New" panose="02070309020205020404" pitchFamily="49" charset="0"/>
              </a:rPr>
              <a:t>      else if((month==3)||(month==4)||(month==5))</a:t>
            </a:r>
          </a:p>
          <a:p>
            <a:r>
              <a:rPr lang="en-US" sz="1400" dirty="0">
                <a:latin typeface="Courier New" panose="02070309020205020404" pitchFamily="49" charset="0"/>
                <a:cs typeface="Courier New" panose="02070309020205020404" pitchFamily="49" charset="0"/>
              </a:rPr>
              <a:t>          season = "Spring";</a:t>
            </a:r>
          </a:p>
          <a:p>
            <a:r>
              <a:rPr lang="en-US" sz="1400" dirty="0">
                <a:latin typeface="Courier New" panose="02070309020205020404" pitchFamily="49" charset="0"/>
                <a:cs typeface="Courier New" panose="02070309020205020404" pitchFamily="49" charset="0"/>
              </a:rPr>
              <a:t>      else if((month==6)||(month==7)||(month==8))</a:t>
            </a:r>
          </a:p>
          <a:p>
            <a:r>
              <a:rPr lang="en-US" sz="1400" dirty="0">
                <a:latin typeface="Courier New" panose="02070309020205020404" pitchFamily="49" charset="0"/>
                <a:cs typeface="Courier New" panose="02070309020205020404" pitchFamily="49" charset="0"/>
              </a:rPr>
              <a:t>          season = "Summer";</a:t>
            </a:r>
          </a:p>
          <a:p>
            <a:r>
              <a:rPr lang="en-US" sz="1400" dirty="0">
                <a:latin typeface="Courier New" panose="02070309020205020404" pitchFamily="49" charset="0"/>
                <a:cs typeface="Courier New" panose="02070309020205020404" pitchFamily="49" charset="0"/>
              </a:rPr>
              <a:t>      else if((month==9)||(month==10)||(month==11))</a:t>
            </a:r>
          </a:p>
          <a:p>
            <a:r>
              <a:rPr lang="en-US" sz="1400" dirty="0">
                <a:latin typeface="Courier New" panose="02070309020205020404" pitchFamily="49" charset="0"/>
                <a:cs typeface="Courier New" panose="02070309020205020404" pitchFamily="49" charset="0"/>
              </a:rPr>
              <a:t>          season = "Autumn";</a:t>
            </a:r>
          </a:p>
          <a:p>
            <a:r>
              <a:rPr lang="en-US" sz="1400" dirty="0">
                <a:latin typeface="Courier New" panose="02070309020205020404" pitchFamily="49" charset="0"/>
                <a:cs typeface="Courier New" panose="02070309020205020404" pitchFamily="49" charset="0"/>
              </a:rPr>
              <a:t>      else</a:t>
            </a:r>
          </a:p>
          <a:p>
            <a:r>
              <a:rPr lang="en-US" sz="1400" dirty="0">
                <a:latin typeface="Courier New" panose="02070309020205020404" pitchFamily="49" charset="0"/>
                <a:cs typeface="Courier New" panose="02070309020205020404" pitchFamily="49" charset="0"/>
              </a:rPr>
              <a:t>          season = "Bogus month";</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System.out.println("April is in the "+season+".");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3E5755FC-15C1-4FFB-859D-42DA567D4ECC}"/>
              </a:ext>
            </a:extLst>
          </p:cNvPr>
          <p:cNvSpPr txBox="1"/>
          <p:nvPr/>
        </p:nvSpPr>
        <p:spPr>
          <a:xfrm>
            <a:off x="5220202" y="5940632"/>
            <a:ext cx="2748637" cy="784830"/>
          </a:xfrm>
          <a:prstGeom prst="rect">
            <a:avLst/>
          </a:prstGeom>
          <a:noFill/>
        </p:spPr>
        <p:txBody>
          <a:bodyPr wrap="square">
            <a:spAutoFit/>
          </a:bodyPr>
          <a:lstStyle/>
          <a:p>
            <a:pPr algn="just">
              <a:spcAft>
                <a:spcPts val="600"/>
              </a:spcAft>
            </a:pPr>
            <a:r>
              <a:rPr lang="en-IN" sz="2000" b="1" dirty="0">
                <a:latin typeface="Times New Roman" panose="02020603050405020304" pitchFamily="18" charset="0"/>
                <a:cs typeface="Times New Roman" panose="02020603050405020304" pitchFamily="18" charset="0"/>
              </a:rPr>
              <a:t>Output:		</a:t>
            </a:r>
          </a:p>
          <a:p>
            <a:pPr algn="just">
              <a:spcAft>
                <a:spcPts val="600"/>
              </a:spcAft>
            </a:pPr>
            <a:r>
              <a:rPr lang="en-IN" sz="2000" dirty="0">
                <a:latin typeface="Times New Roman" panose="02020603050405020304" pitchFamily="18" charset="0"/>
                <a:cs typeface="Times New Roman" panose="02020603050405020304" pitchFamily="18" charset="0"/>
              </a:rPr>
              <a:t>April is in the Spring.</a:t>
            </a:r>
          </a:p>
        </p:txBody>
      </p:sp>
      <p:pic>
        <p:nvPicPr>
          <p:cNvPr id="7" name="Picture 6">
            <a:extLst>
              <a:ext uri="{FF2B5EF4-FFF2-40B4-BE49-F238E27FC236}">
                <a16:creationId xmlns:a16="http://schemas.microsoft.com/office/drawing/2014/main" id="{B8637C86-0E82-4884-9961-8ABF4E50DDF4}"/>
              </a:ext>
            </a:extLst>
          </p:cNvPr>
          <p:cNvPicPr>
            <a:picLocks noChangeAspect="1"/>
          </p:cNvPicPr>
          <p:nvPr/>
        </p:nvPicPr>
        <p:blipFill>
          <a:blip r:embed="rId3"/>
          <a:stretch>
            <a:fillRect/>
          </a:stretch>
        </p:blipFill>
        <p:spPr>
          <a:xfrm>
            <a:off x="2021580" y="2370241"/>
            <a:ext cx="1771650" cy="2600325"/>
          </a:xfrm>
          <a:prstGeom prst="rect">
            <a:avLst/>
          </a:prstGeom>
          <a:effectLst>
            <a:softEdge rad="63500"/>
          </a:effectLst>
        </p:spPr>
      </p:pic>
    </p:spTree>
    <p:extLst>
      <p:ext uri="{BB962C8B-B14F-4D97-AF65-F5344CB8AC3E}">
        <p14:creationId xmlns:p14="http://schemas.microsoft.com/office/powerpoint/2010/main" val="269441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lstStyle/>
          <a:p>
            <a:pPr algn="l"/>
            <a:r>
              <a:rPr lang="en-US" dirty="0">
                <a:solidFill>
                  <a:schemeClr val="accent4">
                    <a:lumMod val="75000"/>
                  </a:schemeClr>
                </a:solidFill>
                <a:latin typeface="Arial Black" panose="020B0A04020102020204" pitchFamily="34" charset="0"/>
              </a:rPr>
              <a:t>‘switch’ statement</a:t>
            </a:r>
            <a:endParaRPr lang="en-IN" dirty="0">
              <a:solidFill>
                <a:schemeClr val="accent4">
                  <a:lumMod val="75000"/>
                </a:schemeClr>
              </a:solidFill>
              <a:latin typeface="Arial Black" panose="020B0A04020102020204" pitchFamily="34" charset="0"/>
            </a:endParaRPr>
          </a:p>
        </p:txBody>
      </p:sp>
      <p:sp>
        <p:nvSpPr>
          <p:cNvPr id="5" name="TextBox 4">
            <a:extLst>
              <a:ext uri="{FF2B5EF4-FFF2-40B4-BE49-F238E27FC236}">
                <a16:creationId xmlns:a16="http://schemas.microsoft.com/office/drawing/2014/main" id="{B6F24090-CAE7-4D62-8052-1E8FBDDD704A}"/>
              </a:ext>
            </a:extLst>
          </p:cNvPr>
          <p:cNvSpPr txBox="1"/>
          <p:nvPr/>
        </p:nvSpPr>
        <p:spPr>
          <a:xfrm>
            <a:off x="6107764" y="1619499"/>
            <a:ext cx="5395260" cy="3970318"/>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sample_switch{</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int marks = 82;</a:t>
            </a:r>
          </a:p>
          <a:p>
            <a:r>
              <a:rPr lang="en-US" sz="1400" dirty="0">
                <a:latin typeface="Courier New" panose="02070309020205020404" pitchFamily="49" charset="0"/>
                <a:cs typeface="Courier New" panose="02070309020205020404" pitchFamily="49" charset="0"/>
              </a:rPr>
              <a:t>     switch(marks/20) {</a:t>
            </a:r>
          </a:p>
          <a:p>
            <a:r>
              <a:rPr lang="en-US" sz="1400" dirty="0">
                <a:latin typeface="Courier New" panose="02070309020205020404" pitchFamily="49" charset="0"/>
                <a:cs typeface="Courier New" panose="02070309020205020404" pitchFamily="49" charset="0"/>
              </a:rPr>
              <a:t>         case(4):</a:t>
            </a:r>
          </a:p>
          <a:p>
            <a:r>
              <a:rPr lang="en-US" sz="1400" dirty="0">
                <a:latin typeface="Courier New" panose="02070309020205020404" pitchFamily="49" charset="0"/>
                <a:cs typeface="Courier New" panose="02070309020205020404" pitchFamily="49" charset="0"/>
              </a:rPr>
              <a:t>             System.out.println("grade: "+'A');</a:t>
            </a:r>
          </a:p>
          <a:p>
            <a:r>
              <a:rPr lang="en-US" sz="1400" dirty="0">
                <a:latin typeface="Courier New" panose="02070309020205020404" pitchFamily="49" charset="0"/>
                <a:cs typeface="Courier New" panose="02070309020205020404" pitchFamily="49" charset="0"/>
              </a:rPr>
              <a:t>             break;</a:t>
            </a:r>
          </a:p>
          <a:p>
            <a:r>
              <a:rPr lang="en-US" sz="1400" dirty="0">
                <a:latin typeface="Courier New" panose="02070309020205020404" pitchFamily="49" charset="0"/>
                <a:cs typeface="Courier New" panose="02070309020205020404" pitchFamily="49" charset="0"/>
              </a:rPr>
              <a:t>         case(3):</a:t>
            </a:r>
          </a:p>
          <a:p>
            <a:r>
              <a:rPr lang="en-US" sz="1400" dirty="0">
                <a:latin typeface="Courier New" panose="02070309020205020404" pitchFamily="49" charset="0"/>
                <a:cs typeface="Courier New" panose="02070309020205020404" pitchFamily="49" charset="0"/>
              </a:rPr>
              <a:t>             System.out.println("grade: "+'B');</a:t>
            </a:r>
          </a:p>
          <a:p>
            <a:r>
              <a:rPr lang="en-US" sz="1400" dirty="0">
                <a:latin typeface="Courier New" panose="02070309020205020404" pitchFamily="49" charset="0"/>
                <a:cs typeface="Courier New" panose="02070309020205020404" pitchFamily="49" charset="0"/>
              </a:rPr>
              <a:t>             break;</a:t>
            </a:r>
          </a:p>
          <a:p>
            <a:r>
              <a:rPr lang="en-US" sz="1400" dirty="0">
                <a:latin typeface="Courier New" panose="02070309020205020404" pitchFamily="49" charset="0"/>
                <a:cs typeface="Courier New" panose="02070309020205020404" pitchFamily="49" charset="0"/>
              </a:rPr>
              <a:t>         case(2):</a:t>
            </a:r>
          </a:p>
          <a:p>
            <a:r>
              <a:rPr lang="en-US" sz="1400" dirty="0">
                <a:latin typeface="Courier New" panose="02070309020205020404" pitchFamily="49" charset="0"/>
                <a:cs typeface="Courier New" panose="02070309020205020404" pitchFamily="49" charset="0"/>
              </a:rPr>
              <a:t>             System.out.println("grade: "+'C');</a:t>
            </a:r>
          </a:p>
          <a:p>
            <a:r>
              <a:rPr lang="en-US" sz="1400" dirty="0">
                <a:latin typeface="Courier New" panose="02070309020205020404" pitchFamily="49" charset="0"/>
                <a:cs typeface="Courier New" panose="02070309020205020404" pitchFamily="49" charset="0"/>
              </a:rPr>
              <a:t>             break;</a:t>
            </a:r>
          </a:p>
          <a:p>
            <a:r>
              <a:rPr lang="en-US" sz="1400" dirty="0">
                <a:latin typeface="Courier New" panose="02070309020205020404" pitchFamily="49" charset="0"/>
                <a:cs typeface="Courier New" panose="02070309020205020404" pitchFamily="49" charset="0"/>
              </a:rPr>
              <a:t>         default:</a:t>
            </a:r>
          </a:p>
          <a:p>
            <a:r>
              <a:rPr lang="en-US" sz="1400" dirty="0">
                <a:latin typeface="Courier New" panose="02070309020205020404" pitchFamily="49" charset="0"/>
                <a:cs typeface="Courier New" panose="02070309020205020404" pitchFamily="49" charset="0"/>
              </a:rPr>
              <a:t>             System.out.println("grade: "+'D’);</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C8B31C9A-C689-4A4C-9032-818965AEBE5D}"/>
              </a:ext>
            </a:extLst>
          </p:cNvPr>
          <p:cNvSpPr txBox="1"/>
          <p:nvPr/>
        </p:nvSpPr>
        <p:spPr>
          <a:xfrm>
            <a:off x="6607332" y="5720071"/>
            <a:ext cx="2064396" cy="723275"/>
          </a:xfrm>
          <a:prstGeom prst="rect">
            <a:avLst/>
          </a:prstGeom>
          <a:noFill/>
        </p:spPr>
        <p:txBody>
          <a:bodyPr wrap="square">
            <a:spAutoFit/>
          </a:bodyPr>
          <a:lstStyle/>
          <a:p>
            <a:pPr algn="just">
              <a:spcAft>
                <a:spcPts val="600"/>
              </a:spcAft>
            </a:pPr>
            <a:r>
              <a:rPr lang="en-IN" b="1" dirty="0">
                <a:latin typeface="Times New Roman" panose="02020603050405020304" pitchFamily="18" charset="0"/>
                <a:cs typeface="Times New Roman" panose="02020603050405020304" pitchFamily="18" charset="0"/>
              </a:rPr>
              <a:t>Output:	</a:t>
            </a:r>
            <a:endParaRPr lang="en-IN" dirty="0">
              <a:latin typeface="Times New Roman" panose="02020603050405020304" pitchFamily="18" charset="0"/>
              <a:cs typeface="Times New Roman" panose="02020603050405020304" pitchFamily="18" charset="0"/>
            </a:endParaRPr>
          </a:p>
          <a:p>
            <a:pPr algn="just">
              <a:spcAft>
                <a:spcPts val="600"/>
              </a:spcAft>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grade: A</a:t>
            </a:r>
            <a:endParaRPr lang="en-IN"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42DC849-CBB4-4D56-8155-5422BC52F560}"/>
              </a:ext>
            </a:extLst>
          </p:cNvPr>
          <p:cNvSpPr txBox="1"/>
          <p:nvPr/>
        </p:nvSpPr>
        <p:spPr>
          <a:xfrm>
            <a:off x="1484311" y="1619499"/>
            <a:ext cx="4415044" cy="1938992"/>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switch </a:t>
            </a:r>
            <a:r>
              <a:rPr lang="en-US" sz="2000" dirty="0">
                <a:latin typeface="Times New Roman" panose="02020603050405020304" pitchFamily="18" charset="0"/>
                <a:cs typeface="Times New Roman" panose="02020603050405020304" pitchFamily="18" charset="0"/>
              </a:rPr>
              <a:t>statement is Java’s multiway branch statement.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provides an easy way to dispatch execution to different parts of your code based on the value of an expression.</a:t>
            </a:r>
          </a:p>
        </p:txBody>
      </p:sp>
      <p:sp>
        <p:nvSpPr>
          <p:cNvPr id="10" name="TextBox 9">
            <a:extLst>
              <a:ext uri="{FF2B5EF4-FFF2-40B4-BE49-F238E27FC236}">
                <a16:creationId xmlns:a16="http://schemas.microsoft.com/office/drawing/2014/main" id="{D7050BD1-4BF9-4C47-A7CD-72403CF69D9A}"/>
              </a:ext>
            </a:extLst>
          </p:cNvPr>
          <p:cNvSpPr txBox="1"/>
          <p:nvPr/>
        </p:nvSpPr>
        <p:spPr>
          <a:xfrm>
            <a:off x="2640144" y="3691924"/>
            <a:ext cx="2256321" cy="3093154"/>
          </a:xfrm>
          <a:prstGeom prst="rect">
            <a:avLst/>
          </a:prstGeom>
          <a:solidFill>
            <a:schemeClr val="bg1"/>
          </a:solidFill>
          <a:effectLst>
            <a:softEdge rad="63500"/>
          </a:effectLst>
        </p:spPr>
        <p:txBody>
          <a:bodyPr wrap="square">
            <a:spAutoFit/>
          </a:bodyPr>
          <a:lstStyle/>
          <a:p>
            <a:r>
              <a:rPr lang="en-US" sz="1300" dirty="0">
                <a:latin typeface="Arial" panose="020B0604020202020204" pitchFamily="34" charset="0"/>
                <a:ea typeface="Calibri" panose="020F0502020204030204" pitchFamily="34" charset="0"/>
                <a:cs typeface="Arial" panose="020B0604020202020204" pitchFamily="34" charset="0"/>
              </a:rPr>
              <a:t>switch(</a:t>
            </a:r>
            <a:r>
              <a:rPr lang="en-US" sz="1300" i="1" dirty="0">
                <a:latin typeface="Arial" panose="020B0604020202020204" pitchFamily="34" charset="0"/>
                <a:ea typeface="Calibri" panose="020F0502020204030204" pitchFamily="34" charset="0"/>
                <a:cs typeface="Arial" panose="020B0604020202020204" pitchFamily="34" charset="0"/>
              </a:rPr>
              <a:t>expression)   </a:t>
            </a:r>
            <a:r>
              <a:rPr lang="en-US" sz="1300" dirty="0">
                <a:latin typeface="Arial" panose="020B0604020202020204" pitchFamily="34" charset="0"/>
                <a:ea typeface="Calibri" panose="020F0502020204030204" pitchFamily="34" charset="0"/>
                <a:cs typeface="Arial" panose="020B0604020202020204" pitchFamily="34" charset="0"/>
              </a:rPr>
              <a:t>{</a:t>
            </a:r>
          </a:p>
          <a:p>
            <a:r>
              <a:rPr lang="en-US" sz="1300" i="1" dirty="0">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case </a:t>
            </a:r>
            <a:r>
              <a:rPr lang="en-US" sz="1300" i="1" dirty="0">
                <a:latin typeface="Arial" panose="020B0604020202020204" pitchFamily="34" charset="0"/>
                <a:ea typeface="Calibri" panose="020F0502020204030204" pitchFamily="34" charset="0"/>
                <a:cs typeface="Arial" panose="020B0604020202020204" pitchFamily="34" charset="0"/>
              </a:rPr>
              <a:t>value1:</a:t>
            </a:r>
          </a:p>
          <a:p>
            <a:r>
              <a:rPr lang="en-US" sz="1300" dirty="0">
                <a:latin typeface="Arial" panose="020B0604020202020204" pitchFamily="34" charset="0"/>
                <a:ea typeface="Calibri" panose="020F0502020204030204" pitchFamily="34" charset="0"/>
                <a:cs typeface="Arial" panose="020B0604020202020204" pitchFamily="34" charset="0"/>
              </a:rPr>
              <a:t>        //statement sequence</a:t>
            </a:r>
          </a:p>
          <a:p>
            <a:r>
              <a:rPr lang="en-US" sz="1300" dirty="0">
                <a:latin typeface="Arial" panose="020B0604020202020204" pitchFamily="34" charset="0"/>
                <a:ea typeface="Calibri" panose="020F0502020204030204" pitchFamily="34" charset="0"/>
                <a:cs typeface="Arial" panose="020B0604020202020204" pitchFamily="34" charset="0"/>
              </a:rPr>
              <a:t>        break;</a:t>
            </a:r>
          </a:p>
          <a:p>
            <a:r>
              <a:rPr lang="en-US" sz="1300" dirty="0">
                <a:latin typeface="Arial" panose="020B0604020202020204" pitchFamily="34" charset="0"/>
                <a:ea typeface="Calibri" panose="020F0502020204030204" pitchFamily="34" charset="0"/>
                <a:cs typeface="Arial" panose="020B0604020202020204" pitchFamily="34" charset="0"/>
              </a:rPr>
              <a:t>    case </a:t>
            </a:r>
            <a:r>
              <a:rPr lang="en-US" sz="1300" i="1" dirty="0">
                <a:latin typeface="Arial" panose="020B0604020202020204" pitchFamily="34" charset="0"/>
                <a:ea typeface="Calibri" panose="020F0502020204030204" pitchFamily="34" charset="0"/>
                <a:cs typeface="Arial" panose="020B0604020202020204" pitchFamily="34" charset="0"/>
              </a:rPr>
              <a:t>value2:</a:t>
            </a:r>
          </a:p>
          <a:p>
            <a:r>
              <a:rPr lang="en-US" sz="1300" dirty="0">
                <a:latin typeface="Arial" panose="020B0604020202020204" pitchFamily="34" charset="0"/>
                <a:ea typeface="Calibri" panose="020F0502020204030204" pitchFamily="34" charset="0"/>
                <a:cs typeface="Arial" panose="020B0604020202020204" pitchFamily="34" charset="0"/>
              </a:rPr>
              <a:t>        //statement sequence</a:t>
            </a:r>
          </a:p>
          <a:p>
            <a:r>
              <a:rPr lang="en-US" sz="1300" dirty="0">
                <a:latin typeface="Arial" panose="020B0604020202020204" pitchFamily="34" charset="0"/>
                <a:ea typeface="Calibri" panose="020F0502020204030204" pitchFamily="34" charset="0"/>
                <a:cs typeface="Arial" panose="020B0604020202020204" pitchFamily="34" charset="0"/>
              </a:rPr>
              <a:t>        break;</a:t>
            </a:r>
          </a:p>
          <a:p>
            <a:r>
              <a:rPr lang="en-US" sz="1300" dirty="0">
                <a:latin typeface="Arial" panose="020B0604020202020204" pitchFamily="34" charset="0"/>
                <a:ea typeface="Calibri" panose="020F0502020204030204" pitchFamily="34" charset="0"/>
                <a:cs typeface="Arial" panose="020B0604020202020204" pitchFamily="34" charset="0"/>
              </a:rPr>
              <a:t>    .</a:t>
            </a:r>
          </a:p>
          <a:p>
            <a:r>
              <a:rPr lang="en-US" sz="1300" dirty="0">
                <a:latin typeface="Arial" panose="020B0604020202020204" pitchFamily="34" charset="0"/>
                <a:ea typeface="Calibri" panose="020F0502020204030204" pitchFamily="34" charset="0"/>
                <a:cs typeface="Arial" panose="020B0604020202020204" pitchFamily="34" charset="0"/>
              </a:rPr>
              <a:t>    .</a:t>
            </a:r>
          </a:p>
          <a:p>
            <a:r>
              <a:rPr lang="en-US" sz="1300" dirty="0">
                <a:latin typeface="Arial" panose="020B0604020202020204" pitchFamily="34" charset="0"/>
                <a:ea typeface="Calibri" panose="020F0502020204030204" pitchFamily="34" charset="0"/>
                <a:cs typeface="Arial" panose="020B0604020202020204" pitchFamily="34" charset="0"/>
              </a:rPr>
              <a:t>    case </a:t>
            </a:r>
            <a:r>
              <a:rPr lang="en-US" sz="1300" i="1" dirty="0">
                <a:latin typeface="Arial" panose="020B0604020202020204" pitchFamily="34" charset="0"/>
                <a:ea typeface="Calibri" panose="020F0502020204030204" pitchFamily="34" charset="0"/>
                <a:cs typeface="Arial" panose="020B0604020202020204" pitchFamily="34" charset="0"/>
              </a:rPr>
              <a:t>valueN:</a:t>
            </a:r>
          </a:p>
          <a:p>
            <a:r>
              <a:rPr lang="en-US" sz="1300" dirty="0">
                <a:latin typeface="Arial" panose="020B0604020202020204" pitchFamily="34" charset="0"/>
                <a:ea typeface="Calibri" panose="020F0502020204030204" pitchFamily="34" charset="0"/>
                <a:cs typeface="Arial" panose="020B0604020202020204" pitchFamily="34" charset="0"/>
              </a:rPr>
              <a:t>        //statement sequence</a:t>
            </a:r>
          </a:p>
          <a:p>
            <a:r>
              <a:rPr lang="en-US" sz="1300" dirty="0">
                <a:latin typeface="Arial" panose="020B0604020202020204" pitchFamily="34" charset="0"/>
                <a:ea typeface="Calibri" panose="020F0502020204030204" pitchFamily="34" charset="0"/>
                <a:cs typeface="Arial" panose="020B0604020202020204" pitchFamily="34" charset="0"/>
              </a:rPr>
              <a:t>        break;</a:t>
            </a:r>
          </a:p>
          <a:p>
            <a:r>
              <a:rPr lang="en-US" sz="1300" dirty="0">
                <a:latin typeface="Arial" panose="020B0604020202020204" pitchFamily="34" charset="0"/>
                <a:ea typeface="Calibri" panose="020F0502020204030204" pitchFamily="34" charset="0"/>
                <a:cs typeface="Arial" panose="020B0604020202020204" pitchFamily="34" charset="0"/>
              </a:rPr>
              <a:t>    default:</a:t>
            </a:r>
          </a:p>
          <a:p>
            <a:r>
              <a:rPr lang="en-US" sz="1300" dirty="0">
                <a:latin typeface="Arial" panose="020B0604020202020204" pitchFamily="34" charset="0"/>
                <a:ea typeface="Calibri" panose="020F0502020204030204" pitchFamily="34" charset="0"/>
                <a:cs typeface="Arial" panose="020B0604020202020204" pitchFamily="34" charset="0"/>
              </a:rPr>
              <a:t>        //statement sequence</a:t>
            </a:r>
          </a:p>
          <a:p>
            <a:r>
              <a:rPr lang="en-US" sz="1300" dirty="0">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78402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p:bldP spid="9" grpId="0"/>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lstStyle/>
          <a:p>
            <a:pPr algn="l"/>
            <a:r>
              <a:rPr lang="en-US" dirty="0">
                <a:solidFill>
                  <a:schemeClr val="accent4">
                    <a:lumMod val="75000"/>
                  </a:schemeClr>
                </a:solidFill>
                <a:latin typeface="Arial Black" panose="020B0A04020102020204" pitchFamily="34" charset="0"/>
              </a:rPr>
              <a:t>Iteration Statements</a:t>
            </a:r>
            <a:endParaRPr lang="en-IN" dirty="0">
              <a:solidFill>
                <a:schemeClr val="accent4">
                  <a:lumMod val="75000"/>
                </a:schemeClr>
              </a:solidFill>
              <a:latin typeface="Arial Black" panose="020B0A04020102020204" pitchFamily="34" charset="0"/>
            </a:endParaRPr>
          </a:p>
        </p:txBody>
      </p:sp>
      <p:sp>
        <p:nvSpPr>
          <p:cNvPr id="8" name="TextBox 7">
            <a:extLst>
              <a:ext uri="{FF2B5EF4-FFF2-40B4-BE49-F238E27FC236}">
                <a16:creationId xmlns:a16="http://schemas.microsoft.com/office/drawing/2014/main" id="{2EFE1075-5C7E-4320-ABF3-CFB5D9D77768}"/>
              </a:ext>
            </a:extLst>
          </p:cNvPr>
          <p:cNvSpPr txBox="1"/>
          <p:nvPr/>
        </p:nvSpPr>
        <p:spPr>
          <a:xfrm>
            <a:off x="1931796" y="2453026"/>
            <a:ext cx="6538964" cy="2246769"/>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atin typeface="Times New Roman" panose="02020603050405020304" pitchFamily="18" charset="0"/>
                <a:cs typeface="Times New Roman" panose="02020603050405020304" pitchFamily="18" charset="0"/>
              </a:rPr>
              <a:t>’s iteration statements are</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1714500" lvl="3"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while</a:t>
            </a:r>
          </a:p>
          <a:p>
            <a:pPr marL="1714500" lvl="3"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do-while</a:t>
            </a:r>
          </a:p>
          <a:p>
            <a:pPr marL="1714500" lvl="3"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for </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statements create what we commonly call </a:t>
            </a:r>
            <a:r>
              <a:rPr lang="en-US" sz="2000" i="1" dirty="0">
                <a:solidFill>
                  <a:srgbClr val="7030A0"/>
                </a:solidFill>
                <a:latin typeface="Times New Roman" panose="02020603050405020304" pitchFamily="18" charset="0"/>
                <a:cs typeface="Times New Roman" panose="02020603050405020304" pitchFamily="18" charset="0"/>
              </a:rPr>
              <a:t>loops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2512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lstStyle/>
          <a:p>
            <a:pPr algn="l"/>
            <a:r>
              <a:rPr lang="en-IN" dirty="0">
                <a:solidFill>
                  <a:schemeClr val="accent4">
                    <a:lumMod val="75000"/>
                  </a:schemeClr>
                </a:solidFill>
                <a:latin typeface="Arial Black" panose="020B0A04020102020204" pitchFamily="34" charset="0"/>
              </a:rPr>
              <a:t>‘while’ loop </a:t>
            </a:r>
          </a:p>
        </p:txBody>
      </p:sp>
      <p:sp>
        <p:nvSpPr>
          <p:cNvPr id="10" name="TextBox 9">
            <a:extLst>
              <a:ext uri="{FF2B5EF4-FFF2-40B4-BE49-F238E27FC236}">
                <a16:creationId xmlns:a16="http://schemas.microsoft.com/office/drawing/2014/main" id="{54C46137-257F-4C72-8AA0-9F07C99C88B4}"/>
              </a:ext>
            </a:extLst>
          </p:cNvPr>
          <p:cNvSpPr txBox="1"/>
          <p:nvPr/>
        </p:nvSpPr>
        <p:spPr>
          <a:xfrm>
            <a:off x="1484311" y="1691489"/>
            <a:ext cx="5217939" cy="4493538"/>
          </a:xfrm>
          <a:prstGeom prst="rect">
            <a:avLst/>
          </a:prstGeom>
          <a:noFill/>
        </p:spPr>
        <p:txBody>
          <a:bodyPr wrap="square">
            <a:spAutoFit/>
          </a:bodyPr>
          <a:lstStyle/>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repeats a statement or block while its controlling expression is true. Here is its general form:</a:t>
            </a:r>
          </a:p>
          <a:p>
            <a:pPr algn="just"/>
            <a:r>
              <a:rPr lang="en-US" sz="20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while(condition) {</a:t>
            </a:r>
          </a:p>
          <a:p>
            <a:pPr algn="just"/>
            <a:r>
              <a:rPr lang="en-US" dirty="0">
                <a:latin typeface="Courier New" panose="02070309020205020404" pitchFamily="49" charset="0"/>
                <a:cs typeface="Courier New" panose="02070309020205020404" pitchFamily="49" charset="0"/>
              </a:rPr>
              <a:t>			// body of loop</a:t>
            </a:r>
          </a:p>
          <a:p>
            <a:pPr algn="just"/>
            <a:r>
              <a:rPr lang="en-US" dirty="0">
                <a:latin typeface="Courier New" panose="02070309020205020404" pitchFamily="49" charset="0"/>
                <a:cs typeface="Courier New" panose="02070309020205020404" pitchFamily="49" charset="0"/>
              </a:rPr>
              <a:t>		}</a:t>
            </a:r>
          </a:p>
          <a:p>
            <a:pPr marL="342900" indent="-342900" algn="just">
              <a:spcBef>
                <a:spcPts val="60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condition can be any Boolean expression.</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body of the loop will be executed as long as the conditional expression is true. When condition becomes false, control passes to the next line of code immediately following the loop.</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curly braces are unnecessary if only a single statement is being repeated.</a:t>
            </a:r>
          </a:p>
        </p:txBody>
      </p:sp>
      <p:sp>
        <p:nvSpPr>
          <p:cNvPr id="8" name="TextBox 7">
            <a:extLst>
              <a:ext uri="{FF2B5EF4-FFF2-40B4-BE49-F238E27FC236}">
                <a16:creationId xmlns:a16="http://schemas.microsoft.com/office/drawing/2014/main" id="{EAC40BF6-DFBE-4C85-B7F3-AB8828755ECF}"/>
              </a:ext>
            </a:extLst>
          </p:cNvPr>
          <p:cNvSpPr txBox="1"/>
          <p:nvPr/>
        </p:nvSpPr>
        <p:spPr>
          <a:xfrm>
            <a:off x="6843252" y="1732645"/>
            <a:ext cx="4812836" cy="2246769"/>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While {</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int n = 5;</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while(n &gt; 0) {</a:t>
            </a:r>
          </a:p>
          <a:p>
            <a:r>
              <a:rPr lang="en-US" sz="1400" dirty="0">
                <a:latin typeface="Courier New" panose="02070309020205020404" pitchFamily="49" charset="0"/>
                <a:cs typeface="Courier New" panose="02070309020205020404" pitchFamily="49" charset="0"/>
              </a:rPr>
              <a:t>            System.out.println("tick "+n);</a:t>
            </a:r>
          </a:p>
          <a:p>
            <a:r>
              <a:rPr lang="en-US" sz="1400" dirty="0">
                <a:latin typeface="Courier New" panose="02070309020205020404" pitchFamily="49" charset="0"/>
                <a:cs typeface="Courier New" panose="02070309020205020404" pitchFamily="49" charset="0"/>
              </a:rPr>
              <a:t>            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F7768F92-A1C3-4BE4-B706-17483B5CFF20}"/>
              </a:ext>
            </a:extLst>
          </p:cNvPr>
          <p:cNvSpPr txBox="1"/>
          <p:nvPr/>
        </p:nvSpPr>
        <p:spPr>
          <a:xfrm>
            <a:off x="7745625" y="4399923"/>
            <a:ext cx="3086498" cy="1785104"/>
          </a:xfrm>
          <a:prstGeom prst="rect">
            <a:avLst/>
          </a:prstGeom>
          <a:noFill/>
        </p:spPr>
        <p:txBody>
          <a:bodyPr wrap="square">
            <a:spAutoFit/>
          </a:bodyPr>
          <a:lstStyle/>
          <a:p>
            <a:pPr algn="just">
              <a:spcAft>
                <a:spcPts val="600"/>
              </a:spcAft>
            </a:pPr>
            <a:r>
              <a:rPr lang="en-IN" b="1" dirty="0">
                <a:latin typeface="Times New Roman" panose="02020603050405020304" pitchFamily="18" charset="0"/>
                <a:cs typeface="Times New Roman" panose="02020603050405020304" pitchFamily="18" charset="0"/>
              </a:rPr>
              <a:t>Output:		</a:t>
            </a:r>
            <a:r>
              <a:rPr lang="en-IN" dirty="0">
                <a:latin typeface="Times New Roman" panose="02020603050405020304" pitchFamily="18" charset="0"/>
                <a:cs typeface="Times New Roman" panose="02020603050405020304" pitchFamily="18" charset="0"/>
              </a:rPr>
              <a:t>tick 5</a:t>
            </a:r>
          </a:p>
          <a:p>
            <a:pPr algn="just">
              <a:spcAft>
                <a:spcPts val="600"/>
              </a:spcAft>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tick 4</a:t>
            </a:r>
          </a:p>
          <a:p>
            <a:pPr algn="just">
              <a:spcAft>
                <a:spcPts val="600"/>
              </a:spcAft>
            </a:pPr>
            <a:r>
              <a:rPr lang="en-IN" dirty="0">
                <a:latin typeface="Times New Roman" panose="02020603050405020304" pitchFamily="18" charset="0"/>
                <a:cs typeface="Times New Roman" panose="02020603050405020304" pitchFamily="18" charset="0"/>
              </a:rPr>
              <a:t>			tick 3</a:t>
            </a:r>
          </a:p>
          <a:p>
            <a:pPr algn="just">
              <a:spcAft>
                <a:spcPts val="600"/>
              </a:spcAft>
            </a:pPr>
            <a:r>
              <a:rPr lang="en-IN" dirty="0">
                <a:latin typeface="Times New Roman" panose="02020603050405020304" pitchFamily="18" charset="0"/>
                <a:cs typeface="Times New Roman" panose="02020603050405020304" pitchFamily="18" charset="0"/>
              </a:rPr>
              <a:t>			tick 2</a:t>
            </a:r>
          </a:p>
          <a:p>
            <a:pPr algn="just">
              <a:spcAft>
                <a:spcPts val="600"/>
              </a:spcAft>
            </a:pPr>
            <a:r>
              <a:rPr lang="en-IN" dirty="0">
                <a:latin typeface="Times New Roman" panose="02020603050405020304" pitchFamily="18" charset="0"/>
                <a:cs typeface="Times New Roman" panose="02020603050405020304" pitchFamily="18" charset="0"/>
              </a:rPr>
              <a:t>			tick 1 </a:t>
            </a:r>
          </a:p>
        </p:txBody>
      </p:sp>
    </p:spTree>
    <p:extLst>
      <p:ext uri="{BB962C8B-B14F-4D97-AF65-F5344CB8AC3E}">
        <p14:creationId xmlns:p14="http://schemas.microsoft.com/office/powerpoint/2010/main" val="205200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8" grpId="0" animBg="1"/>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5680</TotalTime>
  <Words>2305</Words>
  <Application>Microsoft Office PowerPoint</Application>
  <PresentationFormat>Widescreen</PresentationFormat>
  <Paragraphs>362</Paragraphs>
  <Slides>20</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Calibri</vt:lpstr>
      <vt:lpstr>Corbel</vt:lpstr>
      <vt:lpstr>Courier New</vt:lpstr>
      <vt:lpstr>Times New Roman</vt:lpstr>
      <vt:lpstr>Wingdings</vt:lpstr>
      <vt:lpstr>Parallax</vt:lpstr>
      <vt:lpstr>JAVA Programming</vt:lpstr>
      <vt:lpstr>TOPICs to be discussed</vt:lpstr>
      <vt:lpstr>Let’s START …!!!</vt:lpstr>
      <vt:lpstr>Selection Statements</vt:lpstr>
      <vt:lpstr>‘if’ statement  </vt:lpstr>
      <vt:lpstr>The if-else-if ladder</vt:lpstr>
      <vt:lpstr>‘switch’ statement</vt:lpstr>
      <vt:lpstr>Iteration Statements</vt:lpstr>
      <vt:lpstr>‘while’ loop </vt:lpstr>
      <vt:lpstr>‘do-while’ loop</vt:lpstr>
      <vt:lpstr>‘while’ vs ‘do-while’</vt:lpstr>
      <vt:lpstr>‘for’ loop</vt:lpstr>
      <vt:lpstr>Extended ‘for’ loop</vt:lpstr>
      <vt:lpstr>Jump Statements</vt:lpstr>
      <vt:lpstr>‘break’ statement</vt:lpstr>
      <vt:lpstr>‘break’ as the form of ‘Goto’</vt:lpstr>
      <vt:lpstr>‘continue’ statement</vt:lpstr>
      <vt:lpstr>‘return’ statement</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Suvojit Dhara</dc:creator>
  <cp:lastModifiedBy>Suvojit Dhara</cp:lastModifiedBy>
  <cp:revision>269</cp:revision>
  <dcterms:created xsi:type="dcterms:W3CDTF">2024-06-05T06:37:24Z</dcterms:created>
  <dcterms:modified xsi:type="dcterms:W3CDTF">2024-06-19T13:21:43Z</dcterms:modified>
</cp:coreProperties>
</file>