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73" r:id="rId15"/>
    <p:sldId id="275" r:id="rId16"/>
    <p:sldId id="274" r:id="rId17"/>
    <p:sldId id="276" r:id="rId18"/>
    <p:sldId id="267" r:id="rId19"/>
    <p:sldId id="268" r:id="rId20"/>
    <p:sldId id="269" r:id="rId21"/>
    <p:sldId id="270" r:id="rId22"/>
    <p:sldId id="271" r:id="rId23"/>
    <p:sldId id="272"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26" name="PlaceHolder 2"/>
          <p:cNvSpPr>
            <a:spLocks noGrp="1"/>
          </p:cNvSpPr>
          <p:nvPr>
            <p:ph type="body"/>
          </p:nvPr>
        </p:nvSpPr>
        <p:spPr>
          <a:xfrm>
            <a:off x="549720" y="1200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3"/>
          <p:cNvSpPr>
            <a:spLocks noGrp="1"/>
          </p:cNvSpPr>
          <p:nvPr>
            <p:ph type="body"/>
          </p:nvPr>
        </p:nvSpPr>
        <p:spPr>
          <a:xfrm>
            <a:off x="549720" y="2739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54972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5"/>
          <p:cNvSpPr>
            <a:spLocks noGrp="1"/>
          </p:cNvSpPr>
          <p:nvPr>
            <p:ph type="body"/>
          </p:nvPr>
        </p:nvSpPr>
        <p:spPr>
          <a:xfrm>
            <a:off x="439128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54972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308448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561960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54972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6"/>
          <p:cNvSpPr>
            <a:spLocks noGrp="1"/>
          </p:cNvSpPr>
          <p:nvPr>
            <p:ph type="body"/>
          </p:nvPr>
        </p:nvSpPr>
        <p:spPr>
          <a:xfrm>
            <a:off x="308448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7"/>
          <p:cNvSpPr>
            <a:spLocks noGrp="1"/>
          </p:cNvSpPr>
          <p:nvPr>
            <p:ph type="body"/>
          </p:nvPr>
        </p:nvSpPr>
        <p:spPr>
          <a:xfrm>
            <a:off x="561960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549720" y="1200240"/>
            <a:ext cx="7496640" cy="29458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549720" y="1200240"/>
            <a:ext cx="7496640" cy="29458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54972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39128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49720" y="361440"/>
            <a:ext cx="7496640" cy="2547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39128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54972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549720" y="1200240"/>
            <a:ext cx="7496640" cy="29458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54972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39128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549720" y="2739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549720" y="1200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549720" y="2739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54972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39128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54972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08448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561960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54972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08448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561960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91" name="PlaceHolder 2"/>
          <p:cNvSpPr>
            <a:spLocks noGrp="1"/>
          </p:cNvSpPr>
          <p:nvPr>
            <p:ph type="subTitle"/>
          </p:nvPr>
        </p:nvSpPr>
        <p:spPr>
          <a:xfrm>
            <a:off x="549720" y="1200240"/>
            <a:ext cx="7496640" cy="29458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93" name="PlaceHolder 2"/>
          <p:cNvSpPr>
            <a:spLocks noGrp="1"/>
          </p:cNvSpPr>
          <p:nvPr>
            <p:ph type="body"/>
          </p:nvPr>
        </p:nvSpPr>
        <p:spPr>
          <a:xfrm>
            <a:off x="549720" y="1200240"/>
            <a:ext cx="7496640" cy="29458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54972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3"/>
          <p:cNvSpPr>
            <a:spLocks noGrp="1"/>
          </p:cNvSpPr>
          <p:nvPr>
            <p:ph type="body"/>
          </p:nvPr>
        </p:nvSpPr>
        <p:spPr>
          <a:xfrm>
            <a:off x="439128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549720" y="1200240"/>
            <a:ext cx="7496640" cy="29458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49720" y="361440"/>
            <a:ext cx="7496640" cy="2547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00"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3"/>
          <p:cNvSpPr>
            <a:spLocks noGrp="1"/>
          </p:cNvSpPr>
          <p:nvPr>
            <p:ph type="body"/>
          </p:nvPr>
        </p:nvSpPr>
        <p:spPr>
          <a:xfrm>
            <a:off x="439128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2" name="PlaceHolder 4"/>
          <p:cNvSpPr>
            <a:spLocks noGrp="1"/>
          </p:cNvSpPr>
          <p:nvPr>
            <p:ph type="body"/>
          </p:nvPr>
        </p:nvSpPr>
        <p:spPr>
          <a:xfrm>
            <a:off x="54972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04" name="PlaceHolder 2"/>
          <p:cNvSpPr>
            <a:spLocks noGrp="1"/>
          </p:cNvSpPr>
          <p:nvPr>
            <p:ph type="body"/>
          </p:nvPr>
        </p:nvSpPr>
        <p:spPr>
          <a:xfrm>
            <a:off x="54972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6" name="PlaceHolder 4"/>
          <p:cNvSpPr>
            <a:spLocks noGrp="1"/>
          </p:cNvSpPr>
          <p:nvPr>
            <p:ph type="body"/>
          </p:nvPr>
        </p:nvSpPr>
        <p:spPr>
          <a:xfrm>
            <a:off x="439128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08"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9"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0" name="PlaceHolder 4"/>
          <p:cNvSpPr>
            <a:spLocks noGrp="1"/>
          </p:cNvSpPr>
          <p:nvPr>
            <p:ph type="body"/>
          </p:nvPr>
        </p:nvSpPr>
        <p:spPr>
          <a:xfrm>
            <a:off x="549720" y="2739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12" name="PlaceHolder 2"/>
          <p:cNvSpPr>
            <a:spLocks noGrp="1"/>
          </p:cNvSpPr>
          <p:nvPr>
            <p:ph type="body"/>
          </p:nvPr>
        </p:nvSpPr>
        <p:spPr>
          <a:xfrm>
            <a:off x="549720" y="1200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3"/>
          <p:cNvSpPr>
            <a:spLocks noGrp="1"/>
          </p:cNvSpPr>
          <p:nvPr>
            <p:ph type="body"/>
          </p:nvPr>
        </p:nvSpPr>
        <p:spPr>
          <a:xfrm>
            <a:off x="549720" y="2739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15"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4"/>
          <p:cNvSpPr>
            <a:spLocks noGrp="1"/>
          </p:cNvSpPr>
          <p:nvPr>
            <p:ph type="body"/>
          </p:nvPr>
        </p:nvSpPr>
        <p:spPr>
          <a:xfrm>
            <a:off x="54972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5"/>
          <p:cNvSpPr>
            <a:spLocks noGrp="1"/>
          </p:cNvSpPr>
          <p:nvPr>
            <p:ph type="body"/>
          </p:nvPr>
        </p:nvSpPr>
        <p:spPr>
          <a:xfrm>
            <a:off x="439128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20" name="PlaceHolder 2"/>
          <p:cNvSpPr>
            <a:spLocks noGrp="1"/>
          </p:cNvSpPr>
          <p:nvPr>
            <p:ph type="body"/>
          </p:nvPr>
        </p:nvSpPr>
        <p:spPr>
          <a:xfrm>
            <a:off x="54972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1" name="PlaceHolder 3"/>
          <p:cNvSpPr>
            <a:spLocks noGrp="1"/>
          </p:cNvSpPr>
          <p:nvPr>
            <p:ph type="body"/>
          </p:nvPr>
        </p:nvSpPr>
        <p:spPr>
          <a:xfrm>
            <a:off x="308448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2" name="PlaceHolder 4"/>
          <p:cNvSpPr>
            <a:spLocks noGrp="1"/>
          </p:cNvSpPr>
          <p:nvPr>
            <p:ph type="body"/>
          </p:nvPr>
        </p:nvSpPr>
        <p:spPr>
          <a:xfrm>
            <a:off x="5619600" y="1200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3" name="PlaceHolder 5"/>
          <p:cNvSpPr>
            <a:spLocks noGrp="1"/>
          </p:cNvSpPr>
          <p:nvPr>
            <p:ph type="body"/>
          </p:nvPr>
        </p:nvSpPr>
        <p:spPr>
          <a:xfrm>
            <a:off x="54972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4" name="PlaceHolder 6"/>
          <p:cNvSpPr>
            <a:spLocks noGrp="1"/>
          </p:cNvSpPr>
          <p:nvPr>
            <p:ph type="body"/>
          </p:nvPr>
        </p:nvSpPr>
        <p:spPr>
          <a:xfrm>
            <a:off x="308448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5" name="PlaceHolder 7"/>
          <p:cNvSpPr>
            <a:spLocks noGrp="1"/>
          </p:cNvSpPr>
          <p:nvPr>
            <p:ph type="body"/>
          </p:nvPr>
        </p:nvSpPr>
        <p:spPr>
          <a:xfrm>
            <a:off x="5619600" y="2739240"/>
            <a:ext cx="241380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54972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 name="PlaceHolder 3"/>
          <p:cNvSpPr>
            <a:spLocks noGrp="1"/>
          </p:cNvSpPr>
          <p:nvPr>
            <p:ph type="body"/>
          </p:nvPr>
        </p:nvSpPr>
        <p:spPr>
          <a:xfrm>
            <a:off x="439128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49720" y="361440"/>
            <a:ext cx="7496640" cy="2547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439128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4"/>
          <p:cNvSpPr>
            <a:spLocks noGrp="1"/>
          </p:cNvSpPr>
          <p:nvPr>
            <p:ph type="body"/>
          </p:nvPr>
        </p:nvSpPr>
        <p:spPr>
          <a:xfrm>
            <a:off x="54972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549720" y="1200240"/>
            <a:ext cx="3658320" cy="29458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4"/>
          <p:cNvSpPr>
            <a:spLocks noGrp="1"/>
          </p:cNvSpPr>
          <p:nvPr>
            <p:ph type="body"/>
          </p:nvPr>
        </p:nvSpPr>
        <p:spPr>
          <a:xfrm>
            <a:off x="4391280" y="2739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9720" y="361440"/>
            <a:ext cx="7496640" cy="549360"/>
          </a:xfrm>
          <a:prstGeom prst="rect">
            <a:avLst/>
          </a:prstGeom>
        </p:spPr>
        <p:txBody>
          <a:bodyPr lIns="0" tIns="0" rIns="0" bIns="0" anchor="ctr">
            <a:spAutoFit/>
          </a:bodyPr>
          <a:lstStyle/>
          <a:p>
            <a:endParaRPr lang="en-IN" sz="1400" b="0" strike="noStrike" spc="-1">
              <a:solidFill>
                <a:srgbClr val="000000"/>
              </a:solidFill>
              <a:latin typeface="Arial"/>
            </a:endParaRPr>
          </a:p>
        </p:txBody>
      </p:sp>
      <p:sp>
        <p:nvSpPr>
          <p:cNvPr id="22" name="PlaceHolder 2"/>
          <p:cNvSpPr>
            <a:spLocks noGrp="1"/>
          </p:cNvSpPr>
          <p:nvPr>
            <p:ph type="body"/>
          </p:nvPr>
        </p:nvSpPr>
        <p:spPr>
          <a:xfrm>
            <a:off x="54972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3"/>
          <p:cNvSpPr>
            <a:spLocks noGrp="1"/>
          </p:cNvSpPr>
          <p:nvPr>
            <p:ph type="body"/>
          </p:nvPr>
        </p:nvSpPr>
        <p:spPr>
          <a:xfrm>
            <a:off x="4391280" y="1200240"/>
            <a:ext cx="3658320" cy="14050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4"/>
          <p:cNvSpPr>
            <a:spLocks noGrp="1"/>
          </p:cNvSpPr>
          <p:nvPr>
            <p:ph type="body"/>
          </p:nvPr>
        </p:nvSpPr>
        <p:spPr>
          <a:xfrm>
            <a:off x="549720" y="2739240"/>
            <a:ext cx="7496640" cy="14050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3B21"/>
        </a:solidFill>
        <a:effectLst/>
      </p:bgPr>
    </p:bg>
    <p:spTree>
      <p:nvGrpSpPr>
        <p:cNvPr id="1" name=""/>
        <p:cNvGrpSpPr/>
        <p:nvPr/>
      </p:nvGrpSpPr>
      <p:grpSpPr>
        <a:xfrm>
          <a:off x="0" y="0"/>
          <a:ext cx="0" cy="0"/>
          <a:chOff x="0" y="0"/>
          <a:chExt cx="0" cy="0"/>
        </a:xfrm>
      </p:grpSpPr>
      <p:sp>
        <p:nvSpPr>
          <p:cNvPr id="4" name="CustomShape 1"/>
          <p:cNvSpPr/>
          <p:nvPr/>
        </p:nvSpPr>
        <p:spPr>
          <a:xfrm>
            <a:off x="0" y="3493800"/>
            <a:ext cx="9143640" cy="1649160"/>
          </a:xfrm>
          <a:prstGeom prst="rect">
            <a:avLst/>
          </a:prstGeom>
          <a:solidFill>
            <a:srgbClr val="27272D"/>
          </a:solidFill>
          <a:ln>
            <a:noFill/>
          </a:ln>
        </p:spPr>
        <p:style>
          <a:lnRef idx="0">
            <a:scrgbClr r="0" g="0" b="0"/>
          </a:lnRef>
          <a:fillRef idx="0">
            <a:scrgbClr r="0" g="0" b="0"/>
          </a:fillRef>
          <a:effectRef idx="0">
            <a:scrgbClr r="0" g="0" b="0"/>
          </a:effectRef>
          <a:fontRef idx="minor"/>
        </p:style>
      </p:sp>
      <p:sp>
        <p:nvSpPr>
          <p:cNvPr id="5" name="CustomShape 2"/>
          <p:cNvSpPr/>
          <p:nvPr/>
        </p:nvSpPr>
        <p:spPr>
          <a:xfrm>
            <a:off x="3747240" y="3493800"/>
            <a:ext cx="1649160" cy="1649160"/>
          </a:xfrm>
          <a:prstGeom prst="rect">
            <a:avLst/>
          </a:prstGeom>
          <a:solidFill>
            <a:srgbClr val="4F4F5C"/>
          </a:solidFill>
          <a:ln>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983880" y="0"/>
            <a:ext cx="7175520" cy="349344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7272D"/>
        </a:solidFill>
        <a:effectLst/>
      </p:bgPr>
    </p:bg>
    <p:spTree>
      <p:nvGrpSpPr>
        <p:cNvPr id="1" name=""/>
        <p:cNvGrpSpPr/>
        <p:nvPr/>
      </p:nvGrpSpPr>
      <p:grpSpPr>
        <a:xfrm>
          <a:off x="0" y="0"/>
          <a:ext cx="0" cy="0"/>
          <a:chOff x="0" y="0"/>
          <a:chExt cx="0" cy="0"/>
        </a:xfrm>
      </p:grpSpPr>
      <p:sp>
        <p:nvSpPr>
          <p:cNvPr id="40" name="CustomShape 1"/>
          <p:cNvSpPr/>
          <p:nvPr/>
        </p:nvSpPr>
        <p:spPr>
          <a:xfrm>
            <a:off x="0" y="4593600"/>
            <a:ext cx="9143640" cy="549360"/>
          </a:xfrm>
          <a:prstGeom prst="rect">
            <a:avLst/>
          </a:prstGeom>
          <a:solidFill>
            <a:srgbClr val="BA3B21"/>
          </a:solidFill>
          <a:ln>
            <a:noFill/>
          </a:ln>
        </p:spPr>
        <p:style>
          <a:lnRef idx="0">
            <a:scrgbClr r="0" g="0" b="0"/>
          </a:lnRef>
          <a:fillRef idx="0">
            <a:scrgbClr r="0" g="0" b="0"/>
          </a:fillRef>
          <a:effectRef idx="0">
            <a:scrgbClr r="0" g="0" b="0"/>
          </a:effectRef>
          <a:fontRef idx="minor"/>
        </p:style>
      </p:sp>
      <p:sp>
        <p:nvSpPr>
          <p:cNvPr id="41" name="CustomShape 2"/>
          <p:cNvSpPr/>
          <p:nvPr/>
        </p:nvSpPr>
        <p:spPr>
          <a:xfrm>
            <a:off x="3473640" y="4593600"/>
            <a:ext cx="2196360" cy="549360"/>
          </a:xfrm>
          <a:prstGeom prst="rect">
            <a:avLst/>
          </a:prstGeom>
          <a:solidFill>
            <a:srgbClr val="F55C21"/>
          </a:solidFill>
          <a:ln>
            <a:noFill/>
          </a:ln>
        </p:spPr>
        <p:style>
          <a:lnRef idx="0">
            <a:scrgbClr r="0" g="0" b="0"/>
          </a:lnRef>
          <a:fillRef idx="0">
            <a:scrgbClr r="0" g="0" b="0"/>
          </a:fillRef>
          <a:effectRef idx="0">
            <a:scrgbClr r="0" g="0" b="0"/>
          </a:effectRef>
          <a:fontRef idx="minor"/>
        </p:style>
      </p:sp>
      <p:sp>
        <p:nvSpPr>
          <p:cNvPr id="42" name="PlaceHolder 3"/>
          <p:cNvSpPr>
            <a:spLocks noGrp="1"/>
          </p:cNvSpPr>
          <p:nvPr>
            <p:ph type="sldNum"/>
          </p:nvPr>
        </p:nvSpPr>
        <p:spPr>
          <a:xfrm>
            <a:off x="4023360" y="4593960"/>
            <a:ext cx="1096920" cy="549360"/>
          </a:xfrm>
          <a:prstGeom prst="rect">
            <a:avLst/>
          </a:prstGeom>
        </p:spPr>
        <p:txBody>
          <a:bodyPr tIns="91440" bIns="91440" anchor="ctr">
            <a:noAutofit/>
          </a:bodyPr>
          <a:lstStyle/>
          <a:p>
            <a:pPr algn="ctr">
              <a:lnSpc>
                <a:spcPct val="100000"/>
              </a:lnSpc>
            </a:pPr>
            <a:fld id="{D1A869DE-A6B7-4270-8A14-384D11AEDF50}" type="slidenum">
              <a:rPr lang="en-IN" sz="1300" b="1" strike="noStrike" spc="-1">
                <a:solidFill>
                  <a:srgbClr val="27272D"/>
                </a:solidFill>
                <a:latin typeface="Encode Sans"/>
                <a:ea typeface="Encode Sans"/>
              </a:rPr>
              <a:t>‹#›</a:t>
            </a:fld>
            <a:endParaRPr lang="en-IN" sz="1300" b="0" strike="noStrike" spc="-1">
              <a:latin typeface="Times New Roman"/>
            </a:endParaRPr>
          </a:p>
        </p:txBody>
      </p:sp>
      <p:sp>
        <p:nvSpPr>
          <p:cNvPr id="43" name="PlaceHolder 4"/>
          <p:cNvSpPr>
            <a:spLocks noGrp="1"/>
          </p:cNvSpPr>
          <p:nvPr>
            <p:ph type="title"/>
          </p:nvPr>
        </p:nvSpPr>
        <p:spPr>
          <a:xfrm>
            <a:off x="457200" y="205200"/>
            <a:ext cx="8229240" cy="85860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4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7272D"/>
        </a:solidFill>
        <a:effectLst/>
      </p:bgPr>
    </p:bg>
    <p:spTree>
      <p:nvGrpSpPr>
        <p:cNvPr id="1" name=""/>
        <p:cNvGrpSpPr/>
        <p:nvPr/>
      </p:nvGrpSpPr>
      <p:grpSpPr>
        <a:xfrm>
          <a:off x="0" y="0"/>
          <a:ext cx="0" cy="0"/>
          <a:chOff x="0" y="0"/>
          <a:chExt cx="0" cy="0"/>
        </a:xfrm>
      </p:grpSpPr>
      <p:grpSp>
        <p:nvGrpSpPr>
          <p:cNvPr id="81" name="Group 1"/>
          <p:cNvGrpSpPr/>
          <p:nvPr/>
        </p:nvGrpSpPr>
        <p:grpSpPr>
          <a:xfrm>
            <a:off x="-11160" y="887040"/>
            <a:ext cx="9154800" cy="4255920"/>
            <a:chOff x="-11160" y="887040"/>
            <a:chExt cx="9154800" cy="4255920"/>
          </a:xfrm>
        </p:grpSpPr>
        <p:sp>
          <p:nvSpPr>
            <p:cNvPr id="82" name="CustomShape 2"/>
            <p:cNvSpPr/>
            <p:nvPr/>
          </p:nvSpPr>
          <p:spPr>
            <a:xfrm>
              <a:off x="-11160" y="887040"/>
              <a:ext cx="8060040" cy="360"/>
            </a:xfrm>
            <a:custGeom>
              <a:avLst/>
              <a:gdLst/>
              <a:ahLst/>
              <a:cxnLst/>
              <a:rect l="l" t="t" r="r" b="b"/>
              <a:pathLst>
                <a:path w="21600" h="21600">
                  <a:moveTo>
                    <a:pt x="0" y="0"/>
                  </a:moveTo>
                  <a:lnTo>
                    <a:pt x="21600" y="21600"/>
                  </a:lnTo>
                </a:path>
              </a:pathLst>
            </a:custGeom>
            <a:noFill/>
            <a:ln w="19080">
              <a:solidFill>
                <a:srgbClr val="BA3B21"/>
              </a:solidFill>
              <a:round/>
              <a:tailEnd type="diamond" w="med" len="med"/>
            </a:ln>
          </p:spPr>
          <p:style>
            <a:lnRef idx="0">
              <a:scrgbClr r="0" g="0" b="0"/>
            </a:lnRef>
            <a:fillRef idx="0">
              <a:scrgbClr r="0" g="0" b="0"/>
            </a:fillRef>
            <a:effectRef idx="0">
              <a:scrgbClr r="0" g="0" b="0"/>
            </a:effectRef>
            <a:fontRef idx="minor"/>
          </p:style>
        </p:sp>
        <p:sp>
          <p:nvSpPr>
            <p:cNvPr id="83" name="CustomShape 3"/>
            <p:cNvSpPr/>
            <p:nvPr/>
          </p:nvSpPr>
          <p:spPr>
            <a:xfrm>
              <a:off x="0" y="4593600"/>
              <a:ext cx="9143640" cy="549360"/>
            </a:xfrm>
            <a:prstGeom prst="rect">
              <a:avLst/>
            </a:prstGeom>
            <a:solidFill>
              <a:srgbClr val="BA3B21"/>
            </a:solidFill>
            <a:ln>
              <a:noFill/>
            </a:ln>
          </p:spPr>
          <p:style>
            <a:lnRef idx="0">
              <a:scrgbClr r="0" g="0" b="0"/>
            </a:lnRef>
            <a:fillRef idx="0">
              <a:scrgbClr r="0" g="0" b="0"/>
            </a:fillRef>
            <a:effectRef idx="0">
              <a:scrgbClr r="0" g="0" b="0"/>
            </a:effectRef>
            <a:fontRef idx="minor"/>
          </p:style>
        </p:sp>
        <p:sp>
          <p:nvSpPr>
            <p:cNvPr id="84" name="CustomShape 4"/>
            <p:cNvSpPr/>
            <p:nvPr/>
          </p:nvSpPr>
          <p:spPr>
            <a:xfrm>
              <a:off x="0" y="4593600"/>
              <a:ext cx="549360" cy="549360"/>
            </a:xfrm>
            <a:prstGeom prst="rect">
              <a:avLst/>
            </a:prstGeom>
            <a:solidFill>
              <a:srgbClr val="F55C21"/>
            </a:solidFill>
            <a:ln>
              <a:noFill/>
            </a:ln>
          </p:spPr>
          <p:style>
            <a:lnRef idx="0">
              <a:scrgbClr r="0" g="0" b="0"/>
            </a:lnRef>
            <a:fillRef idx="0">
              <a:scrgbClr r="0" g="0" b="0"/>
            </a:fillRef>
            <a:effectRef idx="0">
              <a:scrgbClr r="0" g="0" b="0"/>
            </a:effectRef>
            <a:fontRef idx="minor"/>
          </p:style>
        </p:sp>
        <p:sp>
          <p:nvSpPr>
            <p:cNvPr id="85" name="CustomShape 5"/>
            <p:cNvSpPr/>
            <p:nvPr/>
          </p:nvSpPr>
          <p:spPr>
            <a:xfrm>
              <a:off x="-11160" y="887040"/>
              <a:ext cx="552600" cy="360"/>
            </a:xfrm>
            <a:custGeom>
              <a:avLst/>
              <a:gdLst/>
              <a:ahLst/>
              <a:cxnLst/>
              <a:rect l="l" t="t" r="r" b="b"/>
              <a:pathLst>
                <a:path w="21600" h="21600">
                  <a:moveTo>
                    <a:pt x="0" y="0"/>
                  </a:moveTo>
                  <a:lnTo>
                    <a:pt x="21600" y="21600"/>
                  </a:lnTo>
                </a:path>
              </a:pathLst>
            </a:custGeom>
            <a:noFill/>
            <a:ln w="19080">
              <a:solidFill>
                <a:srgbClr val="F55C21"/>
              </a:solidFill>
              <a:round/>
            </a:ln>
          </p:spPr>
          <p:style>
            <a:lnRef idx="0">
              <a:scrgbClr r="0" g="0" b="0"/>
            </a:lnRef>
            <a:fillRef idx="0">
              <a:scrgbClr r="0" g="0" b="0"/>
            </a:fillRef>
            <a:effectRef idx="0">
              <a:scrgbClr r="0" g="0" b="0"/>
            </a:effectRef>
            <a:fontRef idx="minor"/>
          </p:style>
        </p:sp>
      </p:grpSp>
      <p:sp>
        <p:nvSpPr>
          <p:cNvPr id="86" name="CustomShape 6"/>
          <p:cNvSpPr/>
          <p:nvPr/>
        </p:nvSpPr>
        <p:spPr>
          <a:xfrm>
            <a:off x="8046720" y="4593600"/>
            <a:ext cx="1096920" cy="549360"/>
          </a:xfrm>
          <a:prstGeom prst="rect">
            <a:avLst/>
          </a:prstGeom>
          <a:solidFill>
            <a:srgbClr val="D4D3D9"/>
          </a:solidFill>
          <a:ln>
            <a:noFill/>
          </a:ln>
        </p:spPr>
        <p:style>
          <a:lnRef idx="0">
            <a:scrgbClr r="0" g="0" b="0"/>
          </a:lnRef>
          <a:fillRef idx="0">
            <a:scrgbClr r="0" g="0" b="0"/>
          </a:fillRef>
          <a:effectRef idx="0">
            <a:scrgbClr r="0" g="0" b="0"/>
          </a:effectRef>
          <a:fontRef idx="minor"/>
        </p:style>
      </p:sp>
      <p:sp>
        <p:nvSpPr>
          <p:cNvPr id="87" name="PlaceHolder 7"/>
          <p:cNvSpPr>
            <a:spLocks noGrp="1"/>
          </p:cNvSpPr>
          <p:nvPr>
            <p:ph type="title"/>
          </p:nvPr>
        </p:nvSpPr>
        <p:spPr>
          <a:xfrm>
            <a:off x="549720" y="361440"/>
            <a:ext cx="7496640" cy="5493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88" name="PlaceHolder 8"/>
          <p:cNvSpPr>
            <a:spLocks noGrp="1"/>
          </p:cNvSpPr>
          <p:nvPr>
            <p:ph type="body"/>
          </p:nvPr>
        </p:nvSpPr>
        <p:spPr>
          <a:xfrm>
            <a:off x="549720" y="1200240"/>
            <a:ext cx="7496640" cy="29458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
        <p:nvSpPr>
          <p:cNvPr id="89" name="PlaceHolder 9"/>
          <p:cNvSpPr>
            <a:spLocks noGrp="1"/>
          </p:cNvSpPr>
          <p:nvPr>
            <p:ph type="sldNum"/>
          </p:nvPr>
        </p:nvSpPr>
        <p:spPr>
          <a:xfrm>
            <a:off x="8046720" y="4593960"/>
            <a:ext cx="1096920" cy="549360"/>
          </a:xfrm>
          <a:prstGeom prst="rect">
            <a:avLst/>
          </a:prstGeom>
        </p:spPr>
        <p:txBody>
          <a:bodyPr tIns="91440" bIns="91440" anchor="ctr">
            <a:noAutofit/>
          </a:bodyPr>
          <a:lstStyle/>
          <a:p>
            <a:pPr algn="ctr">
              <a:lnSpc>
                <a:spcPct val="100000"/>
              </a:lnSpc>
            </a:pPr>
            <a:fld id="{145C243E-1CD3-4D15-A8D9-9A33B3D8B12B}" type="slidenum">
              <a:rPr lang="en-IN" sz="1300" b="1" strike="noStrike" spc="-1">
                <a:solidFill>
                  <a:srgbClr val="27272D"/>
                </a:solidFill>
                <a:latin typeface="Encode Sans"/>
                <a:ea typeface="Encode Sans"/>
              </a:rPr>
              <a:t>‹#›</a:t>
            </a:fld>
            <a:endParaRPr lang="en-IN"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cikit-learn.org/stable/modules/generated/sklearn.feature_extraction.text.CountVectorizer.html" TargetMode="Externa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6stepsnaivebayesarticle" TargetMode="Externa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983880" y="0"/>
            <a:ext cx="7175520" cy="3493440"/>
          </a:xfrm>
          <a:prstGeom prst="rect">
            <a:avLst/>
          </a:prstGeom>
          <a:noFill/>
          <a:ln>
            <a:noFill/>
          </a:ln>
        </p:spPr>
        <p:txBody>
          <a:bodyPr tIns="91440" bIns="91440" anchor="ctr">
            <a:noAutofit/>
          </a:bodyPr>
          <a:lstStyle/>
          <a:p>
            <a:pPr algn="ctr">
              <a:lnSpc>
                <a:spcPct val="100000"/>
              </a:lnSpc>
            </a:pPr>
            <a:r>
              <a:rPr lang="en-IN" sz="4800" b="1" strike="noStrike" spc="-1">
                <a:solidFill>
                  <a:srgbClr val="FFFFFF"/>
                </a:solidFill>
                <a:latin typeface="Encode Sans"/>
                <a:ea typeface="Encode Sans"/>
              </a:rPr>
              <a:t>MINOR PROJECT</a:t>
            </a:r>
            <a:br/>
            <a:r>
              <a:rPr lang="en-IN" sz="4800" b="1" u="sng" strike="noStrike" spc="-1">
                <a:solidFill>
                  <a:srgbClr val="FFFFFF"/>
                </a:solidFill>
                <a:uFillTx/>
                <a:latin typeface="Encode Sans"/>
                <a:ea typeface="Encode Sans"/>
              </a:rPr>
              <a:t>Spam Detection</a:t>
            </a:r>
            <a:endParaRPr lang="en-IN" sz="4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Feature Extraction</a:t>
            </a:r>
            <a:endParaRPr lang="en-IN" sz="1800" b="0" strike="noStrike" spc="-1">
              <a:solidFill>
                <a:srgbClr val="000000"/>
              </a:solidFill>
              <a:latin typeface="Arial"/>
            </a:endParaRPr>
          </a:p>
        </p:txBody>
      </p:sp>
      <p:sp>
        <p:nvSpPr>
          <p:cNvPr id="178"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2400" b="1" strike="noStrike" spc="-1">
                <a:solidFill>
                  <a:srgbClr val="FFFFFF"/>
                </a:solidFill>
                <a:latin typeface="Encode Sans ExtraLight"/>
                <a:ea typeface="Encode Sans ExtraLight"/>
              </a:rPr>
              <a:t>CountVectorizer </a:t>
            </a:r>
            <a:endParaRPr lang="en-IN" sz="24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1200" b="1" strike="noStrike" spc="-1">
                <a:solidFill>
                  <a:srgbClr val="FFFFFF"/>
                </a:solidFill>
                <a:latin typeface="Encode Sans ExtraLight"/>
                <a:ea typeface="Encode Sans ExtraLight"/>
              </a:rPr>
              <a:t>The </a:t>
            </a:r>
            <a:r>
              <a:rPr lang="en-IN" sz="1200" b="1" u="sng" strike="noStrike" spc="-1">
                <a:solidFill>
                  <a:srgbClr val="FFFFFF"/>
                </a:solidFill>
                <a:uFillTx/>
                <a:latin typeface="Encode Sans ExtraLight"/>
                <a:ea typeface="Encode Sans ExtraLight"/>
                <a:hlinkClick r:id="rId2"/>
              </a:rPr>
              <a:t>CountVectorizer</a:t>
            </a:r>
            <a:r>
              <a:rPr lang="en-IN" sz="1200" b="1" strike="noStrike" spc="-1">
                <a:solidFill>
                  <a:srgbClr val="FFFFFF"/>
                </a:solidFill>
                <a:latin typeface="Encode Sans ExtraLight"/>
                <a:ea typeface="Encode Sans ExtraLight"/>
              </a:rPr>
              <a:t> provides a simple way to both tokenize a collection of text documents and build a vocabulary of known words, but also to encode new documents using that vocabulary </a:t>
            </a:r>
            <a:endParaRPr lang="en-IN" sz="1200" b="0" strike="noStrike" spc="-1">
              <a:solidFill>
                <a:srgbClr val="000000"/>
              </a:solidFill>
              <a:latin typeface="Arial"/>
            </a:endParaRPr>
          </a:p>
          <a:p>
            <a:pPr>
              <a:lnSpc>
                <a:spcPct val="115000"/>
              </a:lnSpc>
              <a:spcBef>
                <a:spcPts val="601"/>
              </a:spcBef>
            </a:pPr>
            <a:endParaRPr lang="en-IN" sz="12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2400" b="1" strike="noStrike" spc="-1">
                <a:solidFill>
                  <a:srgbClr val="FFFFFF"/>
                </a:solidFill>
                <a:latin typeface="Encode Sans ExtraLight"/>
                <a:ea typeface="Encode Sans ExtraLight"/>
              </a:rPr>
              <a:t>TfidfVectorizer</a:t>
            </a:r>
            <a:endParaRPr lang="en-IN" sz="24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1400" b="1" strike="noStrike" spc="-1">
                <a:solidFill>
                  <a:srgbClr val="FFFFFF"/>
                </a:solidFill>
                <a:latin typeface="Encode Sans ExtraLight"/>
                <a:ea typeface="Encode Sans ExtraLight"/>
              </a:rPr>
              <a:t>Transforms text to feature vectors that can be used as input to estimator.</a:t>
            </a:r>
            <a:endParaRPr lang="en-IN" sz="1400" b="0" strike="noStrike" spc="-1">
              <a:solidFill>
                <a:srgbClr val="000000"/>
              </a:solidFill>
              <a:latin typeface="Arial"/>
            </a:endParaRPr>
          </a:p>
        </p:txBody>
      </p:sp>
      <p:sp>
        <p:nvSpPr>
          <p:cNvPr id="179"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91C7F71B-2091-4695-B17D-0E16F2DB66D5}" type="slidenum">
              <a:rPr lang="en-IN" sz="1300" b="1" strike="noStrike" spc="-1">
                <a:solidFill>
                  <a:srgbClr val="27272D"/>
                </a:solidFill>
                <a:latin typeface="Encode Sans"/>
                <a:ea typeface="Encode Sans"/>
              </a:rPr>
              <a:t>10</a:t>
            </a:fld>
            <a:endParaRPr lang="en-IN" sz="1300" b="0" strike="noStrike" spc="-1">
              <a:latin typeface="Times New Roman"/>
            </a:endParaRPr>
          </a:p>
        </p:txBody>
      </p:sp>
      <p:sp>
        <p:nvSpPr>
          <p:cNvPr id="180" name="TextShape 4"/>
          <p:cNvSpPr txBox="1"/>
          <p:nvPr/>
        </p:nvSpPr>
        <p:spPr>
          <a:xfrm>
            <a:off x="0" y="4594320"/>
            <a:ext cx="1098360" cy="549000"/>
          </a:xfrm>
          <a:prstGeom prst="rect">
            <a:avLst/>
          </a:prstGeom>
          <a:noFill/>
          <a:ln>
            <a:noFill/>
          </a:ln>
        </p:spPr>
        <p:txBody>
          <a:bodyPr tIns="91440" bIns="91440" anchor="ctr">
            <a:noAutofit/>
          </a:bodyPr>
          <a:lstStyle/>
          <a:p>
            <a:pPr algn="ctr">
              <a:lnSpc>
                <a:spcPct val="100000"/>
              </a:lnSpc>
            </a:pPr>
            <a:fld id="{28EDBB49-8838-45B9-A37F-E85FF2910E33}" type="slidenum">
              <a:rPr lang="en-IN" sz="1300" b="1" strike="noStrike" spc="-1">
                <a:solidFill>
                  <a:srgbClr val="27272D"/>
                </a:solidFill>
                <a:latin typeface="Encode Sans"/>
                <a:ea typeface="Encode Sans"/>
              </a:rPr>
              <a:t>10</a:t>
            </a:fld>
            <a:endParaRPr lang="en-IN" sz="1300" b="0" strike="noStrike" spc="-1">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Machine Learning Algorithms</a:t>
            </a:r>
            <a:endParaRPr lang="en-IN" sz="1800" b="0" strike="noStrike" spc="-1">
              <a:solidFill>
                <a:srgbClr val="000000"/>
              </a:solidFill>
              <a:latin typeface="Arial"/>
            </a:endParaRPr>
          </a:p>
        </p:txBody>
      </p:sp>
      <p:sp>
        <p:nvSpPr>
          <p:cNvPr id="182"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2400" b="0" strike="noStrike" spc="-1">
                <a:solidFill>
                  <a:srgbClr val="FFFFFF"/>
                </a:solidFill>
                <a:latin typeface="Encode Sans ExtraLight"/>
                <a:ea typeface="Encode Sans ExtraLight"/>
              </a:rPr>
              <a:t>Logistic Regression –</a:t>
            </a:r>
            <a:r>
              <a:rPr lang="en-IN" sz="2400" b="1" strike="noStrike" spc="-1">
                <a:solidFill>
                  <a:srgbClr val="FFFFFF"/>
                </a:solidFill>
                <a:latin typeface="Encode Sans ExtraLight"/>
                <a:ea typeface="Encode Sans ExtraLight"/>
              </a:rPr>
              <a:t> </a:t>
            </a:r>
            <a:r>
              <a:rPr lang="en-IN" sz="2000" b="0" strike="noStrike" spc="-1">
                <a:solidFill>
                  <a:srgbClr val="FFFFFF"/>
                </a:solidFill>
                <a:latin typeface="Encode Sans ExtraLight"/>
                <a:ea typeface="Encode Sans ExtraLight"/>
              </a:rPr>
              <a:t>It is the appropriate regression analysis to conduct when the dependent variable is dichotomous (binary).</a:t>
            </a:r>
            <a:endParaRPr lang="en-IN" sz="20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2400" b="0" strike="noStrike" spc="-1">
                <a:solidFill>
                  <a:srgbClr val="FFFFFF"/>
                </a:solidFill>
                <a:latin typeface="Encode Sans ExtraLight"/>
                <a:ea typeface="Encode Sans ExtraLight"/>
              </a:rPr>
              <a:t>Naive Bayes -</a:t>
            </a:r>
            <a:r>
              <a:rPr lang="en-IN" sz="1800" b="0" strike="noStrike" spc="-1">
                <a:solidFill>
                  <a:srgbClr val="FFFFFF"/>
                </a:solidFill>
                <a:latin typeface="Encode Sans ExtraLight"/>
                <a:ea typeface="Encode Sans ExtraLight"/>
              </a:rPr>
              <a:t>It is a </a:t>
            </a:r>
            <a:r>
              <a:rPr lang="en-IN" sz="1800" b="0" u="sng" strike="noStrike" spc="-1">
                <a:solidFill>
                  <a:srgbClr val="FFFFFF"/>
                </a:solidFill>
                <a:uFillTx/>
                <a:latin typeface="Encode Sans ExtraLight"/>
                <a:ea typeface="Encode Sans ExtraLight"/>
                <a:hlinkClick r:id="rId2"/>
              </a:rPr>
              <a:t>classification technique</a:t>
            </a:r>
            <a:r>
              <a:rPr lang="en-IN" sz="1800" b="0" strike="noStrike" spc="-1">
                <a:solidFill>
                  <a:srgbClr val="FFFFFF"/>
                </a:solidFill>
                <a:latin typeface="Encode Sans ExtraLight"/>
                <a:ea typeface="Encode Sans ExtraLight"/>
              </a:rPr>
              <a:t> based on Bayes’ Theorem with an assumption of independence among predictors. In simple terms, a Naive Bayes classifier assumes that the presence of a particular feature in a class is unrelated to the presence of any other feature.</a:t>
            </a:r>
            <a:endParaRPr lang="en-IN" sz="1800" b="0" strike="noStrike" spc="-1">
              <a:solidFill>
                <a:srgbClr val="000000"/>
              </a:solidFill>
              <a:latin typeface="Arial"/>
            </a:endParaRPr>
          </a:p>
        </p:txBody>
      </p:sp>
      <p:sp>
        <p:nvSpPr>
          <p:cNvPr id="183"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3D31FB09-A3BC-490A-9630-9717A66D12FE}" type="slidenum">
              <a:rPr lang="en-IN" sz="1300" b="1" strike="noStrike" spc="-1">
                <a:solidFill>
                  <a:srgbClr val="27272D"/>
                </a:solidFill>
                <a:latin typeface="Encode Sans"/>
                <a:ea typeface="Encode Sans"/>
              </a:rPr>
              <a:t>11</a:t>
            </a:fld>
            <a:endParaRPr lang="en-IN" sz="13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Machine Learning Algorithms</a:t>
            </a:r>
            <a:endParaRPr lang="en-IN" sz="1800" b="0" strike="noStrike" spc="-1">
              <a:solidFill>
                <a:srgbClr val="000000"/>
              </a:solidFill>
              <a:latin typeface="Arial"/>
            </a:endParaRPr>
          </a:p>
        </p:txBody>
      </p:sp>
      <p:sp>
        <p:nvSpPr>
          <p:cNvPr id="182"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1800" b="1" dirty="0">
                <a:solidFill>
                  <a:schemeClr val="bg1"/>
                </a:solidFill>
                <a:effectLst/>
                <a:latin typeface="Times New Roman" panose="02020603050405020304" pitchFamily="18" charset="0"/>
                <a:ea typeface="Calibri" panose="020F0502020204030204" pitchFamily="34" charset="0"/>
              </a:rPr>
              <a:t>k- NEAREST NEIGHBOURS (KNN) </a:t>
            </a:r>
            <a:r>
              <a:rPr lang="en-IN" sz="2400" b="0" strike="noStrike" spc="-1" dirty="0">
                <a:solidFill>
                  <a:srgbClr val="FFFFFF"/>
                </a:solidFill>
                <a:latin typeface="Encode Sans ExtraLight"/>
                <a:ea typeface="Encode Sans ExtraLight"/>
              </a:rPr>
              <a:t>–</a:t>
            </a:r>
            <a:r>
              <a:rPr lang="en-IN" sz="1800" dirty="0">
                <a:solidFill>
                  <a:schemeClr val="bg1"/>
                </a:solidFill>
                <a:effectLst/>
                <a:latin typeface="Times New Roman" panose="02020603050405020304" pitchFamily="18" charset="0"/>
                <a:ea typeface="Calibri" panose="020F0502020204030204" pitchFamily="34" charset="0"/>
              </a:rPr>
              <a:t>k-nearest neighbour can be applied to the classification problems as a simple instance-based learning algorithm. In this method, the label for a test sample is predicted based on the majority vote of its k nearest neighbours. K nearest neighbours is a simple algorithm that stores all available cases and classifies new cases based on a similarity measure (e.g., distance functions). KNN has been used in statistical estimation and pattern recognition already in the beginning of 1970’s as a non-parametric technique.</a:t>
            </a:r>
            <a:endParaRPr lang="en-IN" sz="1800" b="0" strike="noStrike" spc="-1" dirty="0">
              <a:solidFill>
                <a:srgbClr val="000000"/>
              </a:solidFill>
              <a:latin typeface="Arial"/>
            </a:endParaRPr>
          </a:p>
        </p:txBody>
      </p:sp>
      <p:sp>
        <p:nvSpPr>
          <p:cNvPr id="183"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3D31FB09-A3BC-490A-9630-9717A66D12FE}" type="slidenum">
              <a:rPr lang="en-IN" sz="1300" b="1" strike="noStrike" spc="-1">
                <a:solidFill>
                  <a:srgbClr val="27272D"/>
                </a:solidFill>
                <a:latin typeface="Encode Sans"/>
                <a:ea typeface="Encode Sans"/>
              </a:rPr>
              <a:t>12</a:t>
            </a:fld>
            <a:endParaRPr lang="en-IN" sz="1300" b="0" strike="noStrike" spc="-1">
              <a:latin typeface="Times New Roman"/>
            </a:endParaRPr>
          </a:p>
        </p:txBody>
      </p:sp>
    </p:spTree>
    <p:extLst>
      <p:ext uri="{BB962C8B-B14F-4D97-AF65-F5344CB8AC3E}">
        <p14:creationId xmlns:p14="http://schemas.microsoft.com/office/powerpoint/2010/main" val="188884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Machine Learning Algorithms</a:t>
            </a:r>
            <a:endParaRPr lang="en-IN" sz="1800" b="0" strike="noStrike" spc="-1">
              <a:solidFill>
                <a:srgbClr val="000000"/>
              </a:solidFill>
              <a:latin typeface="Arial"/>
            </a:endParaRPr>
          </a:p>
        </p:txBody>
      </p:sp>
      <p:sp>
        <p:nvSpPr>
          <p:cNvPr id="182"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1800" dirty="0">
                <a:solidFill>
                  <a:schemeClr val="bg1"/>
                </a:solidFill>
                <a:effectLst/>
                <a:latin typeface="Times New Roman" panose="02020603050405020304" pitchFamily="18" charset="0"/>
                <a:ea typeface="Calibri" panose="020F0502020204030204" pitchFamily="34" charset="0"/>
              </a:rPr>
              <a:t>RANDOM FOREST </a:t>
            </a:r>
            <a:r>
              <a:rPr lang="en-IN" sz="2400" b="0" strike="noStrike" spc="-1" dirty="0">
                <a:solidFill>
                  <a:srgbClr val="FFFFFF"/>
                </a:solidFill>
                <a:latin typeface="Encode Sans ExtraLight"/>
                <a:ea typeface="Encode Sans ExtraLight"/>
              </a:rPr>
              <a:t>–</a:t>
            </a:r>
            <a:r>
              <a:rPr lang="en-IN" sz="1400" dirty="0">
                <a:solidFill>
                  <a:schemeClr val="bg1"/>
                </a:solidFill>
                <a:effectLst/>
                <a:latin typeface="Times New Roman" panose="02020603050405020304" pitchFamily="18" charset="0"/>
                <a:ea typeface="Calibri" panose="020F0502020204030204" pitchFamily="34" charset="0"/>
              </a:rPr>
              <a:t>Random forests is an averaging ensemble method for classification. The ensemble is a combination of decision trees built from a bootstrap sample from training set. Additionally, in building the decision tree, the split which is chosen when splitting a node is the best split only among a random set of features. This will increase the bias of a single model, but the averaging reduces the variance and can compensate for increase in bias too. Consequently, a better model is built. In this work, the implementation of random forests in </a:t>
            </a:r>
            <a:r>
              <a:rPr lang="en-IN" sz="1400" dirty="0" err="1">
                <a:solidFill>
                  <a:schemeClr val="bg1"/>
                </a:solidFill>
                <a:effectLst/>
                <a:latin typeface="Times New Roman" panose="02020603050405020304" pitchFamily="18" charset="0"/>
                <a:ea typeface="Calibri" panose="020F0502020204030204" pitchFamily="34" charset="0"/>
              </a:rPr>
              <a:t>scikitlearn</a:t>
            </a:r>
            <a:r>
              <a:rPr lang="en-IN" sz="1400" dirty="0">
                <a:solidFill>
                  <a:schemeClr val="bg1"/>
                </a:solidFill>
                <a:effectLst/>
                <a:latin typeface="Times New Roman" panose="02020603050405020304" pitchFamily="18" charset="0"/>
                <a:ea typeface="Calibri" panose="020F0502020204030204" pitchFamily="34" charset="0"/>
              </a:rPr>
              <a:t> python library is used, which averages the probabilistic predictions. Two number of estimators are simulated for this method. With 10 estimators, the overall error is 2.16%, SC is 87.7 %, and BH is 0.73%. Using 100 estimators will result in overall error of 1.41 %, SC of 92.2 %, and BH of 0.51 %. We observe that comparing to the naive Bayes algorithm, although the complexity of the model is increased, yet the performance does not show any improvement.</a:t>
            </a:r>
          </a:p>
          <a:p>
            <a:pPr marL="457200" indent="-380520">
              <a:lnSpc>
                <a:spcPct val="115000"/>
              </a:lnSpc>
              <a:spcBef>
                <a:spcPts val="601"/>
              </a:spcBef>
              <a:buClr>
                <a:srgbClr val="F55C21"/>
              </a:buClr>
              <a:buFont typeface="Encode Sans ExtraLight"/>
              <a:buChar char="▪"/>
            </a:pPr>
            <a:endParaRPr lang="en-IN" sz="1800" b="0" strike="noStrike" spc="-1" dirty="0">
              <a:solidFill>
                <a:srgbClr val="000000"/>
              </a:solidFill>
              <a:latin typeface="Arial"/>
            </a:endParaRPr>
          </a:p>
        </p:txBody>
      </p:sp>
      <p:sp>
        <p:nvSpPr>
          <p:cNvPr id="183"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3D31FB09-A3BC-490A-9630-9717A66D12FE}" type="slidenum">
              <a:rPr lang="en-IN" sz="1300" b="1" strike="noStrike" spc="-1">
                <a:solidFill>
                  <a:srgbClr val="27272D"/>
                </a:solidFill>
                <a:latin typeface="Encode Sans"/>
                <a:ea typeface="Encode Sans"/>
              </a:rPr>
              <a:t>13</a:t>
            </a:fld>
            <a:endParaRPr lang="en-IN" sz="1300" b="0" strike="noStrike" spc="-1">
              <a:latin typeface="Times New Roman"/>
            </a:endParaRPr>
          </a:p>
        </p:txBody>
      </p:sp>
    </p:spTree>
    <p:extLst>
      <p:ext uri="{BB962C8B-B14F-4D97-AF65-F5344CB8AC3E}">
        <p14:creationId xmlns:p14="http://schemas.microsoft.com/office/powerpoint/2010/main" val="153978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49720" y="325999"/>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Machine Learning Algorithms</a:t>
            </a:r>
            <a:endParaRPr lang="en-IN" sz="1800" b="0" strike="noStrike" spc="-1">
              <a:solidFill>
                <a:srgbClr val="000000"/>
              </a:solidFill>
              <a:latin typeface="Arial"/>
            </a:endParaRPr>
          </a:p>
        </p:txBody>
      </p:sp>
      <p:sp>
        <p:nvSpPr>
          <p:cNvPr id="182"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SUPPORT VECTOR MACHINES </a:t>
            </a:r>
            <a:r>
              <a:rPr lang="en-IN" sz="1800" b="1" dirty="0">
                <a:solidFill>
                  <a:schemeClr val="bg1"/>
                </a:solidFill>
                <a:effectLst/>
                <a:latin typeface="Times New Roman" panose="02020603050405020304" pitchFamily="18" charset="0"/>
                <a:ea typeface="Calibri" panose="020F0502020204030204" pitchFamily="34" charset="0"/>
              </a:rPr>
              <a:t> </a:t>
            </a:r>
            <a:r>
              <a:rPr lang="en-IN" sz="2400" b="0" strike="noStrike" spc="-1" dirty="0">
                <a:solidFill>
                  <a:srgbClr val="FFFFFF"/>
                </a:solidFill>
                <a:latin typeface="Encode Sans ExtraLight"/>
                <a:ea typeface="Encode Sans ExtraLight"/>
              </a:rPr>
              <a:t>–</a:t>
            </a:r>
            <a:r>
              <a:rPr lang="en-IN" sz="1400" dirty="0">
                <a:solidFill>
                  <a:schemeClr val="bg1"/>
                </a:solidFill>
                <a:effectLst/>
                <a:latin typeface="Times New Roman" panose="02020603050405020304" pitchFamily="18" charset="0"/>
                <a:ea typeface="Calibri" panose="020F0502020204030204" pitchFamily="34" charset="0"/>
              </a:rPr>
              <a:t>Linear kernel gains better performance compared to other mappings. Using the polynomial kernel and increasing the degree of the polynomial from two to three shows improvement in error rates, however the error rate does not improve when the degree is increased further. Finally, applying the sigmoid kernel results in all messages being classified as </a:t>
            </a:r>
            <a:r>
              <a:rPr lang="en-IN" sz="1400" dirty="0" err="1">
                <a:solidFill>
                  <a:schemeClr val="bg1"/>
                </a:solidFill>
                <a:effectLst/>
                <a:latin typeface="Times New Roman" panose="02020603050405020304" pitchFamily="18" charset="0"/>
                <a:ea typeface="Calibri" panose="020F0502020204030204" pitchFamily="34" charset="0"/>
              </a:rPr>
              <a:t>hams.While</a:t>
            </a:r>
            <a:r>
              <a:rPr lang="en-IN" sz="1400" dirty="0">
                <a:solidFill>
                  <a:schemeClr val="bg1"/>
                </a:solidFill>
                <a:effectLst/>
                <a:latin typeface="Times New Roman" panose="02020603050405020304" pitchFamily="18" charset="0"/>
                <a:ea typeface="Calibri" panose="020F0502020204030204" pitchFamily="34" charset="0"/>
              </a:rPr>
              <a:t> the overall training set error of the model is far less than error rate for naive Bayes, the test set error is well above that rate. This characteristic shows the model might be suffering from high variance or overfitting on the data. One option we can explore in this case is reducing the number of features. However, the simulation results show degradation in performance after this reduction. For instance, choosing 800 best features based on MI with the labels and training SVM with linear kernel on the result yields to 1.53% overall error, 91.5% SC, and 0.53% BH. While applying SVM with different kernels increases the complexity of the model and subsequently the running time of training the model on data, the results show no benefit compared to the multinomial naive Bayes algorithm in terms of accuracy..</a:t>
            </a:r>
          </a:p>
          <a:p>
            <a:pPr marL="457200" indent="-380520">
              <a:lnSpc>
                <a:spcPct val="115000"/>
              </a:lnSpc>
              <a:spcBef>
                <a:spcPts val="601"/>
              </a:spcBef>
              <a:buClr>
                <a:srgbClr val="F55C21"/>
              </a:buClr>
              <a:buFont typeface="Encode Sans ExtraLight"/>
              <a:buChar char="▪"/>
            </a:pPr>
            <a:endParaRPr lang="en-IN" sz="1800" b="0" strike="noStrike" spc="-1" dirty="0">
              <a:solidFill>
                <a:srgbClr val="000000"/>
              </a:solidFill>
              <a:latin typeface="Arial"/>
            </a:endParaRPr>
          </a:p>
        </p:txBody>
      </p:sp>
      <p:sp>
        <p:nvSpPr>
          <p:cNvPr id="183"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3D31FB09-A3BC-490A-9630-9717A66D12FE}" type="slidenum">
              <a:rPr lang="en-IN" sz="1300" b="1" strike="noStrike" spc="-1">
                <a:solidFill>
                  <a:srgbClr val="27272D"/>
                </a:solidFill>
                <a:latin typeface="Encode Sans"/>
                <a:ea typeface="Encode Sans"/>
              </a:rPr>
              <a:t>14</a:t>
            </a:fld>
            <a:endParaRPr lang="en-IN" sz="1300" b="0" strike="noStrike" spc="-1">
              <a:latin typeface="Times New Roman"/>
            </a:endParaRPr>
          </a:p>
        </p:txBody>
      </p:sp>
    </p:spTree>
    <p:extLst>
      <p:ext uri="{BB962C8B-B14F-4D97-AF65-F5344CB8AC3E}">
        <p14:creationId xmlns:p14="http://schemas.microsoft.com/office/powerpoint/2010/main" val="210259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49720" y="325999"/>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Machine Learning Algorithms</a:t>
            </a:r>
            <a:endParaRPr lang="en-IN" sz="1800" b="0" strike="noStrike" spc="-1">
              <a:solidFill>
                <a:srgbClr val="000000"/>
              </a:solidFill>
              <a:latin typeface="Arial"/>
            </a:endParaRPr>
          </a:p>
        </p:txBody>
      </p:sp>
      <p:sp>
        <p:nvSpPr>
          <p:cNvPr id="182"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1800" dirty="0">
                <a:solidFill>
                  <a:schemeClr val="bg1"/>
                </a:solidFill>
                <a:effectLst/>
                <a:latin typeface="Times New Roman" panose="02020603050405020304" pitchFamily="18" charset="0"/>
                <a:ea typeface="Calibri" panose="020F0502020204030204" pitchFamily="34" charset="0"/>
              </a:rPr>
              <a:t>ADABOOST </a:t>
            </a: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chemeClr val="bg1"/>
                </a:solidFill>
                <a:effectLst/>
                <a:latin typeface="Times New Roman" panose="02020603050405020304" pitchFamily="18" charset="0"/>
                <a:ea typeface="Calibri" panose="020F0502020204030204" pitchFamily="34" charset="0"/>
              </a:rPr>
              <a:t> </a:t>
            </a:r>
            <a:r>
              <a:rPr lang="en-IN" sz="2400" b="0" strike="noStrike" spc="-1" dirty="0">
                <a:solidFill>
                  <a:srgbClr val="FFFFFF"/>
                </a:solidFill>
                <a:latin typeface="Encode Sans ExtraLight"/>
                <a:ea typeface="Encode Sans ExtraLight"/>
              </a:rPr>
              <a:t>–</a:t>
            </a:r>
            <a:r>
              <a:rPr lang="en-IN" sz="1400" dirty="0" err="1">
                <a:solidFill>
                  <a:schemeClr val="bg1"/>
                </a:solidFill>
                <a:effectLst/>
                <a:latin typeface="Times New Roman" panose="02020603050405020304" pitchFamily="18" charset="0"/>
                <a:ea typeface="Calibri" panose="020F0502020204030204" pitchFamily="34" charset="0"/>
              </a:rPr>
              <a:t>Adaboost</a:t>
            </a:r>
            <a:r>
              <a:rPr lang="en-IN" sz="1400" dirty="0">
                <a:solidFill>
                  <a:schemeClr val="bg1"/>
                </a:solidFill>
                <a:effectLst/>
                <a:latin typeface="Times New Roman" panose="02020603050405020304" pitchFamily="18" charset="0"/>
                <a:ea typeface="Calibri" panose="020F0502020204030204" pitchFamily="34" charset="0"/>
              </a:rPr>
              <a:t> is a boosting ensemble method which sequentially builds classifiers that are modified in </a:t>
            </a:r>
            <a:r>
              <a:rPr lang="en-IN" sz="1400" dirty="0" err="1">
                <a:solidFill>
                  <a:schemeClr val="bg1"/>
                </a:solidFill>
                <a:effectLst/>
                <a:latin typeface="Times New Roman" panose="02020603050405020304" pitchFamily="18" charset="0"/>
                <a:ea typeface="Calibri" panose="020F0502020204030204" pitchFamily="34" charset="0"/>
              </a:rPr>
              <a:t>favor</a:t>
            </a:r>
            <a:r>
              <a:rPr lang="en-IN" sz="1400" dirty="0">
                <a:solidFill>
                  <a:schemeClr val="bg1"/>
                </a:solidFill>
                <a:effectLst/>
                <a:latin typeface="Times New Roman" panose="02020603050405020304" pitchFamily="18" charset="0"/>
                <a:ea typeface="Calibri" panose="020F0502020204030204" pitchFamily="34" charset="0"/>
              </a:rPr>
              <a:t> of misclassified instances by previous classifiers . The classifiers it uses can be as weak as only slightly better than random guessing, and they will still improve the final model. This method can be used in conjunction with other methods to improve the final ensemble model. In each iteration of </a:t>
            </a:r>
            <a:r>
              <a:rPr lang="en-IN" sz="1400" dirty="0" err="1">
                <a:solidFill>
                  <a:schemeClr val="bg1"/>
                </a:solidFill>
                <a:effectLst/>
                <a:latin typeface="Times New Roman" panose="02020603050405020304" pitchFamily="18" charset="0"/>
                <a:ea typeface="Calibri" panose="020F0502020204030204" pitchFamily="34" charset="0"/>
              </a:rPr>
              <a:t>Adaboost</a:t>
            </a:r>
            <a:r>
              <a:rPr lang="en-IN" sz="1400" dirty="0">
                <a:solidFill>
                  <a:schemeClr val="bg1"/>
                </a:solidFill>
                <a:effectLst/>
                <a:latin typeface="Times New Roman" panose="02020603050405020304" pitchFamily="18" charset="0"/>
                <a:ea typeface="Calibri" panose="020F0502020204030204" pitchFamily="34" charset="0"/>
              </a:rPr>
              <a:t>, certain weights are applied to training samples. These weights are distributed uniformly before first iteration. Then after each iteration, weights for misclassified labels by current model are increased, and weights for correctly classified samples are decreased. This means the new predictor focuses on weaknesses of previous classifier. We tried the implementation of </a:t>
            </a:r>
            <a:r>
              <a:rPr lang="en-IN" sz="1400" dirty="0" err="1">
                <a:solidFill>
                  <a:schemeClr val="bg1"/>
                </a:solidFill>
                <a:effectLst/>
                <a:latin typeface="Times New Roman" panose="02020603050405020304" pitchFamily="18" charset="0"/>
                <a:ea typeface="Calibri" panose="020F0502020204030204" pitchFamily="34" charset="0"/>
              </a:rPr>
              <a:t>Adaboost</a:t>
            </a:r>
            <a:r>
              <a:rPr lang="en-IN" sz="1400" dirty="0">
                <a:solidFill>
                  <a:schemeClr val="bg1"/>
                </a:solidFill>
                <a:effectLst/>
                <a:latin typeface="Times New Roman" panose="02020603050405020304" pitchFamily="18" charset="0"/>
                <a:ea typeface="Calibri" panose="020F0502020204030204" pitchFamily="34" charset="0"/>
              </a:rPr>
              <a:t> with decision trees using scikit-learn library. Like Random Forests, although the complexity is much higher, naive Bayes algorithm still beats </a:t>
            </a:r>
            <a:r>
              <a:rPr lang="en-IN" sz="1400" dirty="0" err="1">
                <a:solidFill>
                  <a:schemeClr val="bg1"/>
                </a:solidFill>
                <a:effectLst/>
                <a:latin typeface="Times New Roman" panose="02020603050405020304" pitchFamily="18" charset="0"/>
                <a:ea typeface="Calibri" panose="020F0502020204030204" pitchFamily="34" charset="0"/>
              </a:rPr>
              <a:t>Aadaboost</a:t>
            </a:r>
            <a:r>
              <a:rPr lang="en-IN" sz="1400" dirty="0">
                <a:solidFill>
                  <a:schemeClr val="bg1"/>
                </a:solidFill>
                <a:effectLst/>
                <a:latin typeface="Times New Roman" panose="02020603050405020304" pitchFamily="18" charset="0"/>
                <a:ea typeface="Calibri" panose="020F0502020204030204" pitchFamily="34" charset="0"/>
              </a:rPr>
              <a:t> with decision trees in terms of performance.</a:t>
            </a:r>
          </a:p>
          <a:p>
            <a:pPr marL="457200" indent="-380520">
              <a:lnSpc>
                <a:spcPct val="115000"/>
              </a:lnSpc>
              <a:spcBef>
                <a:spcPts val="601"/>
              </a:spcBef>
              <a:buClr>
                <a:srgbClr val="F55C21"/>
              </a:buClr>
              <a:buFont typeface="Encode Sans ExtraLight"/>
              <a:buChar char="▪"/>
            </a:pPr>
            <a:endParaRPr lang="en-IN" sz="1800" b="0" strike="noStrike" spc="-1" dirty="0">
              <a:solidFill>
                <a:srgbClr val="000000"/>
              </a:solidFill>
              <a:latin typeface="Arial"/>
            </a:endParaRPr>
          </a:p>
        </p:txBody>
      </p:sp>
      <p:sp>
        <p:nvSpPr>
          <p:cNvPr id="183"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3D31FB09-A3BC-490A-9630-9717A66D12FE}" type="slidenum">
              <a:rPr lang="en-IN" sz="1300" b="1" strike="noStrike" spc="-1">
                <a:solidFill>
                  <a:srgbClr val="27272D"/>
                </a:solidFill>
                <a:latin typeface="Encode Sans"/>
                <a:ea typeface="Encode Sans"/>
              </a:rPr>
              <a:t>15</a:t>
            </a:fld>
            <a:endParaRPr lang="en-IN" sz="1300" b="0" strike="noStrike" spc="-1">
              <a:latin typeface="Times New Roman"/>
            </a:endParaRPr>
          </a:p>
        </p:txBody>
      </p:sp>
    </p:spTree>
    <p:extLst>
      <p:ext uri="{BB962C8B-B14F-4D97-AF65-F5344CB8AC3E}">
        <p14:creationId xmlns:p14="http://schemas.microsoft.com/office/powerpoint/2010/main" val="169702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Evaluation Metrics</a:t>
            </a:r>
            <a:endParaRPr lang="en-IN" sz="1800" b="0" strike="noStrike" spc="-1">
              <a:solidFill>
                <a:srgbClr val="000000"/>
              </a:solidFill>
              <a:latin typeface="Arial"/>
            </a:endParaRPr>
          </a:p>
        </p:txBody>
      </p:sp>
      <p:sp>
        <p:nvSpPr>
          <p:cNvPr id="185"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1800" b="0" strike="noStrike" spc="-1">
                <a:solidFill>
                  <a:srgbClr val="FFFFFF"/>
                </a:solidFill>
                <a:latin typeface="Encode Sans ExtraLight"/>
                <a:ea typeface="Encode Sans ExtraLight"/>
              </a:rPr>
              <a:t>In order to evaluate the effectiveness of our proposed approach, we will consider eight possible outcomes i.e. true positive rate, false positive rate, true negative rate, false negative rate, f1 score, accuracy, precision, and recall. These are the standard metrics to judge any spam detection system. These evaluation metrics are described in brief as follows:-</a:t>
            </a:r>
            <a:endParaRPr lang="en-IN" sz="1800" b="0" strike="noStrike" spc="-1">
              <a:solidFill>
                <a:srgbClr val="000000"/>
              </a:solidFill>
              <a:latin typeface="Arial"/>
            </a:endParaRPr>
          </a:p>
        </p:txBody>
      </p:sp>
      <p:sp>
        <p:nvSpPr>
          <p:cNvPr id="186"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1B7D20CC-9A7E-4E69-8248-4F15D74A4CB7}" type="slidenum">
              <a:rPr lang="en-IN" sz="1300" b="1" strike="noStrike" spc="-1">
                <a:solidFill>
                  <a:srgbClr val="27272D"/>
                </a:solidFill>
                <a:latin typeface="Encode Sans"/>
                <a:ea typeface="Encode Sans"/>
              </a:rPr>
              <a:t>16</a:t>
            </a:fld>
            <a:endParaRPr lang="en-IN" sz="13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Evaluation Metrics</a:t>
            </a:r>
            <a:endParaRPr lang="en-IN" sz="1800" b="0" strike="noStrike" spc="-1">
              <a:solidFill>
                <a:srgbClr val="000000"/>
              </a:solidFill>
              <a:latin typeface="Arial"/>
            </a:endParaRPr>
          </a:p>
        </p:txBody>
      </p:sp>
      <p:sp>
        <p:nvSpPr>
          <p:cNvPr id="188"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1200" b="0" strike="noStrike" spc="-1">
                <a:solidFill>
                  <a:srgbClr val="FFFFFF"/>
                </a:solidFill>
                <a:latin typeface="Encode Sans ExtraLight"/>
                <a:ea typeface="Encode Sans ExtraLight"/>
              </a:rPr>
              <a:t>True Positive Rate (TP) - It denotes the percentage of spam messages that were</a:t>
            </a:r>
            <a:endParaRPr lang="en-IN" sz="1200" b="0" strike="noStrike" spc="-1">
              <a:solidFill>
                <a:srgbClr val="000000"/>
              </a:solidFill>
              <a:latin typeface="Arial"/>
            </a:endParaRPr>
          </a:p>
          <a:p>
            <a:pPr marL="76320">
              <a:lnSpc>
                <a:spcPct val="115000"/>
              </a:lnSpc>
              <a:spcBef>
                <a:spcPts val="601"/>
              </a:spcBef>
            </a:pPr>
            <a:r>
              <a:rPr lang="en-IN" sz="1200" b="0" strike="noStrike" spc="-1">
                <a:solidFill>
                  <a:srgbClr val="FFFFFF"/>
                </a:solidFill>
                <a:latin typeface="Encode Sans ExtraLight"/>
                <a:ea typeface="Encode Sans ExtraLight"/>
              </a:rPr>
              <a:t>           accurately classified by the machine learning algorithm. If we denote spam messages</a:t>
            </a:r>
            <a:endParaRPr lang="en-IN" sz="1200" b="0" strike="noStrike" spc="-1">
              <a:solidFill>
                <a:srgbClr val="000000"/>
              </a:solidFill>
              <a:latin typeface="Arial"/>
            </a:endParaRPr>
          </a:p>
          <a:p>
            <a:pPr marL="76320">
              <a:lnSpc>
                <a:spcPct val="115000"/>
              </a:lnSpc>
              <a:spcBef>
                <a:spcPts val="601"/>
              </a:spcBef>
            </a:pPr>
            <a:r>
              <a:rPr lang="en-IN" sz="1200" b="0" strike="noStrike" spc="-1">
                <a:solidFill>
                  <a:srgbClr val="FFFFFF"/>
                </a:solidFill>
                <a:latin typeface="Encode Sans ExtraLight"/>
                <a:ea typeface="Encode Sans ExtraLight"/>
              </a:rPr>
              <a:t>           as S and spam messages that were accurately categorized as P, then </a:t>
            </a:r>
            <a:endParaRPr lang="en-IN" sz="1200" b="0" strike="noStrike" spc="-1">
              <a:solidFill>
                <a:srgbClr val="000000"/>
              </a:solidFill>
              <a:latin typeface="Arial"/>
            </a:endParaRPr>
          </a:p>
          <a:p>
            <a:pPr marL="76320">
              <a:lnSpc>
                <a:spcPct val="115000"/>
              </a:lnSpc>
              <a:spcBef>
                <a:spcPts val="601"/>
              </a:spcBef>
            </a:pPr>
            <a:r>
              <a:rPr lang="en-IN" sz="1200" b="0" strike="noStrike" spc="-1">
                <a:solidFill>
                  <a:srgbClr val="FFFFFF"/>
                </a:solidFill>
                <a:latin typeface="Encode Sans ExtraLight"/>
                <a:ea typeface="Encode Sans ExtraLight"/>
              </a:rPr>
              <a:t>                                                            TP =P/S</a:t>
            </a:r>
            <a:endParaRPr lang="en-IN" sz="12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1200" b="0" strike="noStrike" spc="-1">
                <a:solidFill>
                  <a:srgbClr val="FFFFFF"/>
                </a:solidFill>
                <a:latin typeface="Encode Sans ExtraLight"/>
                <a:ea typeface="Encode Sans ExtraLight"/>
              </a:rPr>
              <a:t>True Negative Rate (TN) - It denotes the percentage of ham messages that were</a:t>
            </a:r>
            <a:endParaRPr lang="en-IN" sz="1200" b="0" strike="noStrike" spc="-1">
              <a:solidFill>
                <a:srgbClr val="000000"/>
              </a:solidFill>
              <a:latin typeface="Arial"/>
            </a:endParaRPr>
          </a:p>
          <a:p>
            <a:pPr marL="76320">
              <a:lnSpc>
                <a:spcPct val="115000"/>
              </a:lnSpc>
              <a:spcBef>
                <a:spcPts val="601"/>
              </a:spcBef>
            </a:pPr>
            <a:r>
              <a:rPr lang="en-IN" sz="1200" b="0" strike="noStrike" spc="-1">
                <a:solidFill>
                  <a:srgbClr val="FFFFFF"/>
                </a:solidFill>
                <a:latin typeface="Encode Sans ExtraLight"/>
                <a:ea typeface="Encode Sans ExtraLight"/>
              </a:rPr>
              <a:t>            accurately categorized as ham messages by the machine learning algorithm. If we</a:t>
            </a:r>
            <a:endParaRPr lang="en-IN" sz="1200" b="0" strike="noStrike" spc="-1">
              <a:solidFill>
                <a:srgbClr val="000000"/>
              </a:solidFill>
              <a:latin typeface="Arial"/>
            </a:endParaRPr>
          </a:p>
          <a:p>
            <a:pPr marL="76320">
              <a:lnSpc>
                <a:spcPct val="115000"/>
              </a:lnSpc>
              <a:spcBef>
                <a:spcPts val="601"/>
              </a:spcBef>
            </a:pPr>
            <a:r>
              <a:rPr lang="en-IN" sz="1200" b="0" strike="noStrike" spc="-1">
                <a:solidFill>
                  <a:srgbClr val="FFFFFF"/>
                </a:solidFill>
                <a:latin typeface="Encode Sans ExtraLight"/>
                <a:ea typeface="Encode Sans ExtraLight"/>
              </a:rPr>
              <a:t>           denote ham message as H and ham messages that were accurately categorized as</a:t>
            </a:r>
            <a:endParaRPr lang="en-IN" sz="1200" b="0" strike="noStrike" spc="-1">
              <a:solidFill>
                <a:srgbClr val="000000"/>
              </a:solidFill>
              <a:latin typeface="Arial"/>
            </a:endParaRPr>
          </a:p>
          <a:p>
            <a:pPr marL="76320">
              <a:lnSpc>
                <a:spcPct val="115000"/>
              </a:lnSpc>
              <a:spcBef>
                <a:spcPts val="601"/>
              </a:spcBef>
            </a:pPr>
            <a:r>
              <a:rPr lang="en-IN" sz="1200" b="0" strike="noStrike" spc="-1">
                <a:solidFill>
                  <a:srgbClr val="FFFFFF"/>
                </a:solidFill>
                <a:latin typeface="Encode Sans ExtraLight"/>
                <a:ea typeface="Encode Sans ExtraLight"/>
              </a:rPr>
              <a:t>           ham by Q, then  </a:t>
            </a:r>
            <a:endParaRPr lang="en-IN" sz="1200" b="0" strike="noStrike" spc="-1">
              <a:solidFill>
                <a:srgbClr val="000000"/>
              </a:solidFill>
              <a:latin typeface="Arial"/>
            </a:endParaRPr>
          </a:p>
          <a:p>
            <a:pPr marL="76320">
              <a:lnSpc>
                <a:spcPct val="115000"/>
              </a:lnSpc>
              <a:spcBef>
                <a:spcPts val="601"/>
              </a:spcBef>
            </a:pPr>
            <a:r>
              <a:rPr lang="en-IN" sz="1200" b="0" strike="noStrike" spc="-1">
                <a:solidFill>
                  <a:srgbClr val="FFFFFF"/>
                </a:solidFill>
                <a:latin typeface="Encode Sans ExtraLight"/>
                <a:ea typeface="Encode Sans ExtraLight"/>
              </a:rPr>
              <a:t>                                                            TN =Q/H</a:t>
            </a:r>
            <a:endParaRPr lang="en-IN" sz="1200" b="0" strike="noStrike" spc="-1">
              <a:solidFill>
                <a:srgbClr val="000000"/>
              </a:solidFill>
              <a:latin typeface="Arial"/>
            </a:endParaRPr>
          </a:p>
        </p:txBody>
      </p:sp>
      <p:sp>
        <p:nvSpPr>
          <p:cNvPr id="189"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8AC30D79-96DF-4E79-B919-CB7C0F4E1ECA}" type="slidenum">
              <a:rPr lang="en-IN" sz="1300" b="1" strike="noStrike" spc="-1">
                <a:solidFill>
                  <a:srgbClr val="27272D"/>
                </a:solidFill>
                <a:latin typeface="Encode Sans"/>
                <a:ea typeface="Encode Sans"/>
              </a:rPr>
              <a:t>17</a:t>
            </a:fld>
            <a:endParaRPr lang="en-IN" sz="13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Results and Discussion</a:t>
            </a:r>
            <a:endParaRPr lang="en-IN" sz="1800" b="0" strike="noStrike" spc="-1">
              <a:solidFill>
                <a:srgbClr val="000000"/>
              </a:solidFill>
              <a:latin typeface="Arial"/>
            </a:endParaRPr>
          </a:p>
        </p:txBody>
      </p:sp>
      <p:sp>
        <p:nvSpPr>
          <p:cNvPr id="191" name="TextShape 2"/>
          <p:cNvSpPr txBox="1"/>
          <p:nvPr/>
        </p:nvSpPr>
        <p:spPr>
          <a:xfrm>
            <a:off x="549720" y="910800"/>
            <a:ext cx="8044560" cy="4099680"/>
          </a:xfrm>
          <a:prstGeom prst="rect">
            <a:avLst/>
          </a:prstGeom>
          <a:noFill/>
          <a:ln>
            <a:noFill/>
          </a:ln>
        </p:spPr>
        <p:txBody>
          <a:bodyPr tIns="91440" bIns="91440">
            <a:noAutofit/>
          </a:bodyPr>
          <a:lstStyle/>
          <a:p>
            <a:pPr marL="76320">
              <a:lnSpc>
                <a:spcPct val="115000"/>
              </a:lnSpc>
              <a:spcBef>
                <a:spcPts val="601"/>
              </a:spcBef>
            </a:pPr>
            <a:r>
              <a:rPr lang="en-IN" sz="1200" b="0" strike="noStrike" spc="-1">
                <a:solidFill>
                  <a:srgbClr val="FFFFFF"/>
                </a:solidFill>
                <a:latin typeface="Encode Sans ExtraLight"/>
                <a:ea typeface="Encode Sans ExtraLight"/>
              </a:rPr>
              <a:t>  </a:t>
            </a:r>
            <a:r>
              <a:rPr lang="en-IN" sz="1400" b="0" strike="noStrike" spc="-1">
                <a:solidFill>
                  <a:srgbClr val="FFFFFF"/>
                </a:solidFill>
                <a:latin typeface="Encode Sans ExtraLight"/>
                <a:ea typeface="Encode Sans ExtraLight"/>
              </a:rPr>
              <a:t>Various experiments are performed to evaluate the performance of our proposed SMS</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Spam detection system. Initially we have selected features on the basis of behavior of</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spam and ham messages and then extracted these features from the dataset to get the</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feature vector. After extracting features from the dataset, various classification algorithms</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like Naïve Bayes, Logistic Regression, Decision Tree ,MLP ,Random Forest and Support Vector</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Machine (SVM) is being applied to get the performance metrics. </a:t>
            </a:r>
            <a:endParaRPr lang="en-IN" sz="1400" b="0" strike="noStrike" spc="-1">
              <a:solidFill>
                <a:srgbClr val="000000"/>
              </a:solidFill>
              <a:latin typeface="Arial"/>
            </a:endParaRPr>
          </a:p>
        </p:txBody>
      </p:sp>
      <p:sp>
        <p:nvSpPr>
          <p:cNvPr id="192"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FD688858-4AAE-4022-B051-27CC198FB75C}" type="slidenum">
              <a:rPr lang="en-IN" sz="1300" b="1" strike="noStrike" spc="-1">
                <a:solidFill>
                  <a:srgbClr val="27272D"/>
                </a:solidFill>
                <a:latin typeface="Encode Sans"/>
                <a:ea typeface="Encode Sans"/>
              </a:rPr>
              <a:t>18</a:t>
            </a:fld>
            <a:endParaRPr lang="en-IN" sz="13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600" b="1" strike="noStrike" spc="-1">
                <a:solidFill>
                  <a:srgbClr val="FFFFFF"/>
                </a:solidFill>
                <a:latin typeface="Encode Sans"/>
                <a:ea typeface="Encode Sans"/>
              </a:rPr>
              <a:t>Results of proposed approach on various machine learning algorithms</a:t>
            </a:r>
            <a:endParaRPr lang="en-IN" sz="1600" b="0" strike="noStrike" spc="-1">
              <a:solidFill>
                <a:srgbClr val="000000"/>
              </a:solidFill>
              <a:latin typeface="Arial"/>
            </a:endParaRPr>
          </a:p>
        </p:txBody>
      </p:sp>
      <p:sp>
        <p:nvSpPr>
          <p:cNvPr id="194" name="TextShape 2"/>
          <p:cNvSpPr txBox="1"/>
          <p:nvPr/>
        </p:nvSpPr>
        <p:spPr>
          <a:xfrm>
            <a:off x="549720" y="910800"/>
            <a:ext cx="8044560" cy="4099680"/>
          </a:xfrm>
          <a:prstGeom prst="rect">
            <a:avLst/>
          </a:prstGeom>
          <a:noFill/>
          <a:ln>
            <a:noFill/>
          </a:ln>
        </p:spPr>
        <p:txBody>
          <a:bodyPr tIns="91440" bIns="91440">
            <a:noAutofit/>
          </a:bodyPr>
          <a:lstStyle/>
          <a:p>
            <a:pPr marL="76320">
              <a:lnSpc>
                <a:spcPct val="115000"/>
              </a:lnSpc>
              <a:spcBef>
                <a:spcPts val="601"/>
              </a:spcBef>
            </a:pPr>
            <a:r>
              <a:rPr lang="en-IN" sz="1200" b="0" strike="noStrike" spc="-1">
                <a:solidFill>
                  <a:srgbClr val="FFFFFF"/>
                </a:solidFill>
                <a:latin typeface="Encode Sans ExtraLight"/>
                <a:ea typeface="Encode Sans ExtraLight"/>
              </a:rPr>
              <a:t> </a:t>
            </a:r>
            <a:endParaRPr lang="en-IN" sz="1200" b="0" strike="noStrike" spc="-1">
              <a:solidFill>
                <a:srgbClr val="000000"/>
              </a:solidFill>
              <a:latin typeface="Arial"/>
            </a:endParaRPr>
          </a:p>
        </p:txBody>
      </p:sp>
      <p:sp>
        <p:nvSpPr>
          <p:cNvPr id="195"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212C9247-1625-41FD-9359-09B2E490721A}" type="slidenum">
              <a:rPr lang="en-IN" sz="1300" b="1" strike="noStrike" spc="-1">
                <a:solidFill>
                  <a:srgbClr val="27272D"/>
                </a:solidFill>
                <a:latin typeface="Encode Sans"/>
                <a:ea typeface="Encode Sans"/>
              </a:rPr>
              <a:t>19</a:t>
            </a:fld>
            <a:endParaRPr lang="en-IN" sz="1300" b="0" strike="noStrike" spc="-1">
              <a:latin typeface="Times New Roman"/>
            </a:endParaRPr>
          </a:p>
        </p:txBody>
      </p:sp>
      <p:pic>
        <p:nvPicPr>
          <p:cNvPr id="196" name="Picture 3"/>
          <p:cNvPicPr/>
          <p:nvPr/>
        </p:nvPicPr>
        <p:blipFill>
          <a:blip r:embed="rId2"/>
          <a:stretch/>
        </p:blipFill>
        <p:spPr>
          <a:xfrm>
            <a:off x="549720" y="1115640"/>
            <a:ext cx="7496640" cy="33454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62720" y="288000"/>
            <a:ext cx="5165280" cy="1368000"/>
          </a:xfrm>
          <a:prstGeom prst="rect">
            <a:avLst/>
          </a:prstGeom>
          <a:noFill/>
          <a:ln>
            <a:noFill/>
          </a:ln>
        </p:spPr>
        <p:txBody>
          <a:bodyPr tIns="91440" bIns="91440" anchor="b">
            <a:noAutofit/>
          </a:bodyPr>
          <a:lstStyle/>
          <a:p>
            <a:pPr>
              <a:lnSpc>
                <a:spcPct val="100000"/>
              </a:lnSpc>
            </a:pPr>
            <a:r>
              <a:rPr lang="en-IN" sz="4800" b="0" strike="noStrike" spc="-1">
                <a:solidFill>
                  <a:srgbClr val="F55C21"/>
                </a:solidFill>
                <a:latin typeface="Encode Sans"/>
                <a:ea typeface="Encode Sans"/>
              </a:rPr>
              <a:t>Team Members</a:t>
            </a:r>
            <a:endParaRPr lang="en-IN" sz="4800" b="0" strike="noStrike" spc="-1">
              <a:solidFill>
                <a:srgbClr val="000000"/>
              </a:solidFill>
              <a:latin typeface="Arial"/>
            </a:endParaRPr>
          </a:p>
        </p:txBody>
      </p:sp>
      <p:sp>
        <p:nvSpPr>
          <p:cNvPr id="128" name="TextShape 2"/>
          <p:cNvSpPr txBox="1"/>
          <p:nvPr/>
        </p:nvSpPr>
        <p:spPr>
          <a:xfrm>
            <a:off x="648000" y="1639800"/>
            <a:ext cx="4373280" cy="3150360"/>
          </a:xfrm>
          <a:prstGeom prst="rect">
            <a:avLst/>
          </a:prstGeom>
          <a:noFill/>
          <a:ln>
            <a:noFill/>
          </a:ln>
        </p:spPr>
        <p:txBody>
          <a:bodyPr tIns="91440" bIns="91440">
            <a:noAutofit/>
          </a:bodyPr>
          <a:lstStyle/>
          <a:p>
            <a:pPr>
              <a:lnSpc>
                <a:spcPct val="115000"/>
              </a:lnSpc>
              <a:spcBef>
                <a:spcPts val="601"/>
              </a:spcBef>
            </a:pPr>
            <a:r>
              <a:rPr lang="en-IN" sz="2400" b="0" strike="noStrike" spc="-1">
                <a:solidFill>
                  <a:srgbClr val="FFFFFF"/>
                </a:solidFill>
                <a:latin typeface="Encode Sans ExtraLight"/>
                <a:ea typeface="Encode Sans ExtraLight"/>
              </a:rPr>
              <a:t>-&gt; Devendra Singh</a:t>
            </a:r>
            <a:endParaRPr lang="en-IN" sz="2400" b="0" strike="noStrike" spc="-1">
              <a:latin typeface="Arial"/>
            </a:endParaRPr>
          </a:p>
          <a:p>
            <a:pPr>
              <a:lnSpc>
                <a:spcPct val="115000"/>
              </a:lnSpc>
              <a:spcBef>
                <a:spcPts val="601"/>
              </a:spcBef>
            </a:pPr>
            <a:r>
              <a:rPr lang="en-IN" sz="2400" b="0" strike="noStrike" spc="-1">
                <a:solidFill>
                  <a:srgbClr val="FFFFFF"/>
                </a:solidFill>
                <a:latin typeface="Encode Sans ExtraLight"/>
                <a:ea typeface="Encode Sans ExtraLight"/>
              </a:rPr>
              <a:t>-&gt; Suraj Kumar</a:t>
            </a:r>
            <a:endParaRPr lang="en-IN" sz="2400" b="0" strike="noStrike" spc="-1">
              <a:latin typeface="Arial"/>
            </a:endParaRPr>
          </a:p>
          <a:p>
            <a:pPr>
              <a:lnSpc>
                <a:spcPct val="115000"/>
              </a:lnSpc>
              <a:spcBef>
                <a:spcPts val="601"/>
              </a:spcBef>
            </a:pPr>
            <a:r>
              <a:rPr lang="en-IN" sz="2400" b="0" strike="noStrike" spc="-1">
                <a:solidFill>
                  <a:srgbClr val="FFFFFF"/>
                </a:solidFill>
                <a:latin typeface="Encode Sans ExtraLight"/>
                <a:ea typeface="Encode Sans ExtraLight"/>
              </a:rPr>
              <a:t>-&gt; Kishan Kumar</a:t>
            </a:r>
            <a:endParaRPr lang="en-IN" sz="2400" b="0" strike="noStrike" spc="-1">
              <a:latin typeface="Arial"/>
            </a:endParaRPr>
          </a:p>
          <a:p>
            <a:pPr>
              <a:lnSpc>
                <a:spcPct val="115000"/>
              </a:lnSpc>
              <a:spcBef>
                <a:spcPts val="601"/>
              </a:spcBef>
            </a:pPr>
            <a:r>
              <a:rPr lang="en-IN" sz="2400" b="0" strike="noStrike" spc="-1">
                <a:solidFill>
                  <a:srgbClr val="FFFFFF"/>
                </a:solidFill>
                <a:latin typeface="Encode Sans ExtraLight"/>
                <a:ea typeface="Encode Sans ExtraLight"/>
              </a:rPr>
              <a:t>-&gt; Raju kumar</a:t>
            </a:r>
            <a:endParaRPr lang="en-IN" sz="2400" b="0" strike="noStrike" spc="-1">
              <a:latin typeface="Arial"/>
            </a:endParaRPr>
          </a:p>
          <a:p>
            <a:pPr>
              <a:lnSpc>
                <a:spcPct val="115000"/>
              </a:lnSpc>
              <a:spcBef>
                <a:spcPts val="601"/>
              </a:spcBef>
            </a:pPr>
            <a:endParaRPr lang="en-IN" sz="2400" b="0" strike="noStrike" spc="-1">
              <a:latin typeface="Arial"/>
            </a:endParaRPr>
          </a:p>
          <a:p>
            <a:pPr>
              <a:lnSpc>
                <a:spcPct val="115000"/>
              </a:lnSpc>
              <a:spcBef>
                <a:spcPts val="601"/>
              </a:spcBef>
            </a:pPr>
            <a:endParaRPr lang="en-IN" sz="2400" b="0" strike="noStrike" spc="-1">
              <a:latin typeface="Arial"/>
            </a:endParaRPr>
          </a:p>
        </p:txBody>
      </p:sp>
      <p:pic>
        <p:nvPicPr>
          <p:cNvPr id="129" name="Google Shape;120;p15" descr="photo-1434030216411-0b793f4b4173.jpg"/>
          <p:cNvPicPr/>
          <p:nvPr/>
        </p:nvPicPr>
        <p:blipFill>
          <a:blip r:embed="rId2"/>
          <a:srcRect l="14207" r="10084"/>
          <a:stretch/>
        </p:blipFill>
        <p:spPr>
          <a:xfrm>
            <a:off x="5666040" y="0"/>
            <a:ext cx="3477600" cy="4593600"/>
          </a:xfrm>
          <a:prstGeom prst="rect">
            <a:avLst/>
          </a:prstGeom>
          <a:ln>
            <a:noFill/>
          </a:ln>
        </p:spPr>
      </p:pic>
      <p:sp>
        <p:nvSpPr>
          <p:cNvPr id="130" name="TextShape 3"/>
          <p:cNvSpPr txBox="1"/>
          <p:nvPr/>
        </p:nvSpPr>
        <p:spPr>
          <a:xfrm>
            <a:off x="4023360" y="4593960"/>
            <a:ext cx="1096920" cy="549360"/>
          </a:xfrm>
          <a:prstGeom prst="rect">
            <a:avLst/>
          </a:prstGeom>
          <a:solidFill>
            <a:srgbClr val="D4D3D9"/>
          </a:solidFill>
          <a:ln>
            <a:noFill/>
          </a:ln>
        </p:spPr>
        <p:txBody>
          <a:bodyPr tIns="91440" bIns="91440" anchor="ctr">
            <a:noAutofit/>
          </a:bodyPr>
          <a:lstStyle/>
          <a:p>
            <a:pPr algn="ctr">
              <a:lnSpc>
                <a:spcPct val="100000"/>
              </a:lnSpc>
            </a:pPr>
            <a:fld id="{052906F6-7B22-44B0-B5D5-B6495FF1856C}" type="slidenum">
              <a:rPr lang="en-IN" sz="1300" b="1" strike="noStrike" spc="-1">
                <a:solidFill>
                  <a:srgbClr val="27272D"/>
                </a:solidFill>
                <a:latin typeface="Encode Sans"/>
                <a:ea typeface="Encode Sans"/>
              </a:rPr>
              <a:t>2</a:t>
            </a:fld>
            <a:endParaRPr lang="en-IN" sz="13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600" b="1" strike="noStrike" spc="-1">
                <a:solidFill>
                  <a:srgbClr val="FFFFFF"/>
                </a:solidFill>
                <a:latin typeface="Encode Sans"/>
                <a:ea typeface="Encode Sans"/>
              </a:rPr>
              <a:t>Results of proposed approach on various machine learning algorithms</a:t>
            </a:r>
            <a:endParaRPr lang="en-IN" sz="1600" b="0" strike="noStrike" spc="-1">
              <a:solidFill>
                <a:srgbClr val="000000"/>
              </a:solidFill>
              <a:latin typeface="Arial"/>
            </a:endParaRPr>
          </a:p>
        </p:txBody>
      </p:sp>
      <p:sp>
        <p:nvSpPr>
          <p:cNvPr id="198" name="TextShape 2"/>
          <p:cNvSpPr txBox="1"/>
          <p:nvPr/>
        </p:nvSpPr>
        <p:spPr>
          <a:xfrm>
            <a:off x="549720" y="910800"/>
            <a:ext cx="8044560" cy="4099680"/>
          </a:xfrm>
          <a:prstGeom prst="rect">
            <a:avLst/>
          </a:prstGeom>
          <a:noFill/>
          <a:ln>
            <a:noFill/>
          </a:ln>
        </p:spPr>
        <p:txBody>
          <a:bodyPr tIns="91440" bIns="91440">
            <a:noAutofit/>
          </a:bodyPr>
          <a:lstStyle/>
          <a:p>
            <a:pPr marL="76320">
              <a:lnSpc>
                <a:spcPct val="115000"/>
              </a:lnSpc>
              <a:spcBef>
                <a:spcPts val="601"/>
              </a:spcBef>
            </a:pPr>
            <a:r>
              <a:rPr lang="en-IN" sz="1200" b="0" strike="noStrike" spc="-1">
                <a:solidFill>
                  <a:srgbClr val="FFFFFF"/>
                </a:solidFill>
                <a:latin typeface="Encode Sans ExtraLight"/>
                <a:ea typeface="Encode Sans ExtraLight"/>
              </a:rPr>
              <a:t> </a:t>
            </a:r>
            <a:endParaRPr lang="en-IN" sz="1200" b="0" strike="noStrike" spc="-1">
              <a:solidFill>
                <a:srgbClr val="000000"/>
              </a:solidFill>
              <a:latin typeface="Arial"/>
            </a:endParaRPr>
          </a:p>
        </p:txBody>
      </p:sp>
      <p:sp>
        <p:nvSpPr>
          <p:cNvPr id="199"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FA9ABAF2-17F2-46AF-BBFF-B4BF55B98A82}" type="slidenum">
              <a:rPr lang="en-IN" sz="1300" b="1" strike="noStrike" spc="-1">
                <a:solidFill>
                  <a:srgbClr val="27272D"/>
                </a:solidFill>
                <a:latin typeface="Encode Sans"/>
                <a:ea typeface="Encode Sans"/>
              </a:rPr>
              <a:t>20</a:t>
            </a:fld>
            <a:endParaRPr lang="en-IN" sz="1300" b="0" strike="noStrike" spc="-1">
              <a:latin typeface="Times New Roman"/>
            </a:endParaRPr>
          </a:p>
        </p:txBody>
      </p:sp>
      <p:pic>
        <p:nvPicPr>
          <p:cNvPr id="200" name="Picture 4"/>
          <p:cNvPicPr/>
          <p:nvPr/>
        </p:nvPicPr>
        <p:blipFill>
          <a:blip r:embed="rId2"/>
          <a:stretch/>
        </p:blipFill>
        <p:spPr>
          <a:xfrm>
            <a:off x="633960" y="910800"/>
            <a:ext cx="7410600" cy="36824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Conclusion </a:t>
            </a:r>
            <a:endParaRPr lang="en-IN" sz="1800" b="0" strike="noStrike" spc="-1">
              <a:solidFill>
                <a:srgbClr val="000000"/>
              </a:solidFill>
              <a:latin typeface="Arial"/>
            </a:endParaRPr>
          </a:p>
        </p:txBody>
      </p:sp>
      <p:sp>
        <p:nvSpPr>
          <p:cNvPr id="202" name="TextShape 2"/>
          <p:cNvSpPr txBox="1"/>
          <p:nvPr/>
        </p:nvSpPr>
        <p:spPr>
          <a:xfrm>
            <a:off x="549720" y="910800"/>
            <a:ext cx="8044560" cy="4099680"/>
          </a:xfrm>
          <a:prstGeom prst="rect">
            <a:avLst/>
          </a:prstGeom>
          <a:noFill/>
          <a:ln>
            <a:noFill/>
          </a:ln>
        </p:spPr>
        <p:txBody>
          <a:bodyPr tIns="91440" bIns="91440">
            <a:noAutofit/>
          </a:bodyPr>
          <a:lstStyle/>
          <a:p>
            <a:pPr marL="76320">
              <a:lnSpc>
                <a:spcPct val="115000"/>
              </a:lnSpc>
              <a:spcBef>
                <a:spcPts val="601"/>
              </a:spcBef>
            </a:pPr>
            <a:r>
              <a:rPr lang="en-IN" sz="1400" b="0" strike="noStrike" spc="-1">
                <a:solidFill>
                  <a:srgbClr val="FFFFFF"/>
                </a:solidFill>
                <a:latin typeface="Encode Sans ExtraLight"/>
                <a:ea typeface="Encode Sans ExtraLight"/>
              </a:rPr>
              <a:t>The SMS Spam problem is increasing nowadays with the increase in the use of text</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messaging. SMS Spam filtering is the big challenge these days. In this paper, we</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propose a technique for SMS Spam filtering based on 10 feature using eight machine</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learning algorithms namely Logistic Regression, Naïve Bayes, K means , SVM , Decision Tree ,</a:t>
            </a:r>
            <a:endParaRPr lang="en-IN" sz="1400" b="0" strike="noStrike" spc="-1">
              <a:solidFill>
                <a:srgbClr val="000000"/>
              </a:solidFill>
              <a:latin typeface="Arial"/>
            </a:endParaRPr>
          </a:p>
          <a:p>
            <a:pPr marL="76320">
              <a:lnSpc>
                <a:spcPct val="115000"/>
              </a:lnSpc>
              <a:spcBef>
                <a:spcPts val="601"/>
              </a:spcBef>
            </a:pPr>
            <a:r>
              <a:rPr lang="en-IN" sz="1400" b="0" strike="noStrike" spc="-1">
                <a:solidFill>
                  <a:srgbClr val="FFFFFF"/>
                </a:solidFill>
                <a:latin typeface="Encode Sans ExtraLight"/>
                <a:ea typeface="Encode Sans ExtraLight"/>
              </a:rPr>
              <a:t> Random Forest. , AdaBoost and MLP. The dataset that we have used in our work consists of 5572 messages. Out of all classification algorithms,Random Forest Classification Algorithm gives best results.</a:t>
            </a:r>
            <a:endParaRPr lang="en-IN" sz="1400" b="0" strike="noStrike" spc="-1">
              <a:solidFill>
                <a:srgbClr val="000000"/>
              </a:solidFill>
              <a:latin typeface="Arial"/>
            </a:endParaRPr>
          </a:p>
        </p:txBody>
      </p:sp>
      <p:sp>
        <p:nvSpPr>
          <p:cNvPr id="203"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B617CC44-AAA4-4FD6-849E-D10B982C9541}" type="slidenum">
              <a:rPr lang="en-IN" sz="1300" b="1" strike="noStrike" spc="-1">
                <a:solidFill>
                  <a:srgbClr val="27272D"/>
                </a:solidFill>
                <a:latin typeface="Encode Sans"/>
                <a:ea typeface="Encode Sans"/>
              </a:rPr>
              <a:t>21</a:t>
            </a:fld>
            <a:endParaRPr lang="en-IN" sz="13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ABSTRACT</a:t>
            </a:r>
            <a:endParaRPr lang="en-IN" sz="1800" b="0" strike="noStrike" spc="-1">
              <a:solidFill>
                <a:srgbClr val="000000"/>
              </a:solidFill>
              <a:latin typeface="Arial"/>
            </a:endParaRPr>
          </a:p>
        </p:txBody>
      </p:sp>
      <p:sp>
        <p:nvSpPr>
          <p:cNvPr id="132" name="TextShape 2"/>
          <p:cNvSpPr txBox="1"/>
          <p:nvPr/>
        </p:nvSpPr>
        <p:spPr>
          <a:xfrm>
            <a:off x="549720" y="1200240"/>
            <a:ext cx="7496640" cy="2945880"/>
          </a:xfrm>
          <a:prstGeom prst="rect">
            <a:avLst/>
          </a:prstGeom>
          <a:noFill/>
          <a:ln>
            <a:noFill/>
          </a:ln>
        </p:spPr>
        <p:txBody>
          <a:bodyPr tIns="91440" bIns="91440">
            <a:noAutofit/>
          </a:bodyPr>
          <a:lstStyle/>
          <a:p>
            <a:pPr>
              <a:lnSpc>
                <a:spcPct val="115000"/>
              </a:lnSpc>
              <a:spcBef>
                <a:spcPts val="1001"/>
              </a:spcBef>
            </a:pPr>
            <a:endParaRPr lang="en-IN" sz="1400" b="0" strike="noStrike" spc="-1">
              <a:solidFill>
                <a:srgbClr val="000000"/>
              </a:solidFill>
              <a:latin typeface="Arial"/>
            </a:endParaRPr>
          </a:p>
          <a:p>
            <a:pPr>
              <a:lnSpc>
                <a:spcPct val="115000"/>
              </a:lnSpc>
              <a:spcBef>
                <a:spcPts val="1001"/>
              </a:spcBef>
              <a:spcAft>
                <a:spcPts val="1001"/>
              </a:spcAft>
            </a:pPr>
            <a:endParaRPr lang="en-IN" sz="1400" b="0" strike="noStrike" spc="-1">
              <a:solidFill>
                <a:srgbClr val="000000"/>
              </a:solidFill>
              <a:latin typeface="Arial"/>
            </a:endParaRPr>
          </a:p>
        </p:txBody>
      </p:sp>
      <p:sp>
        <p:nvSpPr>
          <p:cNvPr id="133"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F428978D-2B20-459E-AE1B-1A1822E3BA09}" type="slidenum">
              <a:rPr lang="en-IN" sz="1300" b="1" strike="noStrike" spc="-1">
                <a:solidFill>
                  <a:srgbClr val="27272D"/>
                </a:solidFill>
                <a:latin typeface="Encode Sans"/>
                <a:ea typeface="Encode Sans"/>
              </a:rPr>
              <a:t>3</a:t>
            </a:fld>
            <a:endParaRPr lang="en-IN" sz="1300" b="0" strike="noStrike" spc="-1">
              <a:latin typeface="Times New Roman"/>
            </a:endParaRPr>
          </a:p>
        </p:txBody>
      </p:sp>
      <p:sp>
        <p:nvSpPr>
          <p:cNvPr id="134" name="CustomShape 4"/>
          <p:cNvSpPr/>
          <p:nvPr/>
        </p:nvSpPr>
        <p:spPr>
          <a:xfrm>
            <a:off x="549720" y="1143360"/>
            <a:ext cx="8377920" cy="258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FFFFFF"/>
                </a:solidFill>
                <a:latin typeface="AdvTT5ada87cc"/>
                <a:ea typeface="Arial"/>
              </a:rPr>
              <a:t>The popularity of mobile devices is increasing day by day as they</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provide a large variety of services by reducing the cost of services. Short</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Message Service (SMS) is considered one of the widely used communication</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service. However, this has led to an increase in mobile devices attacks like SMS</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Spam. In this paper, we present a novel approach that can detect and </a:t>
            </a:r>
            <a:r>
              <a:rPr lang="en-IN" sz="1400" b="0" strike="noStrike" spc="-1">
                <a:solidFill>
                  <a:srgbClr val="FFFFFF"/>
                </a:solidFill>
                <a:latin typeface="AdvTT5ada87cc+fb"/>
                <a:ea typeface="Arial"/>
              </a:rPr>
              <a:t>fi</a:t>
            </a:r>
            <a:r>
              <a:rPr lang="en-IN" sz="1400" b="0" strike="noStrike" spc="-1">
                <a:solidFill>
                  <a:srgbClr val="FFFFFF"/>
                </a:solidFill>
                <a:latin typeface="AdvTT5ada87cc"/>
                <a:ea typeface="Arial"/>
              </a:rPr>
              <a:t>lter the</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spam messages using machine learning classi</a:t>
            </a:r>
            <a:r>
              <a:rPr lang="en-IN" sz="1400" b="0" strike="noStrike" spc="-1">
                <a:solidFill>
                  <a:srgbClr val="FFFFFF"/>
                </a:solidFill>
                <a:latin typeface="AdvTT5ada87cc+fb"/>
                <a:ea typeface="Arial"/>
              </a:rPr>
              <a:t>fi</a:t>
            </a:r>
            <a:r>
              <a:rPr lang="en-IN" sz="1400" b="0" strike="noStrike" spc="-1">
                <a:solidFill>
                  <a:srgbClr val="FFFFFF"/>
                </a:solidFill>
                <a:latin typeface="AdvTT5ada87cc"/>
                <a:ea typeface="Arial"/>
              </a:rPr>
              <a:t>cation algorithms. We study the</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characteristics of spam messages in depth and then found ten features, which can</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ef</a:t>
            </a:r>
            <a:r>
              <a:rPr lang="en-IN" sz="1400" b="0" strike="noStrike" spc="-1">
                <a:solidFill>
                  <a:srgbClr val="FFFFFF"/>
                </a:solidFill>
                <a:latin typeface="AdvTT5ada87cc+fb"/>
                <a:ea typeface="Arial"/>
              </a:rPr>
              <a:t>fi</a:t>
            </a:r>
            <a:r>
              <a:rPr lang="en-IN" sz="1400" b="0" strike="noStrike" spc="-1">
                <a:solidFill>
                  <a:srgbClr val="FFFFFF"/>
                </a:solidFill>
                <a:latin typeface="AdvTT5ada87cc"/>
                <a:ea typeface="Arial"/>
              </a:rPr>
              <a:t>ciently </a:t>
            </a:r>
            <a:r>
              <a:rPr lang="en-IN" sz="1400" b="0" strike="noStrike" spc="-1">
                <a:solidFill>
                  <a:srgbClr val="FFFFFF"/>
                </a:solidFill>
                <a:latin typeface="AdvTT5ada87cc+fb"/>
                <a:ea typeface="Arial"/>
              </a:rPr>
              <a:t>fi</a:t>
            </a:r>
            <a:r>
              <a:rPr lang="en-IN" sz="1400" b="0" strike="noStrike" spc="-1">
                <a:solidFill>
                  <a:srgbClr val="FFFFFF"/>
                </a:solidFill>
                <a:latin typeface="AdvTT5ada87cc"/>
                <a:ea typeface="Arial"/>
              </a:rPr>
              <a:t>lter SMS spam messages from ham messages. Our proposed</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approach achieved 96.5% true positive rate and 1.02% false positive rate for</a:t>
            </a:r>
            <a:endParaRPr lang="en-IN" sz="1400" b="0" strike="noStrike" spc="-1">
              <a:latin typeface="Arial"/>
            </a:endParaRPr>
          </a:p>
          <a:p>
            <a:pPr>
              <a:lnSpc>
                <a:spcPct val="100000"/>
              </a:lnSpc>
            </a:pPr>
            <a:r>
              <a:rPr lang="en-IN" sz="1400" b="0" strike="noStrike" spc="-1">
                <a:solidFill>
                  <a:srgbClr val="FFFFFF"/>
                </a:solidFill>
                <a:latin typeface="AdvTT5ada87cc"/>
                <a:ea typeface="Arial"/>
              </a:rPr>
              <a:t>Random Forest classi</a:t>
            </a:r>
            <a:r>
              <a:rPr lang="en-IN" sz="1400" b="0" strike="noStrike" spc="-1">
                <a:solidFill>
                  <a:srgbClr val="FFFFFF"/>
                </a:solidFill>
                <a:latin typeface="AdvTT5ada87cc+fb"/>
                <a:ea typeface="Arial"/>
              </a:rPr>
              <a:t>fi</a:t>
            </a:r>
            <a:r>
              <a:rPr lang="en-IN" sz="1400" b="0" strike="noStrike" spc="-1">
                <a:solidFill>
                  <a:srgbClr val="FFFFFF"/>
                </a:solidFill>
                <a:latin typeface="AdvTT5ada87cc"/>
                <a:ea typeface="Arial"/>
              </a:rPr>
              <a:t>cation algorithm.</a:t>
            </a:r>
            <a:endParaRPr lang="en-IN" sz="1400" b="0" strike="noStrike" spc="-1">
              <a:latin typeface="Arial"/>
            </a:endParaRPr>
          </a:p>
          <a:p>
            <a:pPr>
              <a:lnSpc>
                <a:spcPct val="100000"/>
              </a:lnSpc>
            </a:pPr>
            <a:r>
              <a:rPr lang="en-IN" sz="1400" b="0" strike="noStrike" spc="-1">
                <a:solidFill>
                  <a:srgbClr val="FFFFFF"/>
                </a:solidFill>
                <a:latin typeface="AdvTTeeee58d9.B"/>
                <a:ea typeface="Arial"/>
              </a:rPr>
              <a:t>Keywords: </a:t>
            </a:r>
            <a:r>
              <a:rPr lang="en-IN" sz="1400" b="0" strike="noStrike" spc="-1">
                <a:solidFill>
                  <a:srgbClr val="FFFFFF"/>
                </a:solidFill>
                <a:latin typeface="AdvTT5ada87cc"/>
                <a:ea typeface="Arial"/>
              </a:rPr>
              <a:t>SMS spam </a:t>
            </a:r>
            <a:r>
              <a:rPr lang="en-IN" sz="2400" b="0" strike="noStrike" spc="-1">
                <a:solidFill>
                  <a:srgbClr val="FFFFFF"/>
                </a:solidFill>
                <a:latin typeface="AdvP4C4E74"/>
                <a:ea typeface="Arial"/>
              </a:rPr>
              <a:t> </a:t>
            </a:r>
            <a:r>
              <a:rPr lang="en-IN" sz="1400" b="0" strike="noStrike" spc="-1">
                <a:solidFill>
                  <a:srgbClr val="FFFFFF"/>
                </a:solidFill>
                <a:latin typeface="AdvTT5ada87cc"/>
                <a:ea typeface="Arial"/>
              </a:rPr>
              <a:t>Mobile devices </a:t>
            </a:r>
            <a:r>
              <a:rPr lang="en-IN" sz="2400" b="0" strike="noStrike" spc="-1">
                <a:solidFill>
                  <a:srgbClr val="FFFFFF"/>
                </a:solidFill>
                <a:latin typeface="AdvP4C4E74"/>
                <a:ea typeface="Arial"/>
              </a:rPr>
              <a:t> </a:t>
            </a:r>
            <a:r>
              <a:rPr lang="en-IN" sz="1400" b="0" strike="noStrike" spc="-1">
                <a:solidFill>
                  <a:srgbClr val="FFFFFF"/>
                </a:solidFill>
                <a:latin typeface="AdvTT5ada87cc"/>
                <a:ea typeface="Arial"/>
              </a:rPr>
              <a:t>Machine learning </a:t>
            </a:r>
            <a:r>
              <a:rPr lang="en-IN" sz="2400" b="0" strike="noStrike" spc="-1">
                <a:solidFill>
                  <a:srgbClr val="FFFFFF"/>
                </a:solidFill>
                <a:latin typeface="AdvP4C4E74"/>
                <a:ea typeface="Arial"/>
              </a:rPr>
              <a:t> </a:t>
            </a:r>
            <a:r>
              <a:rPr lang="en-IN" sz="1400" b="0" strike="noStrike" spc="-1">
                <a:solidFill>
                  <a:srgbClr val="FFFFFF"/>
                </a:solidFill>
                <a:latin typeface="AdvTT5ada87cc"/>
                <a:ea typeface="Arial"/>
              </a:rPr>
              <a:t>Feature selection</a:t>
            </a:r>
            <a:endParaRPr lang="en-IN" sz="1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1. Introduction</a:t>
            </a:r>
            <a:endParaRPr lang="en-IN" sz="1800" b="0" strike="noStrike" spc="-1">
              <a:solidFill>
                <a:srgbClr val="000000"/>
              </a:solidFill>
              <a:latin typeface="Arial"/>
            </a:endParaRPr>
          </a:p>
        </p:txBody>
      </p:sp>
      <p:sp>
        <p:nvSpPr>
          <p:cNvPr id="136" name="TextShape 2"/>
          <p:cNvSpPr txBox="1"/>
          <p:nvPr/>
        </p:nvSpPr>
        <p:spPr>
          <a:xfrm>
            <a:off x="549720" y="1200240"/>
            <a:ext cx="7496640" cy="2945880"/>
          </a:xfrm>
          <a:prstGeom prst="rect">
            <a:avLst/>
          </a:prstGeom>
          <a:noFill/>
          <a:ln>
            <a:noFill/>
          </a:ln>
        </p:spPr>
        <p:txBody>
          <a:bodyPr tIns="91440" bIns="91440">
            <a:noAutofit/>
          </a:bodyPr>
          <a:lstStyle/>
          <a:p>
            <a:pPr>
              <a:lnSpc>
                <a:spcPct val="115000"/>
              </a:lnSpc>
              <a:spcBef>
                <a:spcPts val="1001"/>
              </a:spcBef>
            </a:pPr>
            <a:endParaRPr lang="en-IN" sz="1400" b="0" strike="noStrike" spc="-1">
              <a:solidFill>
                <a:srgbClr val="000000"/>
              </a:solidFill>
              <a:latin typeface="Arial"/>
            </a:endParaRPr>
          </a:p>
          <a:p>
            <a:pPr>
              <a:lnSpc>
                <a:spcPct val="115000"/>
              </a:lnSpc>
              <a:spcBef>
                <a:spcPts val="1001"/>
              </a:spcBef>
              <a:spcAft>
                <a:spcPts val="1001"/>
              </a:spcAft>
            </a:pPr>
            <a:endParaRPr lang="en-IN" sz="1400" b="0" strike="noStrike" spc="-1">
              <a:solidFill>
                <a:srgbClr val="000000"/>
              </a:solidFill>
              <a:latin typeface="Arial"/>
            </a:endParaRPr>
          </a:p>
        </p:txBody>
      </p:sp>
      <p:sp>
        <p:nvSpPr>
          <p:cNvPr id="137"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DA71927D-C621-4C2E-AC16-12DEDB3415B3}" type="slidenum">
              <a:rPr lang="en-IN" sz="1300" b="1" strike="noStrike" spc="-1">
                <a:solidFill>
                  <a:srgbClr val="27272D"/>
                </a:solidFill>
                <a:latin typeface="Encode Sans"/>
                <a:ea typeface="Encode Sans"/>
              </a:rPr>
              <a:t>4</a:t>
            </a:fld>
            <a:endParaRPr lang="en-IN" sz="1300" b="0" strike="noStrike" spc="-1">
              <a:latin typeface="Times New Roman"/>
            </a:endParaRPr>
          </a:p>
        </p:txBody>
      </p:sp>
      <p:sp>
        <p:nvSpPr>
          <p:cNvPr id="138" name="CustomShape 4"/>
          <p:cNvSpPr/>
          <p:nvPr/>
        </p:nvSpPr>
        <p:spPr>
          <a:xfrm>
            <a:off x="549720" y="997200"/>
            <a:ext cx="7496640" cy="343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100" b="0" strike="noStrike" spc="-1">
                <a:solidFill>
                  <a:srgbClr val="FFFFFF"/>
                </a:solidFill>
                <a:latin typeface="Arial"/>
                <a:ea typeface="Arial"/>
              </a:rPr>
              <a:t>Short Message Service (SMS) is one of the popular communication services in which a</a:t>
            </a:r>
            <a:endParaRPr lang="en-IN" sz="1100" b="0" strike="noStrike" spc="-1">
              <a:latin typeface="Arial"/>
            </a:endParaRPr>
          </a:p>
          <a:p>
            <a:pPr>
              <a:lnSpc>
                <a:spcPct val="100000"/>
              </a:lnSpc>
            </a:pPr>
            <a:r>
              <a:rPr lang="en-IN" sz="1100" b="0" strike="noStrike" spc="-1">
                <a:solidFill>
                  <a:srgbClr val="FFFFFF"/>
                </a:solidFill>
                <a:latin typeface="Arial"/>
                <a:ea typeface="Arial"/>
              </a:rPr>
              <a:t>message is sent electronically. The reduction in the cost of SMS services by telecom</a:t>
            </a:r>
            <a:endParaRPr lang="en-IN" sz="1100" b="0" strike="noStrike" spc="-1">
              <a:latin typeface="Arial"/>
            </a:endParaRPr>
          </a:p>
          <a:p>
            <a:pPr>
              <a:lnSpc>
                <a:spcPct val="100000"/>
              </a:lnSpc>
            </a:pPr>
            <a:r>
              <a:rPr lang="en-IN" sz="1100" b="0" strike="noStrike" spc="-1">
                <a:solidFill>
                  <a:srgbClr val="FFFFFF"/>
                </a:solidFill>
                <a:latin typeface="Arial"/>
                <a:ea typeface="Arial"/>
              </a:rPr>
              <a:t>companies has led to the increased use of SMS. This rise attracted attackers which have</a:t>
            </a:r>
            <a:endParaRPr lang="en-IN" sz="1100" b="0" strike="noStrike" spc="-1">
              <a:latin typeface="Arial"/>
            </a:endParaRPr>
          </a:p>
          <a:p>
            <a:pPr>
              <a:lnSpc>
                <a:spcPct val="100000"/>
              </a:lnSpc>
            </a:pPr>
            <a:r>
              <a:rPr lang="en-IN" sz="1100" b="0" strike="noStrike" spc="-1">
                <a:solidFill>
                  <a:srgbClr val="FFFFFF"/>
                </a:solidFill>
                <a:latin typeface="Arial"/>
                <a:ea typeface="Arial"/>
              </a:rPr>
              <a:t>resulted in SMS Spam problem. A spam message is generally any unwanted message</a:t>
            </a:r>
            <a:endParaRPr lang="en-IN" sz="1100" b="0" strike="noStrike" spc="-1">
              <a:latin typeface="Arial"/>
            </a:endParaRPr>
          </a:p>
          <a:p>
            <a:pPr>
              <a:lnSpc>
                <a:spcPct val="100000"/>
              </a:lnSpc>
            </a:pPr>
            <a:r>
              <a:rPr lang="en-IN" sz="1100" b="0" strike="noStrike" spc="-1">
                <a:solidFill>
                  <a:srgbClr val="FFFFFF"/>
                </a:solidFill>
                <a:latin typeface="Arial"/>
                <a:ea typeface="Arial"/>
              </a:rPr>
              <a:t>that is sent to user’s mobile phone. Spam messages include advertisements, free services,</a:t>
            </a:r>
            <a:endParaRPr lang="en-IN" sz="1100" b="0" strike="noStrike" spc="-1">
              <a:latin typeface="Arial"/>
            </a:endParaRPr>
          </a:p>
          <a:p>
            <a:pPr>
              <a:lnSpc>
                <a:spcPct val="100000"/>
              </a:lnSpc>
            </a:pPr>
            <a:r>
              <a:rPr lang="en-IN" sz="1100" b="0" strike="noStrike" spc="-1">
                <a:solidFill>
                  <a:srgbClr val="FFFFFF"/>
                </a:solidFill>
                <a:latin typeface="Arial"/>
                <a:ea typeface="Arial"/>
              </a:rPr>
              <a:t>promotions, awards, etc. People are using SMS messages to communicate rather</a:t>
            </a:r>
            <a:endParaRPr lang="en-IN" sz="1100" b="0" strike="noStrike" spc="-1">
              <a:latin typeface="Arial"/>
            </a:endParaRPr>
          </a:p>
          <a:p>
            <a:pPr>
              <a:lnSpc>
                <a:spcPct val="100000"/>
              </a:lnSpc>
            </a:pPr>
            <a:r>
              <a:rPr lang="en-IN" sz="1100" b="0" strike="noStrike" spc="-1">
                <a:solidFill>
                  <a:srgbClr val="FFFFFF"/>
                </a:solidFill>
                <a:latin typeface="Arial"/>
                <a:ea typeface="Arial"/>
              </a:rPr>
              <a:t>than emails because while sending SMS message there is no need of internet connection</a:t>
            </a:r>
            <a:endParaRPr lang="en-IN" sz="1100" b="0" strike="noStrike" spc="-1">
              <a:latin typeface="Arial"/>
            </a:endParaRPr>
          </a:p>
          <a:p>
            <a:pPr>
              <a:lnSpc>
                <a:spcPct val="100000"/>
              </a:lnSpc>
            </a:pPr>
            <a:r>
              <a:rPr lang="en-IN" sz="1100" b="0" strike="noStrike" spc="-1">
                <a:solidFill>
                  <a:srgbClr val="FFFFFF"/>
                </a:solidFill>
                <a:latin typeface="Arial"/>
                <a:ea typeface="Arial"/>
              </a:rPr>
              <a:t>and it is simple and efficient .</a:t>
            </a:r>
            <a:endParaRPr lang="en-IN" sz="1100" b="0" strike="noStrike" spc="-1">
              <a:latin typeface="Arial"/>
            </a:endParaRPr>
          </a:p>
          <a:p>
            <a:pPr>
              <a:lnSpc>
                <a:spcPct val="100000"/>
              </a:lnSpc>
            </a:pPr>
            <a:r>
              <a:rPr lang="en-IN" sz="1100" b="0" strike="noStrike" spc="-1">
                <a:solidFill>
                  <a:srgbClr val="FFFFFF"/>
                </a:solidFill>
                <a:latin typeface="Arial"/>
                <a:ea typeface="Arial"/>
              </a:rPr>
              <a:t>The SMS Spam problem is increasing day by day with the increase in the use of</a:t>
            </a:r>
            <a:endParaRPr lang="en-IN" sz="1100" b="0" strike="noStrike" spc="-1">
              <a:latin typeface="Arial"/>
            </a:endParaRPr>
          </a:p>
          <a:p>
            <a:pPr>
              <a:lnSpc>
                <a:spcPct val="100000"/>
              </a:lnSpc>
            </a:pPr>
            <a:r>
              <a:rPr lang="en-IN" sz="1100" b="0" strike="noStrike" spc="-1">
                <a:solidFill>
                  <a:srgbClr val="FFFFFF"/>
                </a:solidFill>
                <a:latin typeface="Arial"/>
                <a:ea typeface="Arial"/>
              </a:rPr>
              <a:t>text messaging. There are various security measures available to control SMS Spam</a:t>
            </a:r>
            <a:endParaRPr lang="en-IN" sz="1100" b="0" strike="noStrike" spc="-1">
              <a:latin typeface="Arial"/>
            </a:endParaRPr>
          </a:p>
          <a:p>
            <a:pPr>
              <a:lnSpc>
                <a:spcPct val="100000"/>
              </a:lnSpc>
            </a:pPr>
            <a:r>
              <a:rPr lang="en-IN" sz="1100" b="0" strike="noStrike" spc="-1">
                <a:solidFill>
                  <a:srgbClr val="FFFFFF"/>
                </a:solidFill>
                <a:latin typeface="Arial"/>
                <a:ea typeface="Arial"/>
              </a:rPr>
              <a:t>problem but they are not so mature. Many android apps are also on play store to</a:t>
            </a:r>
            <a:endParaRPr lang="en-IN" sz="1100" b="0" strike="noStrike" spc="-1">
              <a:latin typeface="Arial"/>
            </a:endParaRPr>
          </a:p>
          <a:p>
            <a:pPr>
              <a:lnSpc>
                <a:spcPct val="100000"/>
              </a:lnSpc>
            </a:pPr>
            <a:r>
              <a:rPr lang="en-IN" sz="1100" b="0" strike="noStrike" spc="-1">
                <a:solidFill>
                  <a:srgbClr val="FFFFFF"/>
                </a:solidFill>
                <a:latin typeface="Arial"/>
                <a:ea typeface="Arial"/>
              </a:rPr>
              <a:t>block spam messages but people are not aware of these apps due to lack of knowledge.</a:t>
            </a:r>
            <a:endParaRPr lang="en-IN" sz="1100" b="0" strike="noStrike" spc="-1">
              <a:latin typeface="Arial"/>
            </a:endParaRPr>
          </a:p>
          <a:p>
            <a:pPr>
              <a:lnSpc>
                <a:spcPct val="100000"/>
              </a:lnSpc>
            </a:pPr>
            <a:r>
              <a:rPr lang="en-IN" sz="1100" b="0" strike="noStrike" spc="-1">
                <a:solidFill>
                  <a:srgbClr val="FFFFFF"/>
                </a:solidFill>
                <a:latin typeface="Arial"/>
                <a:ea typeface="Arial"/>
              </a:rPr>
              <a:t>Other than apps the filtering techniques available mainly focuses on email spam as</a:t>
            </a:r>
            <a:endParaRPr lang="en-IN" sz="1100" b="0" strike="noStrike" spc="-1">
              <a:latin typeface="Arial"/>
            </a:endParaRPr>
          </a:p>
          <a:p>
            <a:pPr>
              <a:lnSpc>
                <a:spcPct val="100000"/>
              </a:lnSpc>
            </a:pPr>
            <a:r>
              <a:rPr lang="en-IN" sz="1100" b="0" strike="noStrike" spc="-1">
                <a:solidFill>
                  <a:srgbClr val="FFFFFF"/>
                </a:solidFill>
                <a:latin typeface="Arial"/>
                <a:ea typeface="Arial"/>
              </a:rPr>
              <a:t>email spam is one of the oldest problem [5] but with the popularity of mobile devices,</a:t>
            </a:r>
            <a:endParaRPr lang="en-IN" sz="1100" b="0" strike="noStrike" spc="-1">
              <a:latin typeface="Arial"/>
            </a:endParaRPr>
          </a:p>
          <a:p>
            <a:pPr>
              <a:lnSpc>
                <a:spcPct val="100000"/>
              </a:lnSpc>
            </a:pPr>
            <a:r>
              <a:rPr lang="en-IN" sz="1100" b="0" strike="noStrike" spc="-1">
                <a:solidFill>
                  <a:srgbClr val="FFFFFF"/>
                </a:solidFill>
                <a:latin typeface="Arial"/>
                <a:ea typeface="Arial"/>
              </a:rPr>
              <a:t>SMS spam is the one of the major issue these days.</a:t>
            </a:r>
            <a:endParaRPr lang="en-IN" sz="1100" b="0" strike="noStrike" spc="-1">
              <a:latin typeface="Arial"/>
            </a:endParaRPr>
          </a:p>
          <a:p>
            <a:pPr>
              <a:lnSpc>
                <a:spcPct val="100000"/>
              </a:lnSpc>
            </a:pPr>
            <a:r>
              <a:rPr lang="en-IN" sz="1100" b="0" strike="noStrike" spc="-1">
                <a:solidFill>
                  <a:srgbClr val="FFFFFF"/>
                </a:solidFill>
                <a:latin typeface="Arial"/>
                <a:ea typeface="Arial"/>
              </a:rPr>
              <a:t>SMS is one of the cheapest ways to communicate and can be considered as the</a:t>
            </a:r>
            <a:endParaRPr lang="en-IN" sz="1100" b="0" strike="noStrike" spc="-1">
              <a:latin typeface="Arial"/>
            </a:endParaRPr>
          </a:p>
          <a:p>
            <a:pPr>
              <a:lnSpc>
                <a:spcPct val="100000"/>
              </a:lnSpc>
            </a:pPr>
            <a:r>
              <a:rPr lang="en-IN" sz="1100" b="0" strike="noStrike" spc="-1">
                <a:solidFill>
                  <a:srgbClr val="FFFFFF"/>
                </a:solidFill>
                <a:latin typeface="Arial"/>
                <a:ea typeface="Arial"/>
              </a:rPr>
              <a:t>simplest way to perform phishing attacks as mobile devices contain sensitive and personal</a:t>
            </a:r>
            <a:endParaRPr lang="en-IN" sz="1100" b="0" strike="noStrike" spc="-1">
              <a:latin typeface="Arial"/>
            </a:endParaRPr>
          </a:p>
          <a:p>
            <a:pPr>
              <a:lnSpc>
                <a:spcPct val="100000"/>
              </a:lnSpc>
            </a:pPr>
            <a:r>
              <a:rPr lang="en-IN" sz="1100" b="0" strike="noStrike" spc="-1">
                <a:solidFill>
                  <a:srgbClr val="FFFFFF"/>
                </a:solidFill>
                <a:latin typeface="Arial"/>
                <a:ea typeface="Arial"/>
              </a:rPr>
              <a:t>information like card details, username, password, etc. Attackers are finding</a:t>
            </a:r>
            <a:endParaRPr lang="en-IN" sz="1100" b="0" strike="noStrike" spc="-1">
              <a:latin typeface="Arial"/>
            </a:endParaRPr>
          </a:p>
          <a:p>
            <a:pPr>
              <a:lnSpc>
                <a:spcPct val="100000"/>
              </a:lnSpc>
            </a:pPr>
            <a:r>
              <a:rPr lang="en-IN" sz="1100" b="0" strike="noStrike" spc="-1">
                <a:solidFill>
                  <a:srgbClr val="FFFFFF"/>
                </a:solidFill>
                <a:latin typeface="Arial"/>
                <a:ea typeface="Arial"/>
              </a:rPr>
              <a:t>different ways to steal this information from mobile devices and SMS is one of the</a:t>
            </a:r>
            <a:endParaRPr lang="en-IN" sz="1100" b="0" strike="noStrike" spc="-1">
              <a:latin typeface="Arial"/>
            </a:endParaRPr>
          </a:p>
          <a:p>
            <a:pPr>
              <a:lnSpc>
                <a:spcPct val="100000"/>
              </a:lnSpc>
            </a:pPr>
            <a:r>
              <a:rPr lang="en-IN" sz="1100" b="0" strike="noStrike" spc="-1">
                <a:solidFill>
                  <a:srgbClr val="FFFFFF"/>
                </a:solidFill>
                <a:latin typeface="Arial"/>
                <a:ea typeface="Arial"/>
              </a:rPr>
              <a:t>easiest ways. Smishing i.e. SMS based Phishing is more popular these days in which</a:t>
            </a:r>
            <a:endParaRPr lang="en-IN" sz="11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 Introduction</a:t>
            </a:r>
            <a:endParaRPr lang="en-IN" sz="1800" b="0" strike="noStrike" spc="-1">
              <a:solidFill>
                <a:srgbClr val="000000"/>
              </a:solidFill>
              <a:latin typeface="Arial"/>
            </a:endParaRPr>
          </a:p>
        </p:txBody>
      </p:sp>
      <p:sp>
        <p:nvSpPr>
          <p:cNvPr id="140" name="TextShape 2"/>
          <p:cNvSpPr txBox="1"/>
          <p:nvPr/>
        </p:nvSpPr>
        <p:spPr>
          <a:xfrm>
            <a:off x="549720" y="1200240"/>
            <a:ext cx="7496640" cy="2945880"/>
          </a:xfrm>
          <a:prstGeom prst="rect">
            <a:avLst/>
          </a:prstGeom>
          <a:noFill/>
          <a:ln>
            <a:noFill/>
          </a:ln>
        </p:spPr>
        <p:txBody>
          <a:bodyPr tIns="91440" bIns="91440">
            <a:noAutofit/>
          </a:bodyPr>
          <a:lstStyle/>
          <a:p>
            <a:pPr>
              <a:lnSpc>
                <a:spcPct val="115000"/>
              </a:lnSpc>
              <a:spcBef>
                <a:spcPts val="1001"/>
              </a:spcBef>
            </a:pPr>
            <a:endParaRPr lang="en-IN" sz="1400" b="0" strike="noStrike" spc="-1">
              <a:solidFill>
                <a:srgbClr val="000000"/>
              </a:solidFill>
              <a:latin typeface="Arial"/>
            </a:endParaRPr>
          </a:p>
          <a:p>
            <a:pPr>
              <a:lnSpc>
                <a:spcPct val="115000"/>
              </a:lnSpc>
              <a:spcBef>
                <a:spcPts val="1001"/>
              </a:spcBef>
              <a:spcAft>
                <a:spcPts val="1001"/>
              </a:spcAft>
            </a:pPr>
            <a:endParaRPr lang="en-IN" sz="1400" b="0" strike="noStrike" spc="-1">
              <a:solidFill>
                <a:srgbClr val="000000"/>
              </a:solidFill>
              <a:latin typeface="Arial"/>
            </a:endParaRPr>
          </a:p>
        </p:txBody>
      </p:sp>
      <p:sp>
        <p:nvSpPr>
          <p:cNvPr id="141"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05D7F5A1-025D-4CF2-971F-D4CDF31807AA}" type="slidenum">
              <a:rPr lang="en-IN" sz="1300" b="1" strike="noStrike" spc="-1">
                <a:solidFill>
                  <a:srgbClr val="27272D"/>
                </a:solidFill>
                <a:latin typeface="Encode Sans"/>
                <a:ea typeface="Encode Sans"/>
              </a:rPr>
              <a:t>5</a:t>
            </a:fld>
            <a:endParaRPr lang="en-IN" sz="1300" b="0" strike="noStrike" spc="-1">
              <a:latin typeface="Times New Roman"/>
            </a:endParaRPr>
          </a:p>
        </p:txBody>
      </p:sp>
      <p:sp>
        <p:nvSpPr>
          <p:cNvPr id="142" name="CustomShape 4"/>
          <p:cNvSpPr/>
          <p:nvPr/>
        </p:nvSpPr>
        <p:spPr>
          <a:xfrm>
            <a:off x="549720" y="997200"/>
            <a:ext cx="7496640" cy="15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FFFFFF"/>
                </a:solidFill>
                <a:latin typeface="Arial"/>
                <a:ea typeface="Arial"/>
              </a:rPr>
              <a:t>user sends malicious link via SMS and asks user to visit that link and steals sensitive</a:t>
            </a:r>
            <a:endParaRPr lang="en-IN" sz="1400" b="0" strike="noStrike" spc="-1">
              <a:latin typeface="Arial"/>
            </a:endParaRPr>
          </a:p>
          <a:p>
            <a:pPr>
              <a:lnSpc>
                <a:spcPct val="100000"/>
              </a:lnSpc>
            </a:pPr>
            <a:r>
              <a:rPr lang="en-IN" sz="1400" b="0" strike="noStrike" spc="-1">
                <a:solidFill>
                  <a:srgbClr val="FFFFFF"/>
                </a:solidFill>
                <a:latin typeface="Arial"/>
                <a:ea typeface="Arial"/>
              </a:rPr>
              <a:t>information from user’s mobile device. There are various detection approaches available</a:t>
            </a:r>
            <a:endParaRPr lang="en-IN" sz="1400" b="0" strike="noStrike" spc="-1">
              <a:latin typeface="Arial"/>
            </a:endParaRPr>
          </a:p>
          <a:p>
            <a:pPr>
              <a:lnSpc>
                <a:spcPct val="100000"/>
              </a:lnSpc>
            </a:pPr>
            <a:r>
              <a:rPr lang="en-IN" sz="1400" b="0" strike="noStrike" spc="-1">
                <a:solidFill>
                  <a:srgbClr val="FFFFFF"/>
                </a:solidFill>
                <a:latin typeface="Arial"/>
                <a:ea typeface="Arial"/>
              </a:rPr>
              <a:t>for detecting mobile phishing like QR code, machine learning based, biometric based,</a:t>
            </a:r>
            <a:endParaRPr lang="en-IN" sz="1400" b="0" strike="noStrike" spc="-1">
              <a:latin typeface="Arial"/>
            </a:endParaRPr>
          </a:p>
          <a:p>
            <a:pPr>
              <a:lnSpc>
                <a:spcPct val="100000"/>
              </a:lnSpc>
            </a:pPr>
            <a:r>
              <a:rPr lang="en-IN" sz="1400" b="0" strike="noStrike" spc="-1">
                <a:solidFill>
                  <a:srgbClr val="FFFFFF"/>
                </a:solidFill>
                <a:latin typeface="Arial"/>
                <a:ea typeface="Arial"/>
              </a:rPr>
              <a:t>matrix code reader based, knowledge based and authentication based [9].</a:t>
            </a:r>
            <a:endParaRPr lang="en-IN" sz="1400" b="0" strike="noStrike" spc="-1">
              <a:latin typeface="Arial"/>
            </a:endParaRPr>
          </a:p>
          <a:p>
            <a:pPr>
              <a:lnSpc>
                <a:spcPct val="100000"/>
              </a:lnSpc>
            </a:pPr>
            <a:r>
              <a:rPr lang="en-IN" sz="1400" b="0" strike="noStrike" spc="-1">
                <a:solidFill>
                  <a:srgbClr val="FFFFFF"/>
                </a:solidFill>
                <a:latin typeface="Arial"/>
                <a:ea typeface="Arial"/>
              </a:rPr>
              <a:t>SMS spammers can purchase any mobile number with any area code to send spam</a:t>
            </a:r>
            <a:endParaRPr lang="en-IN" sz="1400" b="0" strike="noStrike" spc="-1">
              <a:latin typeface="Arial"/>
            </a:endParaRPr>
          </a:p>
          <a:p>
            <a:pPr>
              <a:lnSpc>
                <a:spcPct val="100000"/>
              </a:lnSpc>
            </a:pPr>
            <a:r>
              <a:rPr lang="en-IN" sz="1400" b="0" strike="noStrike" spc="-1">
                <a:solidFill>
                  <a:srgbClr val="FFFFFF"/>
                </a:solidFill>
                <a:latin typeface="Arial"/>
                <a:ea typeface="Arial"/>
              </a:rPr>
              <a:t>messages so that it becomes difficult to identify the attacker. US tatango learning center</a:t>
            </a:r>
            <a:endParaRPr lang="en-IN" sz="1400" b="0" strike="noStrike" spc="-1">
              <a:latin typeface="Arial"/>
            </a:endParaRPr>
          </a:p>
          <a:p>
            <a:pPr>
              <a:lnSpc>
                <a:spcPct val="100000"/>
              </a:lnSpc>
            </a:pPr>
            <a:r>
              <a:rPr lang="en-IN" sz="1400" b="0" strike="noStrike" spc="-1">
                <a:solidFill>
                  <a:srgbClr val="FFFFFF"/>
                </a:solidFill>
                <a:latin typeface="Arial"/>
                <a:ea typeface="Arial"/>
              </a:rPr>
              <a:t>provided the list of top 25 SMS Spam area codes used by spammers .</a:t>
            </a:r>
            <a:endParaRPr lang="en-IN"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Problem Formulation</a:t>
            </a:r>
            <a:endParaRPr lang="en-IN" sz="1800" b="0" strike="noStrike" spc="-1">
              <a:solidFill>
                <a:srgbClr val="000000"/>
              </a:solidFill>
              <a:latin typeface="Arial"/>
            </a:endParaRPr>
          </a:p>
        </p:txBody>
      </p:sp>
      <p:sp>
        <p:nvSpPr>
          <p:cNvPr id="144" name="TextShape 2"/>
          <p:cNvSpPr txBox="1"/>
          <p:nvPr/>
        </p:nvSpPr>
        <p:spPr>
          <a:xfrm>
            <a:off x="549720" y="1200240"/>
            <a:ext cx="7496640" cy="2945880"/>
          </a:xfrm>
          <a:prstGeom prst="rect">
            <a:avLst/>
          </a:prstGeom>
          <a:noFill/>
          <a:ln>
            <a:noFill/>
          </a:ln>
        </p:spPr>
        <p:txBody>
          <a:bodyPr tIns="91440" bIns="91440">
            <a:noAutofit/>
          </a:bodyPr>
          <a:lstStyle/>
          <a:p>
            <a:pPr>
              <a:lnSpc>
                <a:spcPct val="115000"/>
              </a:lnSpc>
              <a:spcBef>
                <a:spcPts val="1001"/>
              </a:spcBef>
            </a:pPr>
            <a:endParaRPr lang="en-IN" sz="1400" b="0" strike="noStrike" spc="-1">
              <a:solidFill>
                <a:srgbClr val="000000"/>
              </a:solidFill>
              <a:latin typeface="Arial"/>
            </a:endParaRPr>
          </a:p>
          <a:p>
            <a:pPr>
              <a:lnSpc>
                <a:spcPct val="115000"/>
              </a:lnSpc>
              <a:spcBef>
                <a:spcPts val="1001"/>
              </a:spcBef>
              <a:spcAft>
                <a:spcPts val="1001"/>
              </a:spcAft>
            </a:pPr>
            <a:endParaRPr lang="en-IN" sz="1400" b="0" strike="noStrike" spc="-1">
              <a:solidFill>
                <a:srgbClr val="000000"/>
              </a:solidFill>
              <a:latin typeface="Arial"/>
            </a:endParaRPr>
          </a:p>
        </p:txBody>
      </p:sp>
      <p:sp>
        <p:nvSpPr>
          <p:cNvPr id="145"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91CFF559-2F52-4CC1-88DA-25A85D3B5C24}" type="slidenum">
              <a:rPr lang="en-IN" sz="1300" b="1" strike="noStrike" spc="-1">
                <a:solidFill>
                  <a:srgbClr val="27272D"/>
                </a:solidFill>
                <a:latin typeface="Encode Sans"/>
                <a:ea typeface="Encode Sans"/>
              </a:rPr>
              <a:t>6</a:t>
            </a:fld>
            <a:endParaRPr lang="en-IN" sz="1300" b="0" strike="noStrike" spc="-1">
              <a:latin typeface="Times New Roman"/>
            </a:endParaRPr>
          </a:p>
        </p:txBody>
      </p:sp>
      <p:sp>
        <p:nvSpPr>
          <p:cNvPr id="146" name="CustomShape 4"/>
          <p:cNvSpPr/>
          <p:nvPr/>
        </p:nvSpPr>
        <p:spPr>
          <a:xfrm>
            <a:off x="549720" y="1143360"/>
            <a:ext cx="7496640" cy="286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FFFFFF"/>
                </a:solidFill>
                <a:latin typeface="Arial"/>
                <a:ea typeface="Arial"/>
              </a:rPr>
              <a:t> In SMS, there are a set of k text messages 𝑇𝑀 = {𝑡𝑚1 , … ,𝑡𝑚𝑘}. Each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FFFFFF"/>
                </a:solidFill>
                <a:latin typeface="Arial"/>
                <a:ea typeface="Arial"/>
              </a:rPr>
              <a:t>message is limited to 160 characters consisting of words, number, etc. Messages can be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FFFFFF"/>
                </a:solidFill>
                <a:latin typeface="Arial"/>
                <a:ea typeface="Arial"/>
              </a:rPr>
              <a:t>about any topic (see samples messages in Figure 1.). The tasks of SMS spam detection is to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FFFFFF"/>
                </a:solidFill>
                <a:latin typeface="Arial"/>
                <a:ea typeface="Arial"/>
              </a:rPr>
              <a:t>predict whether 𝑡𝑚𝑖 is a spam (A) or non-spam (B) by using a classifier 𝑐. The problem is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FFFFFF"/>
                </a:solidFill>
                <a:latin typeface="Arial"/>
                <a:ea typeface="Arial"/>
              </a:rPr>
              <a:t>formulated below: 𝑐:𝑡𝑚𝑖 → {𝑠𝑝𝑎𝑚, 𝑛𝑜𝑛 − 𝑠𝑝𝑎𝑚} To support the classification, we need to first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FFFFFF"/>
                </a:solidFill>
                <a:latin typeface="Arial"/>
                <a:ea typeface="Arial"/>
              </a:rPr>
              <a:t>extract a set of 𝑛 features 𝐹 = {𝑓1 , … , 𝑓𝑛} from 𝑇𝑀. </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Proposed Methodolgy</a:t>
            </a:r>
            <a:endParaRPr lang="en-IN" sz="1800" b="0" strike="noStrike" spc="-1">
              <a:solidFill>
                <a:srgbClr val="000000"/>
              </a:solidFill>
              <a:latin typeface="Arial"/>
            </a:endParaRPr>
          </a:p>
        </p:txBody>
      </p:sp>
      <p:sp>
        <p:nvSpPr>
          <p:cNvPr id="148"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00000"/>
              </a:lnSpc>
              <a:buClr>
                <a:srgbClr val="F55C21"/>
              </a:buClr>
              <a:buFont typeface="Encode Sans ExtraLight"/>
              <a:buChar char="▪"/>
            </a:pPr>
            <a:r>
              <a:rPr lang="en-IN" sz="1400" b="0" strike="noStrike" spc="-1">
                <a:solidFill>
                  <a:srgbClr val="FFFFFF"/>
                </a:solidFill>
                <a:latin typeface="Arial"/>
                <a:ea typeface="Arial"/>
              </a:rPr>
              <a:t>The main objective of our approach is to classify the spam SMS messages as soon as it</a:t>
            </a:r>
            <a:endParaRPr lang="en-IN" sz="1400" b="0" strike="noStrike" spc="-1">
              <a:solidFill>
                <a:srgbClr val="000000"/>
              </a:solidFill>
              <a:latin typeface="Arial"/>
            </a:endParaRPr>
          </a:p>
          <a:p>
            <a:pPr marL="457200" indent="-380520">
              <a:lnSpc>
                <a:spcPct val="100000"/>
              </a:lnSpc>
              <a:buClr>
                <a:srgbClr val="F55C21"/>
              </a:buClr>
              <a:buFont typeface="Encode Sans ExtraLight"/>
              <a:buChar char="▪"/>
            </a:pPr>
            <a:r>
              <a:rPr lang="en-IN" sz="1400" b="0" strike="noStrike" spc="-1">
                <a:solidFill>
                  <a:srgbClr val="FFFFFF"/>
                </a:solidFill>
                <a:latin typeface="Arial"/>
                <a:ea typeface="Arial"/>
              </a:rPr>
              <a:t>received on the mobile phone, regardless of newly created spam message (zero-hour</a:t>
            </a:r>
            <a:endParaRPr lang="en-IN" sz="1400" b="0" strike="noStrike" spc="-1">
              <a:solidFill>
                <a:srgbClr val="000000"/>
              </a:solidFill>
              <a:latin typeface="Arial"/>
            </a:endParaRPr>
          </a:p>
          <a:p>
            <a:pPr marL="457200" indent="-380520">
              <a:lnSpc>
                <a:spcPct val="100000"/>
              </a:lnSpc>
              <a:buClr>
                <a:srgbClr val="F55C21"/>
              </a:buClr>
              <a:buFont typeface="Encode Sans ExtraLight"/>
              <a:buChar char="▪"/>
            </a:pPr>
            <a:r>
              <a:rPr lang="en-IN" sz="1400" b="0" strike="noStrike" spc="-1">
                <a:solidFill>
                  <a:srgbClr val="FFFFFF"/>
                </a:solidFill>
                <a:latin typeface="Arial"/>
                <a:ea typeface="Arial"/>
              </a:rPr>
              <a:t>attack). In this, we firstly collected dataset and finalized the features for our experiment.</a:t>
            </a:r>
            <a:endParaRPr lang="en-IN" sz="1400" b="0" strike="noStrike" spc="-1">
              <a:solidFill>
                <a:srgbClr val="000000"/>
              </a:solidFill>
              <a:latin typeface="Arial"/>
            </a:endParaRPr>
          </a:p>
          <a:p>
            <a:pPr marL="457200" indent="-380520">
              <a:lnSpc>
                <a:spcPct val="100000"/>
              </a:lnSpc>
              <a:buClr>
                <a:srgbClr val="F55C21"/>
              </a:buClr>
              <a:buFont typeface="Encode Sans ExtraLight"/>
              <a:buChar char="▪"/>
            </a:pPr>
            <a:r>
              <a:rPr lang="en-IN" sz="1400" b="0" strike="noStrike" spc="-1">
                <a:solidFill>
                  <a:srgbClr val="FFFFFF"/>
                </a:solidFill>
                <a:latin typeface="Arial"/>
                <a:ea typeface="Arial"/>
              </a:rPr>
              <a:t>After finalizing features, we extracted the features from the messages (ham and spam)</a:t>
            </a:r>
            <a:endParaRPr lang="en-IN" sz="1400" b="0" strike="noStrike" spc="-1">
              <a:solidFill>
                <a:srgbClr val="000000"/>
              </a:solidFill>
              <a:latin typeface="Arial"/>
            </a:endParaRPr>
          </a:p>
          <a:p>
            <a:pPr marL="457200" indent="-380520">
              <a:lnSpc>
                <a:spcPct val="100000"/>
              </a:lnSpc>
              <a:buClr>
                <a:srgbClr val="F55C21"/>
              </a:buClr>
              <a:buFont typeface="Encode Sans ExtraLight"/>
              <a:buChar char="▪"/>
            </a:pPr>
            <a:r>
              <a:rPr lang="en-IN" sz="1400" b="0" strike="noStrike" spc="-1">
                <a:solidFill>
                  <a:srgbClr val="FFFFFF"/>
                </a:solidFill>
                <a:latin typeface="Arial"/>
                <a:ea typeface="Arial"/>
              </a:rPr>
              <a:t>to create a feature vector. These feature vectors are used for training and testing</a:t>
            </a:r>
            <a:endParaRPr lang="en-IN" sz="1400" b="0" strike="noStrike" spc="-1">
              <a:solidFill>
                <a:srgbClr val="000000"/>
              </a:solidFill>
              <a:latin typeface="Arial"/>
            </a:endParaRPr>
          </a:p>
          <a:p>
            <a:pPr marL="457200" indent="-380520">
              <a:lnSpc>
                <a:spcPct val="100000"/>
              </a:lnSpc>
              <a:buClr>
                <a:srgbClr val="F55C21"/>
              </a:buClr>
              <a:buFont typeface="Encode Sans ExtraLight"/>
              <a:buChar char="▪"/>
            </a:pPr>
            <a:r>
              <a:rPr lang="en-IN" sz="1400" b="0" strike="noStrike" spc="-1">
                <a:solidFill>
                  <a:srgbClr val="FFFFFF"/>
                </a:solidFill>
                <a:latin typeface="Arial"/>
                <a:ea typeface="Arial"/>
              </a:rPr>
              <a:t>purposes. Our proposed system takes the decision based on ten features. In the training phase, a binary classifier is generated by applying the feature vectors of spam and ham messages. In the testing phase, the classifier determines whether a new message is a spam or not. At the end we get classification results for different machine learning algorithms and performance is evaluated for each machine learning algorithm such that we can get the</a:t>
            </a:r>
            <a:endParaRPr lang="en-IN" sz="14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1400" b="0" strike="noStrike" spc="-1">
                <a:solidFill>
                  <a:srgbClr val="FFFFFF"/>
                </a:solidFill>
                <a:latin typeface="Arial"/>
                <a:ea typeface="Arial"/>
              </a:rPr>
              <a:t>best algorithm for our proposed approach.</a:t>
            </a:r>
            <a:endParaRPr lang="en-IN" sz="1400" b="0" strike="noStrike" spc="-1">
              <a:solidFill>
                <a:srgbClr val="000000"/>
              </a:solidFill>
              <a:latin typeface="Arial"/>
            </a:endParaRPr>
          </a:p>
        </p:txBody>
      </p:sp>
      <p:sp>
        <p:nvSpPr>
          <p:cNvPr id="149"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7B5E0168-9FFA-4A71-8730-C4E677D3DEBD}" type="slidenum">
              <a:rPr lang="en-IN" sz="1300" b="1" strike="noStrike" spc="-1">
                <a:solidFill>
                  <a:srgbClr val="27272D"/>
                </a:solidFill>
                <a:latin typeface="Encode Sans"/>
                <a:ea typeface="Encode Sans"/>
              </a:rPr>
              <a:t>7</a:t>
            </a:fld>
            <a:endParaRPr lang="en-IN" sz="1300" b="0" strike="noStrike" spc="-1">
              <a:latin typeface="Times New Roman"/>
            </a:endParaRPr>
          </a:p>
        </p:txBody>
      </p:sp>
      <p:sp>
        <p:nvSpPr>
          <p:cNvPr id="150" name="CustomShape 4"/>
          <p:cNvSpPr/>
          <p:nvPr/>
        </p:nvSpPr>
        <p:spPr>
          <a:xfrm>
            <a:off x="549720" y="1143360"/>
            <a:ext cx="7496640" cy="2434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System Architecture</a:t>
            </a:r>
            <a:endParaRPr lang="en-IN" sz="1800" b="0" strike="noStrike" spc="-1">
              <a:solidFill>
                <a:srgbClr val="000000"/>
              </a:solidFill>
              <a:latin typeface="Arial"/>
            </a:endParaRPr>
          </a:p>
        </p:txBody>
      </p:sp>
      <p:sp>
        <p:nvSpPr>
          <p:cNvPr id="152" name="TextShape 2"/>
          <p:cNvSpPr txBox="1"/>
          <p:nvPr/>
        </p:nvSpPr>
        <p:spPr>
          <a:xfrm>
            <a:off x="0" y="910800"/>
            <a:ext cx="9143640" cy="4232160"/>
          </a:xfrm>
          <a:prstGeom prst="rect">
            <a:avLst/>
          </a:prstGeom>
          <a:solidFill>
            <a:srgbClr val="FFFFFF"/>
          </a:solidFill>
          <a:ln w="25560">
            <a:solidFill>
              <a:srgbClr val="D4D3D9"/>
            </a:solidFill>
            <a:round/>
          </a:ln>
        </p:spPr>
        <p:txBody>
          <a:bodyPr tIns="91440" bIns="91440">
            <a:noAutofit/>
          </a:bodyPr>
          <a:lstStyle/>
          <a:p>
            <a:endParaRPr lang="en-IN" sz="1400" b="0" strike="noStrike" spc="-1">
              <a:solidFill>
                <a:srgbClr val="000000"/>
              </a:solidFill>
              <a:latin typeface="Arial"/>
            </a:endParaRPr>
          </a:p>
        </p:txBody>
      </p:sp>
      <p:sp>
        <p:nvSpPr>
          <p:cNvPr id="153" name="CustomShape 3"/>
          <p:cNvSpPr/>
          <p:nvPr/>
        </p:nvSpPr>
        <p:spPr>
          <a:xfrm>
            <a:off x="85320" y="2344320"/>
            <a:ext cx="792000" cy="67860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SMS</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DB</a:t>
            </a:r>
            <a:endParaRPr lang="en-IN" sz="1400" b="0" strike="noStrike" spc="-1">
              <a:latin typeface="Arial"/>
            </a:endParaRPr>
          </a:p>
        </p:txBody>
      </p:sp>
      <p:sp>
        <p:nvSpPr>
          <p:cNvPr id="154" name="CustomShape 4"/>
          <p:cNvSpPr/>
          <p:nvPr/>
        </p:nvSpPr>
        <p:spPr>
          <a:xfrm>
            <a:off x="4632840" y="2284200"/>
            <a:ext cx="1401840" cy="82872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Training</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Collection</a:t>
            </a:r>
            <a:endParaRPr lang="en-IN" sz="1400" b="0" strike="noStrike" spc="-1">
              <a:latin typeface="Arial"/>
            </a:endParaRPr>
          </a:p>
        </p:txBody>
      </p:sp>
      <p:sp>
        <p:nvSpPr>
          <p:cNvPr id="155" name="CustomShape 5"/>
          <p:cNvSpPr/>
          <p:nvPr/>
        </p:nvSpPr>
        <p:spPr>
          <a:xfrm>
            <a:off x="6425280" y="2389320"/>
            <a:ext cx="1243080" cy="54900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Classification</a:t>
            </a:r>
            <a:endParaRPr lang="en-IN" sz="1400" b="0" strike="noStrike" spc="-1">
              <a:latin typeface="Arial"/>
            </a:endParaRPr>
          </a:p>
        </p:txBody>
      </p:sp>
      <p:sp>
        <p:nvSpPr>
          <p:cNvPr id="156" name="CustomShape 6"/>
          <p:cNvSpPr/>
          <p:nvPr/>
        </p:nvSpPr>
        <p:spPr>
          <a:xfrm>
            <a:off x="8205120" y="1790640"/>
            <a:ext cx="816480" cy="45072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Spam</a:t>
            </a:r>
            <a:endParaRPr lang="en-IN" sz="1400" b="0" strike="noStrike" spc="-1">
              <a:latin typeface="Arial"/>
            </a:endParaRPr>
          </a:p>
        </p:txBody>
      </p:sp>
      <p:sp>
        <p:nvSpPr>
          <p:cNvPr id="157" name="CustomShape 7"/>
          <p:cNvSpPr/>
          <p:nvPr/>
        </p:nvSpPr>
        <p:spPr>
          <a:xfrm>
            <a:off x="8205120" y="2963160"/>
            <a:ext cx="731160" cy="45072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Non-</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Spam</a:t>
            </a:r>
            <a:endParaRPr lang="en-IN" sz="1400" b="0" strike="noStrike" spc="-1">
              <a:latin typeface="Arial"/>
            </a:endParaRPr>
          </a:p>
        </p:txBody>
      </p:sp>
      <p:sp>
        <p:nvSpPr>
          <p:cNvPr id="158" name="CustomShape 8"/>
          <p:cNvSpPr/>
          <p:nvPr/>
        </p:nvSpPr>
        <p:spPr>
          <a:xfrm>
            <a:off x="6425280" y="1206360"/>
            <a:ext cx="1157760" cy="54900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Feature </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Selection</a:t>
            </a:r>
            <a:endParaRPr lang="en-IN" sz="1400" b="0" strike="noStrike" spc="-1">
              <a:latin typeface="Arial"/>
            </a:endParaRPr>
          </a:p>
        </p:txBody>
      </p:sp>
      <p:sp>
        <p:nvSpPr>
          <p:cNvPr id="159" name="CustomShape 9"/>
          <p:cNvSpPr/>
          <p:nvPr/>
        </p:nvSpPr>
        <p:spPr>
          <a:xfrm>
            <a:off x="6425280" y="3439440"/>
            <a:ext cx="1243080" cy="54900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Test </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Collection</a:t>
            </a:r>
            <a:endParaRPr lang="en-IN" sz="1400" b="0" strike="noStrike" spc="-1">
              <a:latin typeface="Arial"/>
            </a:endParaRPr>
          </a:p>
        </p:txBody>
      </p:sp>
      <p:sp>
        <p:nvSpPr>
          <p:cNvPr id="160" name="CustomShape 10"/>
          <p:cNvSpPr/>
          <p:nvPr/>
        </p:nvSpPr>
        <p:spPr>
          <a:xfrm>
            <a:off x="2621160" y="1374480"/>
            <a:ext cx="1706400" cy="264780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161" name="CustomShape 11"/>
          <p:cNvSpPr/>
          <p:nvPr/>
        </p:nvSpPr>
        <p:spPr>
          <a:xfrm>
            <a:off x="4328280" y="2698560"/>
            <a:ext cx="304560" cy="36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2" name="CustomShape 12"/>
          <p:cNvSpPr/>
          <p:nvPr/>
        </p:nvSpPr>
        <p:spPr>
          <a:xfrm>
            <a:off x="6035040" y="2698560"/>
            <a:ext cx="389880" cy="36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3" name="CustomShape 13"/>
          <p:cNvSpPr/>
          <p:nvPr/>
        </p:nvSpPr>
        <p:spPr>
          <a:xfrm>
            <a:off x="7004160" y="1755720"/>
            <a:ext cx="360" cy="63324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4" name="CustomShape 14"/>
          <p:cNvSpPr/>
          <p:nvPr/>
        </p:nvSpPr>
        <p:spPr>
          <a:xfrm flipV="1">
            <a:off x="7047000" y="2938680"/>
            <a:ext cx="360" cy="50040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5" name="CustomShape 15"/>
          <p:cNvSpPr/>
          <p:nvPr/>
        </p:nvSpPr>
        <p:spPr>
          <a:xfrm flipV="1">
            <a:off x="7690320" y="2013840"/>
            <a:ext cx="514440" cy="47844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6" name="CustomShape 16"/>
          <p:cNvSpPr/>
          <p:nvPr/>
        </p:nvSpPr>
        <p:spPr>
          <a:xfrm>
            <a:off x="7668720" y="2784600"/>
            <a:ext cx="536040" cy="40356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67" name="CustomShape 17"/>
          <p:cNvSpPr/>
          <p:nvPr/>
        </p:nvSpPr>
        <p:spPr>
          <a:xfrm>
            <a:off x="2703240" y="2086560"/>
            <a:ext cx="1541880" cy="74196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Count</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Vectorizer</a:t>
            </a:r>
            <a:endParaRPr lang="en-IN" sz="1400" b="0" strike="noStrike" spc="-1">
              <a:latin typeface="Arial"/>
            </a:endParaRPr>
          </a:p>
        </p:txBody>
      </p:sp>
      <p:sp>
        <p:nvSpPr>
          <p:cNvPr id="168" name="CustomShape 18"/>
          <p:cNvSpPr/>
          <p:nvPr/>
        </p:nvSpPr>
        <p:spPr>
          <a:xfrm>
            <a:off x="2729520" y="3023280"/>
            <a:ext cx="1514160" cy="73152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Tfidf</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Vectorizer</a:t>
            </a:r>
            <a:endParaRPr lang="en-IN" sz="1400" b="0" strike="noStrike" spc="-1">
              <a:latin typeface="Arial"/>
            </a:endParaRPr>
          </a:p>
        </p:txBody>
      </p:sp>
      <p:sp>
        <p:nvSpPr>
          <p:cNvPr id="169" name="CustomShape 19"/>
          <p:cNvSpPr/>
          <p:nvPr/>
        </p:nvSpPr>
        <p:spPr>
          <a:xfrm>
            <a:off x="2764440" y="1433520"/>
            <a:ext cx="1419840" cy="560520"/>
          </a:xfrm>
          <a:prstGeom prst="rect">
            <a:avLst/>
          </a:prstGeom>
          <a:solidFill>
            <a:srgbClr val="FFFFFF"/>
          </a:solidFill>
          <a:ln w="2556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400" b="0" strike="noStrike" spc="-1">
                <a:solidFill>
                  <a:srgbClr val="000000"/>
                </a:solidFill>
                <a:latin typeface="Arial"/>
                <a:ea typeface="Arial"/>
              </a:rPr>
              <a:t>Feature</a:t>
            </a:r>
            <a:endParaRPr lang="en-IN" sz="1400" b="0" strike="noStrike" spc="-1">
              <a:latin typeface="Arial"/>
            </a:endParaRPr>
          </a:p>
          <a:p>
            <a:pPr algn="ctr">
              <a:lnSpc>
                <a:spcPct val="100000"/>
              </a:lnSpc>
            </a:pPr>
            <a:r>
              <a:rPr lang="en-IN" sz="1400" b="0" strike="noStrike" spc="-1">
                <a:solidFill>
                  <a:srgbClr val="000000"/>
                </a:solidFill>
                <a:latin typeface="Arial"/>
                <a:ea typeface="Arial"/>
              </a:rPr>
              <a:t>Extraction</a:t>
            </a:r>
            <a:endParaRPr lang="en-IN" sz="1400" b="0" strike="noStrike" spc="-1">
              <a:latin typeface="Arial"/>
            </a:endParaRPr>
          </a:p>
        </p:txBody>
      </p:sp>
      <p:sp>
        <p:nvSpPr>
          <p:cNvPr id="170" name="CustomShape 20"/>
          <p:cNvSpPr/>
          <p:nvPr/>
        </p:nvSpPr>
        <p:spPr>
          <a:xfrm>
            <a:off x="1056240" y="2241720"/>
            <a:ext cx="1412280" cy="850320"/>
          </a:xfrm>
          <a:prstGeom prst="rect">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000000"/>
                </a:solidFill>
                <a:latin typeface="Arial"/>
                <a:ea typeface="Arial"/>
              </a:rPr>
              <a:t>Preprocessing</a:t>
            </a:r>
            <a:endParaRPr lang="en-IN" sz="1200" b="0" strike="noStrike" spc="-1">
              <a:latin typeface="Arial"/>
            </a:endParaRPr>
          </a:p>
        </p:txBody>
      </p:sp>
      <p:sp>
        <p:nvSpPr>
          <p:cNvPr id="171" name="CustomShape 21"/>
          <p:cNvSpPr/>
          <p:nvPr/>
        </p:nvSpPr>
        <p:spPr>
          <a:xfrm flipV="1">
            <a:off x="2468880" y="2661840"/>
            <a:ext cx="151920" cy="252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172" name="CustomShape 22"/>
          <p:cNvSpPr/>
          <p:nvPr/>
        </p:nvSpPr>
        <p:spPr>
          <a:xfrm>
            <a:off x="877680" y="2683800"/>
            <a:ext cx="151920" cy="14400"/>
          </a:xfrm>
          <a:custGeom>
            <a:avLst/>
            <a:gdLst/>
            <a:ahLst/>
            <a:cxnLst/>
            <a:rect l="l" t="t" r="r" b="b"/>
            <a:pathLst>
              <a:path w="21600" h="21600">
                <a:moveTo>
                  <a:pt x="0" y="0"/>
                </a:moveTo>
                <a:lnTo>
                  <a:pt x="21600" y="21600"/>
                </a:lnTo>
              </a:path>
            </a:pathLst>
          </a:custGeom>
          <a:noFill/>
          <a:ln w="25560">
            <a:solidFill>
              <a:srgbClr val="000000"/>
            </a:solidFill>
            <a:round/>
            <a:tailEnd type="triangle" w="med" len="me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549720" y="361440"/>
            <a:ext cx="7496640" cy="549360"/>
          </a:xfrm>
          <a:prstGeom prst="rect">
            <a:avLst/>
          </a:prstGeom>
          <a:noFill/>
          <a:ln>
            <a:noFill/>
          </a:ln>
        </p:spPr>
        <p:txBody>
          <a:bodyPr tIns="91440" bIns="91440" anchor="b">
            <a:noAutofit/>
          </a:bodyPr>
          <a:lstStyle/>
          <a:p>
            <a:pPr>
              <a:lnSpc>
                <a:spcPct val="100000"/>
              </a:lnSpc>
            </a:pPr>
            <a:r>
              <a:rPr lang="en-IN" sz="1800" b="1" strike="noStrike" spc="-1">
                <a:solidFill>
                  <a:srgbClr val="FFFFFF"/>
                </a:solidFill>
                <a:latin typeface="Encode Sans"/>
                <a:ea typeface="Encode Sans"/>
              </a:rPr>
              <a:t>About Dataset</a:t>
            </a:r>
            <a:endParaRPr lang="en-IN" sz="1800" b="0" strike="noStrike" spc="-1">
              <a:solidFill>
                <a:srgbClr val="000000"/>
              </a:solidFill>
              <a:latin typeface="Arial"/>
            </a:endParaRPr>
          </a:p>
        </p:txBody>
      </p:sp>
      <p:sp>
        <p:nvSpPr>
          <p:cNvPr id="174" name="TextShape 2"/>
          <p:cNvSpPr txBox="1"/>
          <p:nvPr/>
        </p:nvSpPr>
        <p:spPr>
          <a:xfrm>
            <a:off x="549720" y="1200240"/>
            <a:ext cx="7496640" cy="2945880"/>
          </a:xfrm>
          <a:prstGeom prst="rect">
            <a:avLst/>
          </a:prstGeom>
          <a:noFill/>
          <a:ln>
            <a:noFill/>
          </a:ln>
        </p:spPr>
        <p:txBody>
          <a:bodyPr tIns="91440" bIns="91440">
            <a:noAutofit/>
          </a:bodyPr>
          <a:lstStyle/>
          <a:p>
            <a:pPr marL="457200" indent="-380520">
              <a:lnSpc>
                <a:spcPct val="115000"/>
              </a:lnSpc>
              <a:spcBef>
                <a:spcPts val="601"/>
              </a:spcBef>
              <a:buClr>
                <a:srgbClr val="F55C21"/>
              </a:buClr>
              <a:buFont typeface="Encode Sans ExtraLight"/>
              <a:buChar char="▪"/>
            </a:pPr>
            <a:r>
              <a:rPr lang="en-IN" sz="2400" b="0" strike="noStrike" spc="-1">
                <a:solidFill>
                  <a:srgbClr val="FFFFFF"/>
                </a:solidFill>
                <a:latin typeface="Encode Sans ExtraLight"/>
                <a:ea typeface="Encode Sans ExtraLight"/>
              </a:rPr>
              <a:t>Dataset Size  (5572 , 2)</a:t>
            </a:r>
            <a:endParaRPr lang="en-IN" sz="24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2400" b="0" strike="noStrike" spc="-1">
                <a:solidFill>
                  <a:srgbClr val="FFFFFF"/>
                </a:solidFill>
                <a:latin typeface="Encode Sans ExtraLight"/>
                <a:ea typeface="Encode Sans ExtraLight"/>
              </a:rPr>
              <a:t>Spam: A collection of 747 SMS spam messages.</a:t>
            </a:r>
            <a:endParaRPr lang="en-IN" sz="2400" b="0" strike="noStrike" spc="-1">
              <a:solidFill>
                <a:srgbClr val="000000"/>
              </a:solidFill>
              <a:latin typeface="Arial"/>
            </a:endParaRPr>
          </a:p>
          <a:p>
            <a:pPr marL="457200" indent="-380520">
              <a:lnSpc>
                <a:spcPct val="115000"/>
              </a:lnSpc>
              <a:spcBef>
                <a:spcPts val="601"/>
              </a:spcBef>
              <a:buClr>
                <a:srgbClr val="F55C21"/>
              </a:buClr>
              <a:buFont typeface="Encode Sans ExtraLight"/>
              <a:buChar char="▪"/>
            </a:pPr>
            <a:r>
              <a:rPr lang="en-IN" sz="2400" b="0" strike="noStrike" spc="-1">
                <a:solidFill>
                  <a:srgbClr val="FFFFFF"/>
                </a:solidFill>
                <a:latin typeface="Encode Sans ExtraLight"/>
                <a:ea typeface="Encode Sans ExtraLight"/>
              </a:rPr>
              <a:t>Non-Spam (Ham): A Collection of 4,825 non-spam messages</a:t>
            </a:r>
            <a:endParaRPr lang="en-IN" sz="2400" b="0" strike="noStrike" spc="-1">
              <a:solidFill>
                <a:srgbClr val="000000"/>
              </a:solidFill>
              <a:latin typeface="Arial"/>
            </a:endParaRPr>
          </a:p>
        </p:txBody>
      </p:sp>
      <p:sp>
        <p:nvSpPr>
          <p:cNvPr id="175" name="TextShape 3"/>
          <p:cNvSpPr txBox="1"/>
          <p:nvPr/>
        </p:nvSpPr>
        <p:spPr>
          <a:xfrm>
            <a:off x="8046720" y="4593960"/>
            <a:ext cx="1096920" cy="549360"/>
          </a:xfrm>
          <a:prstGeom prst="rect">
            <a:avLst/>
          </a:prstGeom>
          <a:noFill/>
          <a:ln>
            <a:noFill/>
          </a:ln>
        </p:spPr>
        <p:txBody>
          <a:bodyPr tIns="91440" bIns="91440" anchor="ctr">
            <a:noAutofit/>
          </a:bodyPr>
          <a:lstStyle/>
          <a:p>
            <a:pPr algn="ctr">
              <a:lnSpc>
                <a:spcPct val="100000"/>
              </a:lnSpc>
            </a:pPr>
            <a:fld id="{E1949011-8BFA-4311-AE44-F4C8F70314CE}" type="slidenum">
              <a:rPr lang="en-IN" sz="1300" b="1" strike="noStrike" spc="-1">
                <a:solidFill>
                  <a:srgbClr val="27272D"/>
                </a:solidFill>
                <a:latin typeface="Encode Sans"/>
                <a:ea typeface="Encode Sans"/>
              </a:rPr>
              <a:t>9</a:t>
            </a:fld>
            <a:endParaRPr lang="en-IN" sz="1300" b="0" strike="noStrike" spc="-1">
              <a:latin typeface="Times New Roman"/>
            </a:endParaRPr>
          </a:p>
        </p:txBody>
      </p:sp>
      <p:pic>
        <p:nvPicPr>
          <p:cNvPr id="176" name="Picture 5"/>
          <p:cNvPicPr/>
          <p:nvPr/>
        </p:nvPicPr>
        <p:blipFill>
          <a:blip r:embed="rId2"/>
          <a:stretch/>
        </p:blipFill>
        <p:spPr>
          <a:xfrm>
            <a:off x="5242680" y="2901240"/>
            <a:ext cx="2341800" cy="15339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2116</Words>
  <Application>Microsoft Office PowerPoint</Application>
  <PresentationFormat>On-screen Show (16:9)</PresentationFormat>
  <Paragraphs>157</Paragraphs>
  <Slides>21</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AdvP4C4E74</vt:lpstr>
      <vt:lpstr>AdvTT5ada87cc</vt:lpstr>
      <vt:lpstr>AdvTT5ada87cc+fb</vt:lpstr>
      <vt:lpstr>AdvTTeeee58d9.B</vt:lpstr>
      <vt:lpstr>Arial</vt:lpstr>
      <vt:lpstr>Calibri</vt:lpstr>
      <vt:lpstr>Encode Sans</vt:lpstr>
      <vt:lpstr>Encode Sans ExtraLight</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subject/>
  <dc:creator>Suraj</dc:creator>
  <dc:description/>
  <cp:lastModifiedBy>Suraj Kumar</cp:lastModifiedBy>
  <cp:revision>18</cp:revision>
  <dcterms:modified xsi:type="dcterms:W3CDTF">2020-07-24T18:49:19Z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