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57" r:id="rId4"/>
    <p:sldId id="258" r:id="rId5"/>
    <p:sldId id="259" r:id="rId6"/>
    <p:sldId id="260" r:id="rId7"/>
    <p:sldId id="261" r:id="rId8"/>
    <p:sldId id="265" r:id="rId9"/>
    <p:sldId id="262" r:id="rId10"/>
    <p:sldId id="263" r:id="rId11"/>
    <p:sldId id="264"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C0BF7-D037-8AEB-40C7-7F6CC286C9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37FAF7-0257-E1B4-A221-B3C254C8F6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518493-F0A2-56B5-1CA6-C60275588767}"/>
              </a:ext>
            </a:extLst>
          </p:cNvPr>
          <p:cNvSpPr>
            <a:spLocks noGrp="1"/>
          </p:cNvSpPr>
          <p:nvPr>
            <p:ph type="dt" sz="half" idx="10"/>
          </p:nvPr>
        </p:nvSpPr>
        <p:spPr/>
        <p:txBody>
          <a:bodyPr/>
          <a:lstStyle/>
          <a:p>
            <a:fld id="{57B65AA9-106D-46F4-8A0A-225E73FE4085}" type="datetimeFigureOut">
              <a:rPr lang="en-US" smtClean="0"/>
              <a:t>12/19/2022</a:t>
            </a:fld>
            <a:endParaRPr lang="en-US"/>
          </a:p>
        </p:txBody>
      </p:sp>
      <p:sp>
        <p:nvSpPr>
          <p:cNvPr id="5" name="Footer Placeholder 4">
            <a:extLst>
              <a:ext uri="{FF2B5EF4-FFF2-40B4-BE49-F238E27FC236}">
                <a16:creationId xmlns:a16="http://schemas.microsoft.com/office/drawing/2014/main" id="{EF8203E5-F2AF-9049-8B27-DF43630A3E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1093BE-6754-5EAA-844F-2F9F834FE4FE}"/>
              </a:ext>
            </a:extLst>
          </p:cNvPr>
          <p:cNvSpPr>
            <a:spLocks noGrp="1"/>
          </p:cNvSpPr>
          <p:nvPr>
            <p:ph type="sldNum" sz="quarter" idx="12"/>
          </p:nvPr>
        </p:nvSpPr>
        <p:spPr/>
        <p:txBody>
          <a:bodyPr/>
          <a:lstStyle/>
          <a:p>
            <a:fld id="{4A43D4AF-0718-4D01-B99E-D29EA82AB365}" type="slidenum">
              <a:rPr lang="en-US" smtClean="0"/>
              <a:t>‹#›</a:t>
            </a:fld>
            <a:endParaRPr lang="en-US"/>
          </a:p>
        </p:txBody>
      </p:sp>
    </p:spTree>
    <p:extLst>
      <p:ext uri="{BB962C8B-B14F-4D97-AF65-F5344CB8AC3E}">
        <p14:creationId xmlns:p14="http://schemas.microsoft.com/office/powerpoint/2010/main" val="1555809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E05A9-9BF6-E7A1-165F-EB400B3A8B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8E1223-283F-3114-95EF-39042FE085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435C9-4F88-F4F1-15C1-424F4D322A23}"/>
              </a:ext>
            </a:extLst>
          </p:cNvPr>
          <p:cNvSpPr>
            <a:spLocks noGrp="1"/>
          </p:cNvSpPr>
          <p:nvPr>
            <p:ph type="dt" sz="half" idx="10"/>
          </p:nvPr>
        </p:nvSpPr>
        <p:spPr/>
        <p:txBody>
          <a:bodyPr/>
          <a:lstStyle/>
          <a:p>
            <a:fld id="{57B65AA9-106D-46F4-8A0A-225E73FE4085}" type="datetimeFigureOut">
              <a:rPr lang="en-US" smtClean="0"/>
              <a:t>12/19/2022</a:t>
            </a:fld>
            <a:endParaRPr lang="en-US"/>
          </a:p>
        </p:txBody>
      </p:sp>
      <p:sp>
        <p:nvSpPr>
          <p:cNvPr id="5" name="Footer Placeholder 4">
            <a:extLst>
              <a:ext uri="{FF2B5EF4-FFF2-40B4-BE49-F238E27FC236}">
                <a16:creationId xmlns:a16="http://schemas.microsoft.com/office/drawing/2014/main" id="{8EB69DC6-4869-5303-4CBB-7B8F72932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8ECE24-FF86-5857-7FAC-604319D1D856}"/>
              </a:ext>
            </a:extLst>
          </p:cNvPr>
          <p:cNvSpPr>
            <a:spLocks noGrp="1"/>
          </p:cNvSpPr>
          <p:nvPr>
            <p:ph type="sldNum" sz="quarter" idx="12"/>
          </p:nvPr>
        </p:nvSpPr>
        <p:spPr/>
        <p:txBody>
          <a:bodyPr/>
          <a:lstStyle/>
          <a:p>
            <a:fld id="{4A43D4AF-0718-4D01-B99E-D29EA82AB365}" type="slidenum">
              <a:rPr lang="en-US" smtClean="0"/>
              <a:t>‹#›</a:t>
            </a:fld>
            <a:endParaRPr lang="en-US"/>
          </a:p>
        </p:txBody>
      </p:sp>
    </p:spTree>
    <p:extLst>
      <p:ext uri="{BB962C8B-B14F-4D97-AF65-F5344CB8AC3E}">
        <p14:creationId xmlns:p14="http://schemas.microsoft.com/office/powerpoint/2010/main" val="465555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E441B6-30E0-8643-EDE5-36E1EBB6C9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98CA8A-4074-9898-B427-05881B8522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35B884-057A-55B9-92D1-B50569E5754E}"/>
              </a:ext>
            </a:extLst>
          </p:cNvPr>
          <p:cNvSpPr>
            <a:spLocks noGrp="1"/>
          </p:cNvSpPr>
          <p:nvPr>
            <p:ph type="dt" sz="half" idx="10"/>
          </p:nvPr>
        </p:nvSpPr>
        <p:spPr/>
        <p:txBody>
          <a:bodyPr/>
          <a:lstStyle/>
          <a:p>
            <a:fld id="{57B65AA9-106D-46F4-8A0A-225E73FE4085}" type="datetimeFigureOut">
              <a:rPr lang="en-US" smtClean="0"/>
              <a:t>12/19/2022</a:t>
            </a:fld>
            <a:endParaRPr lang="en-US"/>
          </a:p>
        </p:txBody>
      </p:sp>
      <p:sp>
        <p:nvSpPr>
          <p:cNvPr id="5" name="Footer Placeholder 4">
            <a:extLst>
              <a:ext uri="{FF2B5EF4-FFF2-40B4-BE49-F238E27FC236}">
                <a16:creationId xmlns:a16="http://schemas.microsoft.com/office/drawing/2014/main" id="{285418B2-39A8-91D0-59D5-DF2BED7B88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782B21-7B34-328C-D263-0D4D3F50B457}"/>
              </a:ext>
            </a:extLst>
          </p:cNvPr>
          <p:cNvSpPr>
            <a:spLocks noGrp="1"/>
          </p:cNvSpPr>
          <p:nvPr>
            <p:ph type="sldNum" sz="quarter" idx="12"/>
          </p:nvPr>
        </p:nvSpPr>
        <p:spPr/>
        <p:txBody>
          <a:bodyPr/>
          <a:lstStyle/>
          <a:p>
            <a:fld id="{4A43D4AF-0718-4D01-B99E-D29EA82AB365}" type="slidenum">
              <a:rPr lang="en-US" smtClean="0"/>
              <a:t>‹#›</a:t>
            </a:fld>
            <a:endParaRPr lang="en-US"/>
          </a:p>
        </p:txBody>
      </p:sp>
    </p:spTree>
    <p:extLst>
      <p:ext uri="{BB962C8B-B14F-4D97-AF65-F5344CB8AC3E}">
        <p14:creationId xmlns:p14="http://schemas.microsoft.com/office/powerpoint/2010/main" val="3383724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E9918-0BB6-A7E1-AE2C-3A7ED0E55E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AC8424-E59C-B096-502A-46EEF9A326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8EDCE9-CFBC-8AA1-79B7-31EF50E24310}"/>
              </a:ext>
            </a:extLst>
          </p:cNvPr>
          <p:cNvSpPr>
            <a:spLocks noGrp="1"/>
          </p:cNvSpPr>
          <p:nvPr>
            <p:ph type="dt" sz="half" idx="10"/>
          </p:nvPr>
        </p:nvSpPr>
        <p:spPr/>
        <p:txBody>
          <a:bodyPr/>
          <a:lstStyle/>
          <a:p>
            <a:fld id="{57B65AA9-106D-46F4-8A0A-225E73FE4085}" type="datetimeFigureOut">
              <a:rPr lang="en-US" smtClean="0"/>
              <a:t>12/19/2022</a:t>
            </a:fld>
            <a:endParaRPr lang="en-US"/>
          </a:p>
        </p:txBody>
      </p:sp>
      <p:sp>
        <p:nvSpPr>
          <p:cNvPr id="5" name="Footer Placeholder 4">
            <a:extLst>
              <a:ext uri="{FF2B5EF4-FFF2-40B4-BE49-F238E27FC236}">
                <a16:creationId xmlns:a16="http://schemas.microsoft.com/office/drawing/2014/main" id="{270EDD6B-EA63-7C67-A4BD-6E900CE61F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E75B41-4601-DC12-E560-44955AADD08E}"/>
              </a:ext>
            </a:extLst>
          </p:cNvPr>
          <p:cNvSpPr>
            <a:spLocks noGrp="1"/>
          </p:cNvSpPr>
          <p:nvPr>
            <p:ph type="sldNum" sz="quarter" idx="12"/>
          </p:nvPr>
        </p:nvSpPr>
        <p:spPr/>
        <p:txBody>
          <a:bodyPr/>
          <a:lstStyle/>
          <a:p>
            <a:fld id="{4A43D4AF-0718-4D01-B99E-D29EA82AB365}" type="slidenum">
              <a:rPr lang="en-US" smtClean="0"/>
              <a:t>‹#›</a:t>
            </a:fld>
            <a:endParaRPr lang="en-US"/>
          </a:p>
        </p:txBody>
      </p:sp>
    </p:spTree>
    <p:extLst>
      <p:ext uri="{BB962C8B-B14F-4D97-AF65-F5344CB8AC3E}">
        <p14:creationId xmlns:p14="http://schemas.microsoft.com/office/powerpoint/2010/main" val="3319461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60014-007B-6B67-ECC9-C120DA59A4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EB9D74-0755-4F3F-9B8A-9804CE7881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27FDEF-F81C-2156-D63A-335C93B28879}"/>
              </a:ext>
            </a:extLst>
          </p:cNvPr>
          <p:cNvSpPr>
            <a:spLocks noGrp="1"/>
          </p:cNvSpPr>
          <p:nvPr>
            <p:ph type="dt" sz="half" idx="10"/>
          </p:nvPr>
        </p:nvSpPr>
        <p:spPr/>
        <p:txBody>
          <a:bodyPr/>
          <a:lstStyle/>
          <a:p>
            <a:fld id="{57B65AA9-106D-46F4-8A0A-225E73FE4085}" type="datetimeFigureOut">
              <a:rPr lang="en-US" smtClean="0"/>
              <a:t>12/19/2022</a:t>
            </a:fld>
            <a:endParaRPr lang="en-US"/>
          </a:p>
        </p:txBody>
      </p:sp>
      <p:sp>
        <p:nvSpPr>
          <p:cNvPr id="5" name="Footer Placeholder 4">
            <a:extLst>
              <a:ext uri="{FF2B5EF4-FFF2-40B4-BE49-F238E27FC236}">
                <a16:creationId xmlns:a16="http://schemas.microsoft.com/office/drawing/2014/main" id="{FA6B88D5-7679-8AB5-43F5-D573E4D31B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9B0D0-38D3-3CEF-C134-63834265A7DE}"/>
              </a:ext>
            </a:extLst>
          </p:cNvPr>
          <p:cNvSpPr>
            <a:spLocks noGrp="1"/>
          </p:cNvSpPr>
          <p:nvPr>
            <p:ph type="sldNum" sz="quarter" idx="12"/>
          </p:nvPr>
        </p:nvSpPr>
        <p:spPr/>
        <p:txBody>
          <a:bodyPr/>
          <a:lstStyle/>
          <a:p>
            <a:fld id="{4A43D4AF-0718-4D01-B99E-D29EA82AB365}" type="slidenum">
              <a:rPr lang="en-US" smtClean="0"/>
              <a:t>‹#›</a:t>
            </a:fld>
            <a:endParaRPr lang="en-US"/>
          </a:p>
        </p:txBody>
      </p:sp>
    </p:spTree>
    <p:extLst>
      <p:ext uri="{BB962C8B-B14F-4D97-AF65-F5344CB8AC3E}">
        <p14:creationId xmlns:p14="http://schemas.microsoft.com/office/powerpoint/2010/main" val="3541323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6BD81-745B-C9CB-CE88-0B2ADE6BDB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C8072B-05BC-5A91-5DA7-329CD18583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AA4680-8E52-9838-C6C9-1D2744822C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C4E243-2FFC-0170-6B7B-AA48B070612E}"/>
              </a:ext>
            </a:extLst>
          </p:cNvPr>
          <p:cNvSpPr>
            <a:spLocks noGrp="1"/>
          </p:cNvSpPr>
          <p:nvPr>
            <p:ph type="dt" sz="half" idx="10"/>
          </p:nvPr>
        </p:nvSpPr>
        <p:spPr/>
        <p:txBody>
          <a:bodyPr/>
          <a:lstStyle/>
          <a:p>
            <a:fld id="{57B65AA9-106D-46F4-8A0A-225E73FE4085}" type="datetimeFigureOut">
              <a:rPr lang="en-US" smtClean="0"/>
              <a:t>12/19/2022</a:t>
            </a:fld>
            <a:endParaRPr lang="en-US"/>
          </a:p>
        </p:txBody>
      </p:sp>
      <p:sp>
        <p:nvSpPr>
          <p:cNvPr id="6" name="Footer Placeholder 5">
            <a:extLst>
              <a:ext uri="{FF2B5EF4-FFF2-40B4-BE49-F238E27FC236}">
                <a16:creationId xmlns:a16="http://schemas.microsoft.com/office/drawing/2014/main" id="{52FD6977-CE5F-3094-FDA8-BF3BAA4B3E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FCA9F7-9503-66BC-E1CD-948EC864D7E9}"/>
              </a:ext>
            </a:extLst>
          </p:cNvPr>
          <p:cNvSpPr>
            <a:spLocks noGrp="1"/>
          </p:cNvSpPr>
          <p:nvPr>
            <p:ph type="sldNum" sz="quarter" idx="12"/>
          </p:nvPr>
        </p:nvSpPr>
        <p:spPr/>
        <p:txBody>
          <a:bodyPr/>
          <a:lstStyle/>
          <a:p>
            <a:fld id="{4A43D4AF-0718-4D01-B99E-D29EA82AB365}" type="slidenum">
              <a:rPr lang="en-US" smtClean="0"/>
              <a:t>‹#›</a:t>
            </a:fld>
            <a:endParaRPr lang="en-US"/>
          </a:p>
        </p:txBody>
      </p:sp>
    </p:spTree>
    <p:extLst>
      <p:ext uri="{BB962C8B-B14F-4D97-AF65-F5344CB8AC3E}">
        <p14:creationId xmlns:p14="http://schemas.microsoft.com/office/powerpoint/2010/main" val="2849115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044EA-5454-89CA-818E-30B8A5C8E5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8AC938-BBA4-5924-86D3-ACB21D2CC0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1FCB72-18DB-E71C-D62B-59B990E149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B4984C-47C9-12F1-5FC5-3B2E6510A2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8914F5-9BB5-2AE0-5A69-94ACF04668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6E1446-A57A-AD48-F252-D30FBFDB6D5C}"/>
              </a:ext>
            </a:extLst>
          </p:cNvPr>
          <p:cNvSpPr>
            <a:spLocks noGrp="1"/>
          </p:cNvSpPr>
          <p:nvPr>
            <p:ph type="dt" sz="half" idx="10"/>
          </p:nvPr>
        </p:nvSpPr>
        <p:spPr/>
        <p:txBody>
          <a:bodyPr/>
          <a:lstStyle/>
          <a:p>
            <a:fld id="{57B65AA9-106D-46F4-8A0A-225E73FE4085}" type="datetimeFigureOut">
              <a:rPr lang="en-US" smtClean="0"/>
              <a:t>12/19/2022</a:t>
            </a:fld>
            <a:endParaRPr lang="en-US"/>
          </a:p>
        </p:txBody>
      </p:sp>
      <p:sp>
        <p:nvSpPr>
          <p:cNvPr id="8" name="Footer Placeholder 7">
            <a:extLst>
              <a:ext uri="{FF2B5EF4-FFF2-40B4-BE49-F238E27FC236}">
                <a16:creationId xmlns:a16="http://schemas.microsoft.com/office/drawing/2014/main" id="{745CFF00-1CAB-45CD-BC8D-A550F0BCAD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DCDD2A-12AE-8505-F1CA-0B94B957B7CA}"/>
              </a:ext>
            </a:extLst>
          </p:cNvPr>
          <p:cNvSpPr>
            <a:spLocks noGrp="1"/>
          </p:cNvSpPr>
          <p:nvPr>
            <p:ph type="sldNum" sz="quarter" idx="12"/>
          </p:nvPr>
        </p:nvSpPr>
        <p:spPr/>
        <p:txBody>
          <a:bodyPr/>
          <a:lstStyle/>
          <a:p>
            <a:fld id="{4A43D4AF-0718-4D01-B99E-D29EA82AB365}" type="slidenum">
              <a:rPr lang="en-US" smtClean="0"/>
              <a:t>‹#›</a:t>
            </a:fld>
            <a:endParaRPr lang="en-US"/>
          </a:p>
        </p:txBody>
      </p:sp>
    </p:spTree>
    <p:extLst>
      <p:ext uri="{BB962C8B-B14F-4D97-AF65-F5344CB8AC3E}">
        <p14:creationId xmlns:p14="http://schemas.microsoft.com/office/powerpoint/2010/main" val="1920603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F803D-C41C-D4C3-FCA1-BDDD6B9625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F1E90D-A387-6FB6-F542-E58E01F8A4AE}"/>
              </a:ext>
            </a:extLst>
          </p:cNvPr>
          <p:cNvSpPr>
            <a:spLocks noGrp="1"/>
          </p:cNvSpPr>
          <p:nvPr>
            <p:ph type="dt" sz="half" idx="10"/>
          </p:nvPr>
        </p:nvSpPr>
        <p:spPr/>
        <p:txBody>
          <a:bodyPr/>
          <a:lstStyle/>
          <a:p>
            <a:fld id="{57B65AA9-106D-46F4-8A0A-225E73FE4085}" type="datetimeFigureOut">
              <a:rPr lang="en-US" smtClean="0"/>
              <a:t>12/19/2022</a:t>
            </a:fld>
            <a:endParaRPr lang="en-US"/>
          </a:p>
        </p:txBody>
      </p:sp>
      <p:sp>
        <p:nvSpPr>
          <p:cNvPr id="4" name="Footer Placeholder 3">
            <a:extLst>
              <a:ext uri="{FF2B5EF4-FFF2-40B4-BE49-F238E27FC236}">
                <a16:creationId xmlns:a16="http://schemas.microsoft.com/office/drawing/2014/main" id="{619F1A42-BB42-7CCC-35CC-D6683F8964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1144A6-25AB-BEE6-5A9E-0817B006B8AA}"/>
              </a:ext>
            </a:extLst>
          </p:cNvPr>
          <p:cNvSpPr>
            <a:spLocks noGrp="1"/>
          </p:cNvSpPr>
          <p:nvPr>
            <p:ph type="sldNum" sz="quarter" idx="12"/>
          </p:nvPr>
        </p:nvSpPr>
        <p:spPr/>
        <p:txBody>
          <a:bodyPr/>
          <a:lstStyle/>
          <a:p>
            <a:fld id="{4A43D4AF-0718-4D01-B99E-D29EA82AB365}" type="slidenum">
              <a:rPr lang="en-US" smtClean="0"/>
              <a:t>‹#›</a:t>
            </a:fld>
            <a:endParaRPr lang="en-US"/>
          </a:p>
        </p:txBody>
      </p:sp>
    </p:spTree>
    <p:extLst>
      <p:ext uri="{BB962C8B-B14F-4D97-AF65-F5344CB8AC3E}">
        <p14:creationId xmlns:p14="http://schemas.microsoft.com/office/powerpoint/2010/main" val="1401900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A00557-CF26-420B-5AD1-49FC1E33FCB8}"/>
              </a:ext>
            </a:extLst>
          </p:cNvPr>
          <p:cNvSpPr>
            <a:spLocks noGrp="1"/>
          </p:cNvSpPr>
          <p:nvPr>
            <p:ph type="dt" sz="half" idx="10"/>
          </p:nvPr>
        </p:nvSpPr>
        <p:spPr/>
        <p:txBody>
          <a:bodyPr/>
          <a:lstStyle/>
          <a:p>
            <a:fld id="{57B65AA9-106D-46F4-8A0A-225E73FE4085}" type="datetimeFigureOut">
              <a:rPr lang="en-US" smtClean="0"/>
              <a:t>12/19/2022</a:t>
            </a:fld>
            <a:endParaRPr lang="en-US"/>
          </a:p>
        </p:txBody>
      </p:sp>
      <p:sp>
        <p:nvSpPr>
          <p:cNvPr id="3" name="Footer Placeholder 2">
            <a:extLst>
              <a:ext uri="{FF2B5EF4-FFF2-40B4-BE49-F238E27FC236}">
                <a16:creationId xmlns:a16="http://schemas.microsoft.com/office/drawing/2014/main" id="{069FB989-E6B4-3E49-2C23-6972B33FA7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DBFD16-49FF-5CA9-D0E8-ADB3DB587F06}"/>
              </a:ext>
            </a:extLst>
          </p:cNvPr>
          <p:cNvSpPr>
            <a:spLocks noGrp="1"/>
          </p:cNvSpPr>
          <p:nvPr>
            <p:ph type="sldNum" sz="quarter" idx="12"/>
          </p:nvPr>
        </p:nvSpPr>
        <p:spPr/>
        <p:txBody>
          <a:bodyPr/>
          <a:lstStyle/>
          <a:p>
            <a:fld id="{4A43D4AF-0718-4D01-B99E-D29EA82AB365}" type="slidenum">
              <a:rPr lang="en-US" smtClean="0"/>
              <a:t>‹#›</a:t>
            </a:fld>
            <a:endParaRPr lang="en-US"/>
          </a:p>
        </p:txBody>
      </p:sp>
    </p:spTree>
    <p:extLst>
      <p:ext uri="{BB962C8B-B14F-4D97-AF65-F5344CB8AC3E}">
        <p14:creationId xmlns:p14="http://schemas.microsoft.com/office/powerpoint/2010/main" val="867375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A499A-A167-2E73-93BE-40E2493C14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E6F54C-D371-B097-18B3-9E01D8C03F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E07D60-4874-4152-27ED-907F9BEBDF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128A49-373D-B2BA-361C-33808D3A1AAF}"/>
              </a:ext>
            </a:extLst>
          </p:cNvPr>
          <p:cNvSpPr>
            <a:spLocks noGrp="1"/>
          </p:cNvSpPr>
          <p:nvPr>
            <p:ph type="dt" sz="half" idx="10"/>
          </p:nvPr>
        </p:nvSpPr>
        <p:spPr/>
        <p:txBody>
          <a:bodyPr/>
          <a:lstStyle/>
          <a:p>
            <a:fld id="{57B65AA9-106D-46F4-8A0A-225E73FE4085}" type="datetimeFigureOut">
              <a:rPr lang="en-US" smtClean="0"/>
              <a:t>12/19/2022</a:t>
            </a:fld>
            <a:endParaRPr lang="en-US"/>
          </a:p>
        </p:txBody>
      </p:sp>
      <p:sp>
        <p:nvSpPr>
          <p:cNvPr id="6" name="Footer Placeholder 5">
            <a:extLst>
              <a:ext uri="{FF2B5EF4-FFF2-40B4-BE49-F238E27FC236}">
                <a16:creationId xmlns:a16="http://schemas.microsoft.com/office/drawing/2014/main" id="{0D1FEF05-2BC8-D8D7-3BE3-02811F7EAF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C6425B-36A3-BC72-A160-AA78E10B764F}"/>
              </a:ext>
            </a:extLst>
          </p:cNvPr>
          <p:cNvSpPr>
            <a:spLocks noGrp="1"/>
          </p:cNvSpPr>
          <p:nvPr>
            <p:ph type="sldNum" sz="quarter" idx="12"/>
          </p:nvPr>
        </p:nvSpPr>
        <p:spPr/>
        <p:txBody>
          <a:bodyPr/>
          <a:lstStyle/>
          <a:p>
            <a:fld id="{4A43D4AF-0718-4D01-B99E-D29EA82AB365}" type="slidenum">
              <a:rPr lang="en-US" smtClean="0"/>
              <a:t>‹#›</a:t>
            </a:fld>
            <a:endParaRPr lang="en-US"/>
          </a:p>
        </p:txBody>
      </p:sp>
    </p:spTree>
    <p:extLst>
      <p:ext uri="{BB962C8B-B14F-4D97-AF65-F5344CB8AC3E}">
        <p14:creationId xmlns:p14="http://schemas.microsoft.com/office/powerpoint/2010/main" val="1577814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FF525-526C-B09C-6395-04841D136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2523AF-26F3-0254-33D5-ACBE74E84A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2C5308-940D-C1A9-72C3-4252D1CC2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748769-4CAC-A705-2A49-14E9CEFA0C7B}"/>
              </a:ext>
            </a:extLst>
          </p:cNvPr>
          <p:cNvSpPr>
            <a:spLocks noGrp="1"/>
          </p:cNvSpPr>
          <p:nvPr>
            <p:ph type="dt" sz="half" idx="10"/>
          </p:nvPr>
        </p:nvSpPr>
        <p:spPr/>
        <p:txBody>
          <a:bodyPr/>
          <a:lstStyle/>
          <a:p>
            <a:fld id="{57B65AA9-106D-46F4-8A0A-225E73FE4085}" type="datetimeFigureOut">
              <a:rPr lang="en-US" smtClean="0"/>
              <a:t>12/19/2022</a:t>
            </a:fld>
            <a:endParaRPr lang="en-US"/>
          </a:p>
        </p:txBody>
      </p:sp>
      <p:sp>
        <p:nvSpPr>
          <p:cNvPr id="6" name="Footer Placeholder 5">
            <a:extLst>
              <a:ext uri="{FF2B5EF4-FFF2-40B4-BE49-F238E27FC236}">
                <a16:creationId xmlns:a16="http://schemas.microsoft.com/office/drawing/2014/main" id="{54118587-001E-FE76-4BFD-D44B4EFA1B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59C94D-C4D9-D188-2349-D8B4E8BAA73A}"/>
              </a:ext>
            </a:extLst>
          </p:cNvPr>
          <p:cNvSpPr>
            <a:spLocks noGrp="1"/>
          </p:cNvSpPr>
          <p:nvPr>
            <p:ph type="sldNum" sz="quarter" idx="12"/>
          </p:nvPr>
        </p:nvSpPr>
        <p:spPr/>
        <p:txBody>
          <a:bodyPr/>
          <a:lstStyle/>
          <a:p>
            <a:fld id="{4A43D4AF-0718-4D01-B99E-D29EA82AB365}" type="slidenum">
              <a:rPr lang="en-US" smtClean="0"/>
              <a:t>‹#›</a:t>
            </a:fld>
            <a:endParaRPr lang="en-US"/>
          </a:p>
        </p:txBody>
      </p:sp>
    </p:spTree>
    <p:extLst>
      <p:ext uri="{BB962C8B-B14F-4D97-AF65-F5344CB8AC3E}">
        <p14:creationId xmlns:p14="http://schemas.microsoft.com/office/powerpoint/2010/main" val="879728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6C4237-C329-F9B1-0A2D-23441BDC1A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5EC07F-AFF7-D4A7-5EA9-174D6AE5E9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66AC53-AC75-91EE-2F39-153AE7EEE4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B65AA9-106D-46F4-8A0A-225E73FE4085}" type="datetimeFigureOut">
              <a:rPr lang="en-US" smtClean="0"/>
              <a:t>12/19/2022</a:t>
            </a:fld>
            <a:endParaRPr lang="en-US"/>
          </a:p>
        </p:txBody>
      </p:sp>
      <p:sp>
        <p:nvSpPr>
          <p:cNvPr id="5" name="Footer Placeholder 4">
            <a:extLst>
              <a:ext uri="{FF2B5EF4-FFF2-40B4-BE49-F238E27FC236}">
                <a16:creationId xmlns:a16="http://schemas.microsoft.com/office/drawing/2014/main" id="{E7E571C8-E899-50E4-36BB-21568E9058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68AB8F-372E-D73E-1612-795B5519CF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43D4AF-0718-4D01-B99E-D29EA82AB365}" type="slidenum">
              <a:rPr lang="en-US" smtClean="0"/>
              <a:t>‹#›</a:t>
            </a:fld>
            <a:endParaRPr lang="en-US"/>
          </a:p>
        </p:txBody>
      </p:sp>
    </p:spTree>
    <p:extLst>
      <p:ext uri="{BB962C8B-B14F-4D97-AF65-F5344CB8AC3E}">
        <p14:creationId xmlns:p14="http://schemas.microsoft.com/office/powerpoint/2010/main" val="4231975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04CB739-026F-22C5-1022-A1C1CDF72577}"/>
              </a:ext>
            </a:extLst>
          </p:cNvPr>
          <p:cNvSpPr txBox="1"/>
          <p:nvPr/>
        </p:nvSpPr>
        <p:spPr>
          <a:xfrm>
            <a:off x="3467098" y="1893660"/>
            <a:ext cx="5257800" cy="923330"/>
          </a:xfrm>
          <a:prstGeom prst="rect">
            <a:avLst/>
          </a:prstGeom>
          <a:noFill/>
        </p:spPr>
        <p:txBody>
          <a:bodyPr wrap="square" rtlCol="0">
            <a:spAutoFit/>
          </a:bodyPr>
          <a:lstStyle/>
          <a:p>
            <a:r>
              <a:rPr lang="en-US" sz="5400" b="1" dirty="0">
                <a:solidFill>
                  <a:srgbClr val="C00000"/>
                </a:solidFill>
                <a:latin typeface="Times New Roman" panose="02020603050405020304" pitchFamily="18" charset="0"/>
                <a:cs typeface="Times New Roman" panose="02020603050405020304" pitchFamily="18" charset="0"/>
              </a:rPr>
              <a:t>Capstone Project</a:t>
            </a:r>
          </a:p>
        </p:txBody>
      </p:sp>
      <p:sp>
        <p:nvSpPr>
          <p:cNvPr id="7" name="TextBox 6">
            <a:extLst>
              <a:ext uri="{FF2B5EF4-FFF2-40B4-BE49-F238E27FC236}">
                <a16:creationId xmlns:a16="http://schemas.microsoft.com/office/drawing/2014/main" id="{33C6E636-2568-E631-9B86-E036B3EAC3FD}"/>
              </a:ext>
            </a:extLst>
          </p:cNvPr>
          <p:cNvSpPr txBox="1"/>
          <p:nvPr/>
        </p:nvSpPr>
        <p:spPr>
          <a:xfrm>
            <a:off x="1806891" y="3013501"/>
            <a:ext cx="8578215" cy="830997"/>
          </a:xfrm>
          <a:prstGeom prst="rect">
            <a:avLst/>
          </a:prstGeom>
          <a:noFill/>
        </p:spPr>
        <p:txBody>
          <a:bodyPr wrap="square" rtlCol="0">
            <a:spAutoFit/>
          </a:bodyPr>
          <a:lstStyle/>
          <a:p>
            <a:r>
              <a:rPr lang="en-US" sz="4800" b="1" dirty="0">
                <a:solidFill>
                  <a:schemeClr val="accent6">
                    <a:lumMod val="50000"/>
                  </a:schemeClr>
                </a:solidFill>
                <a:latin typeface="Times New Roman" panose="02020603050405020304" pitchFamily="18" charset="0"/>
                <a:cs typeface="Times New Roman" panose="02020603050405020304" pitchFamily="18" charset="0"/>
              </a:rPr>
              <a:t>Play Store App Review Analysis</a:t>
            </a:r>
          </a:p>
        </p:txBody>
      </p:sp>
      <p:sp>
        <p:nvSpPr>
          <p:cNvPr id="8" name="TextBox 7">
            <a:extLst>
              <a:ext uri="{FF2B5EF4-FFF2-40B4-BE49-F238E27FC236}">
                <a16:creationId xmlns:a16="http://schemas.microsoft.com/office/drawing/2014/main" id="{25FA27CB-323B-D8C8-ACD7-C2ACD2E8A46D}"/>
              </a:ext>
            </a:extLst>
          </p:cNvPr>
          <p:cNvSpPr txBox="1"/>
          <p:nvPr/>
        </p:nvSpPr>
        <p:spPr>
          <a:xfrm>
            <a:off x="3261359" y="4267230"/>
            <a:ext cx="5669280" cy="1569660"/>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By</a:t>
            </a:r>
          </a:p>
          <a:p>
            <a:pPr algn="ctr"/>
            <a:r>
              <a:rPr lang="en-US" sz="3600" b="1" dirty="0">
                <a:solidFill>
                  <a:srgbClr val="FF0000"/>
                </a:solidFill>
                <a:latin typeface="Times New Roman" panose="02020603050405020304" pitchFamily="18" charset="0"/>
                <a:cs typeface="Times New Roman" panose="02020603050405020304" pitchFamily="18" charset="0"/>
              </a:rPr>
              <a:t>Suraj kumar</a:t>
            </a:r>
          </a:p>
          <a:p>
            <a:pPr algn="ctr"/>
            <a:r>
              <a:rPr lang="en-US" sz="2800" b="1" dirty="0">
                <a:latin typeface="Times New Roman" panose="02020603050405020304" pitchFamily="18" charset="0"/>
                <a:cs typeface="Times New Roman" panose="02020603050405020304" pitchFamily="18" charset="0"/>
              </a:rPr>
              <a:t>Data Science Trainee, Alma Better</a:t>
            </a:r>
          </a:p>
        </p:txBody>
      </p:sp>
      <p:pic>
        <p:nvPicPr>
          <p:cNvPr id="12" name="Picture 11">
            <a:extLst>
              <a:ext uri="{FF2B5EF4-FFF2-40B4-BE49-F238E27FC236}">
                <a16:creationId xmlns:a16="http://schemas.microsoft.com/office/drawing/2014/main" id="{A86B27BD-148A-DC3D-FFAD-2A04DF4B7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8785" y="345069"/>
            <a:ext cx="2414430" cy="1352081"/>
          </a:xfrm>
          <a:prstGeom prst="rect">
            <a:avLst/>
          </a:prstGeom>
        </p:spPr>
      </p:pic>
    </p:spTree>
    <p:extLst>
      <p:ext uri="{BB962C8B-B14F-4D97-AF65-F5344CB8AC3E}">
        <p14:creationId xmlns:p14="http://schemas.microsoft.com/office/powerpoint/2010/main" val="1063244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49FEC7-99F5-165B-4075-BF6983636D3E}"/>
              </a:ext>
            </a:extLst>
          </p:cNvPr>
          <p:cNvSpPr txBox="1"/>
          <p:nvPr/>
        </p:nvSpPr>
        <p:spPr>
          <a:xfrm>
            <a:off x="604879" y="1445631"/>
            <a:ext cx="10982242" cy="3357137"/>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2400" b="1" dirty="0">
                <a:solidFill>
                  <a:srgbClr val="002060"/>
                </a:solidFill>
                <a:latin typeface="Times New Roman" panose="02020603050405020304" pitchFamily="18" charset="0"/>
                <a:cs typeface="Times New Roman" panose="02020603050405020304" pitchFamily="18" charset="0"/>
              </a:rPr>
              <a:t>Price: </a:t>
            </a:r>
            <a:r>
              <a:rPr lang="en-US" sz="2400" dirty="0">
                <a:latin typeface="Times New Roman" panose="02020603050405020304" pitchFamily="18" charset="0"/>
                <a:cs typeface="Times New Roman" panose="02020603050405020304" pitchFamily="18" charset="0"/>
              </a:rPr>
              <a:t>The price value for the paid apps.</a:t>
            </a:r>
          </a:p>
          <a:p>
            <a:pPr marL="285750" indent="-285750" algn="just">
              <a:lnSpc>
                <a:spcPct val="150000"/>
              </a:lnSpc>
              <a:buFont typeface="Wingdings" panose="05000000000000000000" pitchFamily="2" charset="2"/>
              <a:buChar char="Ø"/>
            </a:pPr>
            <a:r>
              <a:rPr lang="en-US" sz="2400" b="1" dirty="0">
                <a:solidFill>
                  <a:srgbClr val="002060"/>
                </a:solidFill>
                <a:latin typeface="Times New Roman" panose="02020603050405020304" pitchFamily="18" charset="0"/>
                <a:cs typeface="Times New Roman" panose="02020603050405020304" pitchFamily="18" charset="0"/>
              </a:rPr>
              <a:t>Content Rating: </a:t>
            </a:r>
            <a:r>
              <a:rPr lang="en-US" sz="2400" dirty="0">
                <a:latin typeface="Times New Roman" panose="02020603050405020304" pitchFamily="18" charset="0"/>
                <a:cs typeface="Times New Roman" panose="02020603050405020304" pitchFamily="18" charset="0"/>
              </a:rPr>
              <a:t>Categorical rating that indicates age group for which app is suitable.</a:t>
            </a:r>
          </a:p>
          <a:p>
            <a:pPr marL="285750" indent="-285750" algn="just">
              <a:lnSpc>
                <a:spcPct val="150000"/>
              </a:lnSpc>
              <a:buFont typeface="Wingdings" panose="05000000000000000000" pitchFamily="2" charset="2"/>
              <a:buChar char="Ø"/>
            </a:pPr>
            <a:r>
              <a:rPr lang="en-US" sz="2400" b="1" dirty="0">
                <a:solidFill>
                  <a:srgbClr val="002060"/>
                </a:solidFill>
                <a:latin typeface="Times New Roman" panose="02020603050405020304" pitchFamily="18" charset="0"/>
                <a:cs typeface="Times New Roman" panose="02020603050405020304" pitchFamily="18" charset="0"/>
              </a:rPr>
              <a:t>Genre:</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Semicolon-separated list of genre to which the app belongs.</a:t>
            </a:r>
          </a:p>
          <a:p>
            <a:pPr marL="285750" indent="-285750" algn="just">
              <a:lnSpc>
                <a:spcPct val="150000"/>
              </a:lnSpc>
              <a:buFont typeface="Wingdings" panose="05000000000000000000" pitchFamily="2" charset="2"/>
              <a:buChar char="Ø"/>
            </a:pPr>
            <a:r>
              <a:rPr lang="en-US" sz="2400" b="1" dirty="0">
                <a:solidFill>
                  <a:srgbClr val="002060"/>
                </a:solidFill>
                <a:latin typeface="Times New Roman" panose="02020603050405020304" pitchFamily="18" charset="0"/>
                <a:cs typeface="Times New Roman" panose="02020603050405020304" pitchFamily="18" charset="0"/>
              </a:rPr>
              <a:t>Last Update: </a:t>
            </a:r>
            <a:r>
              <a:rPr lang="en-US" sz="2400" dirty="0">
                <a:latin typeface="Times New Roman" panose="02020603050405020304" pitchFamily="18" charset="0"/>
                <a:cs typeface="Times New Roman" panose="02020603050405020304" pitchFamily="18" charset="0"/>
              </a:rPr>
              <a:t>The date of the app was last updated.</a:t>
            </a:r>
          </a:p>
          <a:p>
            <a:pPr marL="285750" indent="-285750" algn="just">
              <a:lnSpc>
                <a:spcPct val="150000"/>
              </a:lnSpc>
              <a:buFont typeface="Wingdings" panose="05000000000000000000" pitchFamily="2" charset="2"/>
              <a:buChar char="Ø"/>
            </a:pPr>
            <a:r>
              <a:rPr lang="en-US" sz="2400" b="1" dirty="0">
                <a:solidFill>
                  <a:srgbClr val="002060"/>
                </a:solidFill>
                <a:latin typeface="Times New Roman" panose="02020603050405020304" pitchFamily="18" charset="0"/>
                <a:cs typeface="Times New Roman" panose="02020603050405020304" pitchFamily="18" charset="0"/>
              </a:rPr>
              <a:t>Current Version: </a:t>
            </a:r>
            <a:r>
              <a:rPr lang="en-US" sz="2400" dirty="0">
                <a:latin typeface="Times New Roman" panose="02020603050405020304" pitchFamily="18" charset="0"/>
                <a:cs typeface="Times New Roman" panose="02020603050405020304" pitchFamily="18" charset="0"/>
              </a:rPr>
              <a:t>The current version of the app as specified by the developers.</a:t>
            </a:r>
          </a:p>
          <a:p>
            <a:pPr marL="285750" indent="-285750" algn="just">
              <a:lnSpc>
                <a:spcPct val="150000"/>
              </a:lnSpc>
              <a:buFont typeface="Wingdings" panose="05000000000000000000" pitchFamily="2" charset="2"/>
              <a:buChar char="Ø"/>
            </a:pPr>
            <a:r>
              <a:rPr lang="en-US" sz="2400" b="1" dirty="0">
                <a:solidFill>
                  <a:srgbClr val="002060"/>
                </a:solidFill>
                <a:latin typeface="Times New Roman" panose="02020603050405020304" pitchFamily="18" charset="0"/>
                <a:cs typeface="Times New Roman" panose="02020603050405020304" pitchFamily="18" charset="0"/>
              </a:rPr>
              <a:t>Android Version: </a:t>
            </a:r>
            <a:r>
              <a:rPr lang="en-US" sz="2400" dirty="0">
                <a:latin typeface="Times New Roman" panose="02020603050405020304" pitchFamily="18" charset="0"/>
                <a:cs typeface="Times New Roman" panose="02020603050405020304" pitchFamily="18" charset="0"/>
              </a:rPr>
              <a:t>The Android operating system the app is compatible with.</a:t>
            </a:r>
            <a:endParaRPr lang="en-US" sz="2400" dirty="0"/>
          </a:p>
        </p:txBody>
      </p:sp>
      <p:pic>
        <p:nvPicPr>
          <p:cNvPr id="4" name="Picture 3">
            <a:extLst>
              <a:ext uri="{FF2B5EF4-FFF2-40B4-BE49-F238E27FC236}">
                <a16:creationId xmlns:a16="http://schemas.microsoft.com/office/drawing/2014/main" id="{B4467622-05BD-9B64-A6B8-77E4F9BFDDE6}"/>
              </a:ext>
            </a:extLst>
          </p:cNvPr>
          <p:cNvPicPr>
            <a:picLocks noChangeAspect="1"/>
          </p:cNvPicPr>
          <p:nvPr/>
        </p:nvPicPr>
        <p:blipFill rotWithShape="1">
          <a:blip r:embed="rId2">
            <a:extLst>
              <a:ext uri="{28A0092B-C50C-407E-A947-70E740481C1C}">
                <a14:useLocalDpi xmlns:a14="http://schemas.microsoft.com/office/drawing/2010/main" val="0"/>
              </a:ext>
            </a:extLst>
          </a:blip>
          <a:srcRect l="15519" r="22405"/>
          <a:stretch/>
        </p:blipFill>
        <p:spPr>
          <a:xfrm>
            <a:off x="586906" y="464132"/>
            <a:ext cx="934444" cy="842978"/>
          </a:xfrm>
          <a:prstGeom prst="rect">
            <a:avLst/>
          </a:prstGeom>
        </p:spPr>
      </p:pic>
      <p:sp>
        <p:nvSpPr>
          <p:cNvPr id="6" name="TextBox 5">
            <a:extLst>
              <a:ext uri="{FF2B5EF4-FFF2-40B4-BE49-F238E27FC236}">
                <a16:creationId xmlns:a16="http://schemas.microsoft.com/office/drawing/2014/main" id="{7C0014BF-BCB3-98A2-B627-998F1B79C84F}"/>
              </a:ext>
            </a:extLst>
          </p:cNvPr>
          <p:cNvSpPr txBox="1"/>
          <p:nvPr/>
        </p:nvSpPr>
        <p:spPr>
          <a:xfrm>
            <a:off x="1652713" y="562455"/>
            <a:ext cx="7928610" cy="646331"/>
          </a:xfrm>
          <a:prstGeom prst="rect">
            <a:avLst/>
          </a:prstGeom>
          <a:noFill/>
        </p:spPr>
        <p:txBody>
          <a:bodyPr wrap="square">
            <a:spAutoFit/>
          </a:bodyPr>
          <a:lstStyle/>
          <a:p>
            <a:r>
              <a:rPr lang="en-US" sz="3600" b="1" dirty="0">
                <a:solidFill>
                  <a:srgbClr val="C00000"/>
                </a:solidFill>
                <a:latin typeface="Times New Roman" panose="02020603050405020304" pitchFamily="18" charset="0"/>
                <a:cs typeface="Times New Roman" panose="02020603050405020304" pitchFamily="18" charset="0"/>
              </a:rPr>
              <a:t>ATTRIBUTE (continued)</a:t>
            </a:r>
          </a:p>
        </p:txBody>
      </p:sp>
    </p:spTree>
    <p:extLst>
      <p:ext uri="{BB962C8B-B14F-4D97-AF65-F5344CB8AC3E}">
        <p14:creationId xmlns:p14="http://schemas.microsoft.com/office/powerpoint/2010/main" val="3940023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973BA3-B87C-0090-C316-EBF415DE2E8D}"/>
              </a:ext>
            </a:extLst>
          </p:cNvPr>
          <p:cNvPicPr>
            <a:picLocks noChangeAspect="1"/>
          </p:cNvPicPr>
          <p:nvPr/>
        </p:nvPicPr>
        <p:blipFill rotWithShape="1">
          <a:blip r:embed="rId2">
            <a:extLst>
              <a:ext uri="{28A0092B-C50C-407E-A947-70E740481C1C}">
                <a14:useLocalDpi xmlns:a14="http://schemas.microsoft.com/office/drawing/2010/main" val="0"/>
              </a:ext>
            </a:extLst>
          </a:blip>
          <a:srcRect l="15519" r="22405"/>
          <a:stretch/>
        </p:blipFill>
        <p:spPr>
          <a:xfrm>
            <a:off x="586906" y="486992"/>
            <a:ext cx="934444" cy="842978"/>
          </a:xfrm>
          <a:prstGeom prst="rect">
            <a:avLst/>
          </a:prstGeom>
        </p:spPr>
      </p:pic>
      <p:sp>
        <p:nvSpPr>
          <p:cNvPr id="4" name="TextBox 3">
            <a:extLst>
              <a:ext uri="{FF2B5EF4-FFF2-40B4-BE49-F238E27FC236}">
                <a16:creationId xmlns:a16="http://schemas.microsoft.com/office/drawing/2014/main" id="{60BFD79D-3909-1C08-FDB7-DA6B2BF28EDA}"/>
              </a:ext>
            </a:extLst>
          </p:cNvPr>
          <p:cNvSpPr txBox="1"/>
          <p:nvPr/>
        </p:nvSpPr>
        <p:spPr>
          <a:xfrm>
            <a:off x="1737360" y="566826"/>
            <a:ext cx="6149340" cy="646331"/>
          </a:xfrm>
          <a:prstGeom prst="rect">
            <a:avLst/>
          </a:prstGeom>
          <a:noFill/>
        </p:spPr>
        <p:txBody>
          <a:bodyPr wrap="square" rtlCol="0">
            <a:spAutoFit/>
          </a:bodyPr>
          <a:lstStyle/>
          <a:p>
            <a:r>
              <a:rPr lang="en-US" sz="3600" b="1" dirty="0">
                <a:solidFill>
                  <a:srgbClr val="C00000"/>
                </a:solidFill>
                <a:latin typeface="Times New Roman" panose="02020603050405020304" pitchFamily="18" charset="0"/>
                <a:cs typeface="Times New Roman" panose="02020603050405020304" pitchFamily="18" charset="0"/>
              </a:rPr>
              <a:t>OVERVIEW OF ANALYSIS</a:t>
            </a:r>
          </a:p>
        </p:txBody>
      </p:sp>
      <p:pic>
        <p:nvPicPr>
          <p:cNvPr id="6" name="Picture 5">
            <a:extLst>
              <a:ext uri="{FF2B5EF4-FFF2-40B4-BE49-F238E27FC236}">
                <a16:creationId xmlns:a16="http://schemas.microsoft.com/office/drawing/2014/main" id="{C0C0B701-656A-2990-CBB9-D40C83D88754}"/>
              </a:ext>
            </a:extLst>
          </p:cNvPr>
          <p:cNvPicPr>
            <a:picLocks noChangeAspect="1"/>
          </p:cNvPicPr>
          <p:nvPr/>
        </p:nvPicPr>
        <p:blipFill>
          <a:blip r:embed="rId3"/>
          <a:stretch>
            <a:fillRect/>
          </a:stretch>
        </p:blipFill>
        <p:spPr>
          <a:xfrm>
            <a:off x="1054128" y="1600200"/>
            <a:ext cx="10317956" cy="4526028"/>
          </a:xfrm>
          <a:prstGeom prst="rect">
            <a:avLst/>
          </a:prstGeom>
        </p:spPr>
      </p:pic>
    </p:spTree>
    <p:extLst>
      <p:ext uri="{BB962C8B-B14F-4D97-AF65-F5344CB8AC3E}">
        <p14:creationId xmlns:p14="http://schemas.microsoft.com/office/powerpoint/2010/main" val="1128163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6D6005-3B68-7B8A-CAC5-E9A9CC769DE5}"/>
              </a:ext>
            </a:extLst>
          </p:cNvPr>
          <p:cNvPicPr>
            <a:picLocks noChangeAspect="1"/>
          </p:cNvPicPr>
          <p:nvPr/>
        </p:nvPicPr>
        <p:blipFill rotWithShape="1">
          <a:blip r:embed="rId2">
            <a:extLst>
              <a:ext uri="{28A0092B-C50C-407E-A947-70E740481C1C}">
                <a14:useLocalDpi xmlns:a14="http://schemas.microsoft.com/office/drawing/2010/main" val="0"/>
              </a:ext>
            </a:extLst>
          </a:blip>
          <a:srcRect l="15519" r="22405"/>
          <a:stretch/>
        </p:blipFill>
        <p:spPr>
          <a:xfrm>
            <a:off x="586906" y="464132"/>
            <a:ext cx="934444" cy="842978"/>
          </a:xfrm>
          <a:prstGeom prst="rect">
            <a:avLst/>
          </a:prstGeom>
        </p:spPr>
      </p:pic>
      <p:sp>
        <p:nvSpPr>
          <p:cNvPr id="3" name="TextBox 2">
            <a:extLst>
              <a:ext uri="{FF2B5EF4-FFF2-40B4-BE49-F238E27FC236}">
                <a16:creationId xmlns:a16="http://schemas.microsoft.com/office/drawing/2014/main" id="{4444C278-5279-ED2E-F434-3070304B910B}"/>
              </a:ext>
            </a:extLst>
          </p:cNvPr>
          <p:cNvSpPr txBox="1"/>
          <p:nvPr/>
        </p:nvSpPr>
        <p:spPr>
          <a:xfrm>
            <a:off x="1737360" y="562455"/>
            <a:ext cx="7223760" cy="646331"/>
          </a:xfrm>
          <a:prstGeom prst="rect">
            <a:avLst/>
          </a:prstGeom>
          <a:noFill/>
        </p:spPr>
        <p:txBody>
          <a:bodyPr wrap="square" rtlCol="0">
            <a:spAutoFit/>
          </a:bodyPr>
          <a:lstStyle/>
          <a:p>
            <a:r>
              <a:rPr lang="en-US" sz="3600" b="1" dirty="0">
                <a:solidFill>
                  <a:srgbClr val="C00000"/>
                </a:solidFill>
                <a:latin typeface="Times New Roman" panose="02020603050405020304" pitchFamily="18" charset="0"/>
                <a:cs typeface="Times New Roman" panose="02020603050405020304" pitchFamily="18" charset="0"/>
              </a:rPr>
              <a:t>DISTRIBUTION OF CATEGORY</a:t>
            </a:r>
          </a:p>
        </p:txBody>
      </p:sp>
      <p:pic>
        <p:nvPicPr>
          <p:cNvPr id="5" name="Picture 4">
            <a:extLst>
              <a:ext uri="{FF2B5EF4-FFF2-40B4-BE49-F238E27FC236}">
                <a16:creationId xmlns:a16="http://schemas.microsoft.com/office/drawing/2014/main" id="{3CFD85C4-9804-1B99-A53B-7EC5DA7F4F60}"/>
              </a:ext>
            </a:extLst>
          </p:cNvPr>
          <p:cNvPicPr>
            <a:picLocks noChangeAspect="1"/>
          </p:cNvPicPr>
          <p:nvPr/>
        </p:nvPicPr>
        <p:blipFill>
          <a:blip r:embed="rId3"/>
          <a:stretch>
            <a:fillRect/>
          </a:stretch>
        </p:blipFill>
        <p:spPr>
          <a:xfrm>
            <a:off x="1054128" y="1311200"/>
            <a:ext cx="9825816" cy="4802314"/>
          </a:xfrm>
          <a:prstGeom prst="rect">
            <a:avLst/>
          </a:prstGeom>
        </p:spPr>
      </p:pic>
    </p:spTree>
    <p:extLst>
      <p:ext uri="{BB962C8B-B14F-4D97-AF65-F5344CB8AC3E}">
        <p14:creationId xmlns:p14="http://schemas.microsoft.com/office/powerpoint/2010/main" val="1622940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275683-1381-E38D-AD8C-6659A893B20D}"/>
              </a:ext>
            </a:extLst>
          </p:cNvPr>
          <p:cNvPicPr>
            <a:picLocks noChangeAspect="1"/>
          </p:cNvPicPr>
          <p:nvPr/>
        </p:nvPicPr>
        <p:blipFill rotWithShape="1">
          <a:blip r:embed="rId2">
            <a:extLst>
              <a:ext uri="{28A0092B-C50C-407E-A947-70E740481C1C}">
                <a14:useLocalDpi xmlns:a14="http://schemas.microsoft.com/office/drawing/2010/main" val="0"/>
              </a:ext>
            </a:extLst>
          </a:blip>
          <a:srcRect l="15519" r="22405"/>
          <a:stretch/>
        </p:blipFill>
        <p:spPr>
          <a:xfrm>
            <a:off x="586906" y="464132"/>
            <a:ext cx="934444" cy="842978"/>
          </a:xfrm>
          <a:prstGeom prst="rect">
            <a:avLst/>
          </a:prstGeom>
        </p:spPr>
      </p:pic>
      <p:sp>
        <p:nvSpPr>
          <p:cNvPr id="3" name="TextBox 2">
            <a:extLst>
              <a:ext uri="{FF2B5EF4-FFF2-40B4-BE49-F238E27FC236}">
                <a16:creationId xmlns:a16="http://schemas.microsoft.com/office/drawing/2014/main" id="{0316B4AC-C937-332A-DF77-21C43168E1BB}"/>
              </a:ext>
            </a:extLst>
          </p:cNvPr>
          <p:cNvSpPr txBox="1"/>
          <p:nvPr/>
        </p:nvSpPr>
        <p:spPr>
          <a:xfrm>
            <a:off x="1828800" y="562455"/>
            <a:ext cx="6423660" cy="646331"/>
          </a:xfrm>
          <a:prstGeom prst="rect">
            <a:avLst/>
          </a:prstGeom>
          <a:noFill/>
        </p:spPr>
        <p:txBody>
          <a:bodyPr wrap="square" rtlCol="0">
            <a:spAutoFit/>
          </a:bodyPr>
          <a:lstStyle/>
          <a:p>
            <a:r>
              <a:rPr lang="en-US" sz="3600" b="1" dirty="0">
                <a:solidFill>
                  <a:srgbClr val="C00000"/>
                </a:solidFill>
                <a:latin typeface="Times New Roman" panose="02020603050405020304" pitchFamily="18" charset="0"/>
                <a:cs typeface="Times New Roman" panose="02020603050405020304" pitchFamily="18" charset="0"/>
              </a:rPr>
              <a:t>CATEGORY WISE INSTALL</a:t>
            </a:r>
          </a:p>
        </p:txBody>
      </p:sp>
      <p:pic>
        <p:nvPicPr>
          <p:cNvPr id="5" name="Picture 4">
            <a:extLst>
              <a:ext uri="{FF2B5EF4-FFF2-40B4-BE49-F238E27FC236}">
                <a16:creationId xmlns:a16="http://schemas.microsoft.com/office/drawing/2014/main" id="{C187D498-86A0-8BC5-C378-02825E05E4A8}"/>
              </a:ext>
            </a:extLst>
          </p:cNvPr>
          <p:cNvPicPr>
            <a:picLocks noChangeAspect="1"/>
          </p:cNvPicPr>
          <p:nvPr/>
        </p:nvPicPr>
        <p:blipFill>
          <a:blip r:embed="rId3"/>
          <a:stretch>
            <a:fillRect/>
          </a:stretch>
        </p:blipFill>
        <p:spPr>
          <a:xfrm>
            <a:off x="586906" y="1399198"/>
            <a:ext cx="11315198" cy="4994670"/>
          </a:xfrm>
          <a:prstGeom prst="rect">
            <a:avLst/>
          </a:prstGeom>
        </p:spPr>
      </p:pic>
    </p:spTree>
    <p:extLst>
      <p:ext uri="{BB962C8B-B14F-4D97-AF65-F5344CB8AC3E}">
        <p14:creationId xmlns:p14="http://schemas.microsoft.com/office/powerpoint/2010/main" val="1202300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4F73D11-034A-914F-F86A-BCA8132096B5}"/>
              </a:ext>
            </a:extLst>
          </p:cNvPr>
          <p:cNvPicPr>
            <a:picLocks noChangeAspect="1"/>
          </p:cNvPicPr>
          <p:nvPr/>
        </p:nvPicPr>
        <p:blipFill rotWithShape="1">
          <a:blip r:embed="rId2">
            <a:extLst>
              <a:ext uri="{28A0092B-C50C-407E-A947-70E740481C1C}">
                <a14:useLocalDpi xmlns:a14="http://schemas.microsoft.com/office/drawing/2010/main" val="0"/>
              </a:ext>
            </a:extLst>
          </a:blip>
          <a:srcRect l="15519" r="22405"/>
          <a:stretch/>
        </p:blipFill>
        <p:spPr>
          <a:xfrm>
            <a:off x="586906" y="464132"/>
            <a:ext cx="934444" cy="842978"/>
          </a:xfrm>
          <a:prstGeom prst="rect">
            <a:avLst/>
          </a:prstGeom>
        </p:spPr>
      </p:pic>
      <p:sp>
        <p:nvSpPr>
          <p:cNvPr id="3" name="TextBox 2">
            <a:extLst>
              <a:ext uri="{FF2B5EF4-FFF2-40B4-BE49-F238E27FC236}">
                <a16:creationId xmlns:a16="http://schemas.microsoft.com/office/drawing/2014/main" id="{BA2119EA-9CEE-7713-B521-A446CE3C1E5F}"/>
              </a:ext>
            </a:extLst>
          </p:cNvPr>
          <p:cNvSpPr txBox="1"/>
          <p:nvPr/>
        </p:nvSpPr>
        <p:spPr>
          <a:xfrm>
            <a:off x="1521350" y="562455"/>
            <a:ext cx="9715500" cy="646331"/>
          </a:xfrm>
          <a:prstGeom prst="rect">
            <a:avLst/>
          </a:prstGeom>
          <a:noFill/>
        </p:spPr>
        <p:txBody>
          <a:bodyPr wrap="square" rtlCol="0">
            <a:spAutoFit/>
          </a:bodyPr>
          <a:lstStyle/>
          <a:p>
            <a:r>
              <a:rPr lang="en-US" sz="3600" b="1" dirty="0">
                <a:solidFill>
                  <a:srgbClr val="C00000"/>
                </a:solidFill>
                <a:latin typeface="Times New Roman" panose="02020603050405020304" pitchFamily="18" charset="0"/>
                <a:cs typeface="Times New Roman" panose="02020603050405020304" pitchFamily="18" charset="0"/>
              </a:rPr>
              <a:t>TOP 10 INSTALL APPS IN ANY CATEGORY</a:t>
            </a:r>
          </a:p>
        </p:txBody>
      </p:sp>
      <p:pic>
        <p:nvPicPr>
          <p:cNvPr id="5" name="Picture 4">
            <a:extLst>
              <a:ext uri="{FF2B5EF4-FFF2-40B4-BE49-F238E27FC236}">
                <a16:creationId xmlns:a16="http://schemas.microsoft.com/office/drawing/2014/main" id="{5F3AEE1E-8E22-44E2-CBAF-9B82D9087E22}"/>
              </a:ext>
            </a:extLst>
          </p:cNvPr>
          <p:cNvPicPr>
            <a:picLocks noChangeAspect="1"/>
          </p:cNvPicPr>
          <p:nvPr/>
        </p:nvPicPr>
        <p:blipFill>
          <a:blip r:embed="rId3"/>
          <a:stretch>
            <a:fillRect/>
          </a:stretch>
        </p:blipFill>
        <p:spPr>
          <a:xfrm>
            <a:off x="926962" y="1614617"/>
            <a:ext cx="10904275" cy="4680928"/>
          </a:xfrm>
          <a:prstGeom prst="rect">
            <a:avLst/>
          </a:prstGeom>
        </p:spPr>
      </p:pic>
    </p:spTree>
    <p:extLst>
      <p:ext uri="{BB962C8B-B14F-4D97-AF65-F5344CB8AC3E}">
        <p14:creationId xmlns:p14="http://schemas.microsoft.com/office/powerpoint/2010/main" val="742740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ED2387-80A0-9FDA-C0F4-60342640C882}"/>
              </a:ext>
            </a:extLst>
          </p:cNvPr>
          <p:cNvPicPr>
            <a:picLocks noChangeAspect="1"/>
          </p:cNvPicPr>
          <p:nvPr/>
        </p:nvPicPr>
        <p:blipFill rotWithShape="1">
          <a:blip r:embed="rId2">
            <a:extLst>
              <a:ext uri="{28A0092B-C50C-407E-A947-70E740481C1C}">
                <a14:useLocalDpi xmlns:a14="http://schemas.microsoft.com/office/drawing/2010/main" val="0"/>
              </a:ext>
            </a:extLst>
          </a:blip>
          <a:srcRect l="15519" r="22405"/>
          <a:stretch/>
        </p:blipFill>
        <p:spPr>
          <a:xfrm>
            <a:off x="586906" y="464132"/>
            <a:ext cx="934444" cy="842978"/>
          </a:xfrm>
          <a:prstGeom prst="rect">
            <a:avLst/>
          </a:prstGeom>
        </p:spPr>
      </p:pic>
      <p:sp>
        <p:nvSpPr>
          <p:cNvPr id="3" name="TextBox 2">
            <a:extLst>
              <a:ext uri="{FF2B5EF4-FFF2-40B4-BE49-F238E27FC236}">
                <a16:creationId xmlns:a16="http://schemas.microsoft.com/office/drawing/2014/main" id="{9D11DD03-1E10-6769-F797-8FB836C2A9B6}"/>
              </a:ext>
            </a:extLst>
          </p:cNvPr>
          <p:cNvSpPr txBox="1"/>
          <p:nvPr/>
        </p:nvSpPr>
        <p:spPr>
          <a:xfrm>
            <a:off x="1737360" y="562455"/>
            <a:ext cx="8343900" cy="646331"/>
          </a:xfrm>
          <a:prstGeom prst="rect">
            <a:avLst/>
          </a:prstGeom>
          <a:noFill/>
        </p:spPr>
        <p:txBody>
          <a:bodyPr wrap="square" rtlCol="0">
            <a:spAutoFit/>
          </a:bodyPr>
          <a:lstStyle/>
          <a:p>
            <a:r>
              <a:rPr lang="en-US" sz="3600" b="1" dirty="0">
                <a:solidFill>
                  <a:srgbClr val="C00000"/>
                </a:solidFill>
                <a:latin typeface="Times New Roman" panose="02020603050405020304" pitchFamily="18" charset="0"/>
                <a:cs typeface="Times New Roman" panose="02020603050405020304" pitchFamily="18" charset="0"/>
              </a:rPr>
              <a:t>CATEGORY WISE MEAN RATING</a:t>
            </a:r>
          </a:p>
        </p:txBody>
      </p:sp>
      <p:pic>
        <p:nvPicPr>
          <p:cNvPr id="5" name="Picture 4">
            <a:extLst>
              <a:ext uri="{FF2B5EF4-FFF2-40B4-BE49-F238E27FC236}">
                <a16:creationId xmlns:a16="http://schemas.microsoft.com/office/drawing/2014/main" id="{C082EA1B-F93D-E77B-667D-FA14921E6E98}"/>
              </a:ext>
            </a:extLst>
          </p:cNvPr>
          <p:cNvPicPr>
            <a:picLocks noChangeAspect="1"/>
          </p:cNvPicPr>
          <p:nvPr/>
        </p:nvPicPr>
        <p:blipFill>
          <a:blip r:embed="rId3"/>
          <a:stretch>
            <a:fillRect/>
          </a:stretch>
        </p:blipFill>
        <p:spPr>
          <a:xfrm>
            <a:off x="607892" y="1509522"/>
            <a:ext cx="10976216" cy="4884346"/>
          </a:xfrm>
          <a:prstGeom prst="rect">
            <a:avLst/>
          </a:prstGeom>
        </p:spPr>
      </p:pic>
    </p:spTree>
    <p:extLst>
      <p:ext uri="{BB962C8B-B14F-4D97-AF65-F5344CB8AC3E}">
        <p14:creationId xmlns:p14="http://schemas.microsoft.com/office/powerpoint/2010/main" val="3531643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55AABC-EFE9-0190-E49C-08440B573B5C}"/>
              </a:ext>
            </a:extLst>
          </p:cNvPr>
          <p:cNvPicPr>
            <a:picLocks noChangeAspect="1"/>
          </p:cNvPicPr>
          <p:nvPr/>
        </p:nvPicPr>
        <p:blipFill rotWithShape="1">
          <a:blip r:embed="rId2">
            <a:extLst>
              <a:ext uri="{28A0092B-C50C-407E-A947-70E740481C1C}">
                <a14:useLocalDpi xmlns:a14="http://schemas.microsoft.com/office/drawing/2010/main" val="0"/>
              </a:ext>
            </a:extLst>
          </a:blip>
          <a:srcRect l="15519" r="22405"/>
          <a:stretch/>
        </p:blipFill>
        <p:spPr>
          <a:xfrm>
            <a:off x="586906" y="464132"/>
            <a:ext cx="934444" cy="842978"/>
          </a:xfrm>
          <a:prstGeom prst="rect">
            <a:avLst/>
          </a:prstGeom>
        </p:spPr>
      </p:pic>
      <p:sp>
        <p:nvSpPr>
          <p:cNvPr id="3" name="TextBox 2">
            <a:extLst>
              <a:ext uri="{FF2B5EF4-FFF2-40B4-BE49-F238E27FC236}">
                <a16:creationId xmlns:a16="http://schemas.microsoft.com/office/drawing/2014/main" id="{AEA59E6E-722E-8E24-8798-E9FE6EA35765}"/>
              </a:ext>
            </a:extLst>
          </p:cNvPr>
          <p:cNvSpPr txBox="1"/>
          <p:nvPr/>
        </p:nvSpPr>
        <p:spPr>
          <a:xfrm>
            <a:off x="1714500" y="562455"/>
            <a:ext cx="5326380" cy="646331"/>
          </a:xfrm>
          <a:prstGeom prst="rect">
            <a:avLst/>
          </a:prstGeom>
          <a:noFill/>
        </p:spPr>
        <p:txBody>
          <a:bodyPr wrap="square" rtlCol="0">
            <a:spAutoFit/>
          </a:bodyPr>
          <a:lstStyle/>
          <a:p>
            <a:r>
              <a:rPr lang="en-US" sz="3600" b="1" dirty="0">
                <a:solidFill>
                  <a:srgbClr val="C00000"/>
                </a:solidFill>
                <a:latin typeface="Times New Roman" panose="02020603050405020304" pitchFamily="18" charset="0"/>
                <a:cs typeface="Times New Roman" panose="02020603050405020304" pitchFamily="18" charset="0"/>
              </a:rPr>
              <a:t>DENSITY OF RATING</a:t>
            </a:r>
          </a:p>
        </p:txBody>
      </p:sp>
      <p:pic>
        <p:nvPicPr>
          <p:cNvPr id="5" name="Picture 4">
            <a:extLst>
              <a:ext uri="{FF2B5EF4-FFF2-40B4-BE49-F238E27FC236}">
                <a16:creationId xmlns:a16="http://schemas.microsoft.com/office/drawing/2014/main" id="{49EDE072-EEE5-4A6E-2677-107971940C49}"/>
              </a:ext>
            </a:extLst>
          </p:cNvPr>
          <p:cNvPicPr>
            <a:picLocks noChangeAspect="1"/>
          </p:cNvPicPr>
          <p:nvPr/>
        </p:nvPicPr>
        <p:blipFill>
          <a:blip r:embed="rId3"/>
          <a:stretch>
            <a:fillRect/>
          </a:stretch>
        </p:blipFill>
        <p:spPr>
          <a:xfrm>
            <a:off x="849630" y="1577340"/>
            <a:ext cx="10492739" cy="5058856"/>
          </a:xfrm>
          <a:prstGeom prst="rect">
            <a:avLst/>
          </a:prstGeom>
        </p:spPr>
      </p:pic>
    </p:spTree>
    <p:extLst>
      <p:ext uri="{BB962C8B-B14F-4D97-AF65-F5344CB8AC3E}">
        <p14:creationId xmlns:p14="http://schemas.microsoft.com/office/powerpoint/2010/main" val="1934870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E86CF5-475B-DF77-DD57-952F132C672B}"/>
              </a:ext>
            </a:extLst>
          </p:cNvPr>
          <p:cNvPicPr>
            <a:picLocks noChangeAspect="1"/>
          </p:cNvPicPr>
          <p:nvPr/>
        </p:nvPicPr>
        <p:blipFill rotWithShape="1">
          <a:blip r:embed="rId2">
            <a:extLst>
              <a:ext uri="{28A0092B-C50C-407E-A947-70E740481C1C}">
                <a14:useLocalDpi xmlns:a14="http://schemas.microsoft.com/office/drawing/2010/main" val="0"/>
              </a:ext>
            </a:extLst>
          </a:blip>
          <a:srcRect l="15519" r="22405"/>
          <a:stretch/>
        </p:blipFill>
        <p:spPr>
          <a:xfrm>
            <a:off x="586906" y="464132"/>
            <a:ext cx="934444" cy="842978"/>
          </a:xfrm>
          <a:prstGeom prst="rect">
            <a:avLst/>
          </a:prstGeom>
        </p:spPr>
      </p:pic>
      <p:sp>
        <p:nvSpPr>
          <p:cNvPr id="3" name="TextBox 2">
            <a:extLst>
              <a:ext uri="{FF2B5EF4-FFF2-40B4-BE49-F238E27FC236}">
                <a16:creationId xmlns:a16="http://schemas.microsoft.com/office/drawing/2014/main" id="{E65568E0-30A8-EF8E-4B54-2DA02F70F531}"/>
              </a:ext>
            </a:extLst>
          </p:cNvPr>
          <p:cNvSpPr txBox="1"/>
          <p:nvPr/>
        </p:nvSpPr>
        <p:spPr>
          <a:xfrm>
            <a:off x="1737360" y="562455"/>
            <a:ext cx="6972300" cy="646331"/>
          </a:xfrm>
          <a:prstGeom prst="rect">
            <a:avLst/>
          </a:prstGeom>
          <a:noFill/>
        </p:spPr>
        <p:txBody>
          <a:bodyPr wrap="square" rtlCol="0">
            <a:spAutoFit/>
          </a:bodyPr>
          <a:lstStyle/>
          <a:p>
            <a:r>
              <a:rPr lang="en-US" sz="3600" b="1" dirty="0">
                <a:solidFill>
                  <a:srgbClr val="C00000"/>
                </a:solidFill>
                <a:latin typeface="Times New Roman" panose="02020603050405020304" pitchFamily="18" charset="0"/>
                <a:cs typeface="Times New Roman" panose="02020603050405020304" pitchFamily="18" charset="0"/>
              </a:rPr>
              <a:t>CATEGORY WISE REVIEWS</a:t>
            </a:r>
          </a:p>
        </p:txBody>
      </p:sp>
      <p:pic>
        <p:nvPicPr>
          <p:cNvPr id="5" name="Picture 4">
            <a:extLst>
              <a:ext uri="{FF2B5EF4-FFF2-40B4-BE49-F238E27FC236}">
                <a16:creationId xmlns:a16="http://schemas.microsoft.com/office/drawing/2014/main" id="{5DA7AFE4-79E0-738F-2831-777C4885A5C7}"/>
              </a:ext>
            </a:extLst>
          </p:cNvPr>
          <p:cNvPicPr>
            <a:picLocks noChangeAspect="1"/>
          </p:cNvPicPr>
          <p:nvPr/>
        </p:nvPicPr>
        <p:blipFill>
          <a:blip r:embed="rId3"/>
          <a:stretch>
            <a:fillRect/>
          </a:stretch>
        </p:blipFill>
        <p:spPr>
          <a:xfrm>
            <a:off x="469297" y="1307110"/>
            <a:ext cx="11253406" cy="5285727"/>
          </a:xfrm>
          <a:prstGeom prst="rect">
            <a:avLst/>
          </a:prstGeom>
        </p:spPr>
      </p:pic>
    </p:spTree>
    <p:extLst>
      <p:ext uri="{BB962C8B-B14F-4D97-AF65-F5344CB8AC3E}">
        <p14:creationId xmlns:p14="http://schemas.microsoft.com/office/powerpoint/2010/main" val="1708175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AAC385-51B3-F339-8AF5-5F0F4F0B052C}"/>
              </a:ext>
            </a:extLst>
          </p:cNvPr>
          <p:cNvPicPr>
            <a:picLocks noChangeAspect="1"/>
          </p:cNvPicPr>
          <p:nvPr/>
        </p:nvPicPr>
        <p:blipFill rotWithShape="1">
          <a:blip r:embed="rId2">
            <a:extLst>
              <a:ext uri="{28A0092B-C50C-407E-A947-70E740481C1C}">
                <a14:useLocalDpi xmlns:a14="http://schemas.microsoft.com/office/drawing/2010/main" val="0"/>
              </a:ext>
            </a:extLst>
          </a:blip>
          <a:srcRect l="15519" r="22405"/>
          <a:stretch/>
        </p:blipFill>
        <p:spPr>
          <a:xfrm>
            <a:off x="586906" y="464132"/>
            <a:ext cx="934444" cy="842978"/>
          </a:xfrm>
          <a:prstGeom prst="rect">
            <a:avLst/>
          </a:prstGeom>
        </p:spPr>
      </p:pic>
      <p:sp>
        <p:nvSpPr>
          <p:cNvPr id="4" name="TextBox 3">
            <a:extLst>
              <a:ext uri="{FF2B5EF4-FFF2-40B4-BE49-F238E27FC236}">
                <a16:creationId xmlns:a16="http://schemas.microsoft.com/office/drawing/2014/main" id="{74C685D8-B39D-22A2-0BA0-E53A9F9540EF}"/>
              </a:ext>
            </a:extLst>
          </p:cNvPr>
          <p:cNvSpPr txBox="1"/>
          <p:nvPr/>
        </p:nvSpPr>
        <p:spPr>
          <a:xfrm>
            <a:off x="1521350" y="562455"/>
            <a:ext cx="9963937" cy="646331"/>
          </a:xfrm>
          <a:prstGeom prst="rect">
            <a:avLst/>
          </a:prstGeom>
          <a:noFill/>
        </p:spPr>
        <p:txBody>
          <a:bodyPr wrap="square">
            <a:spAutoFit/>
          </a:bodyPr>
          <a:lstStyle/>
          <a:p>
            <a:r>
              <a:rPr lang="en-US" sz="3600" b="1" dirty="0">
                <a:solidFill>
                  <a:srgbClr val="C00000"/>
                </a:solidFill>
                <a:latin typeface="Times New Roman" panose="02020603050405020304" pitchFamily="18" charset="0"/>
                <a:cs typeface="Times New Roman" panose="02020603050405020304" pitchFamily="18" charset="0"/>
              </a:rPr>
              <a:t>PERCENTAGE OF PAID APPS VS FREE APPS</a:t>
            </a:r>
          </a:p>
        </p:txBody>
      </p:sp>
      <p:pic>
        <p:nvPicPr>
          <p:cNvPr id="6" name="Picture 5">
            <a:extLst>
              <a:ext uri="{FF2B5EF4-FFF2-40B4-BE49-F238E27FC236}">
                <a16:creationId xmlns:a16="http://schemas.microsoft.com/office/drawing/2014/main" id="{16FF4A86-CCD3-A162-F16D-3F787A5B66DF}"/>
              </a:ext>
            </a:extLst>
          </p:cNvPr>
          <p:cNvPicPr>
            <a:picLocks noChangeAspect="1"/>
          </p:cNvPicPr>
          <p:nvPr/>
        </p:nvPicPr>
        <p:blipFill>
          <a:blip r:embed="rId3"/>
          <a:stretch>
            <a:fillRect/>
          </a:stretch>
        </p:blipFill>
        <p:spPr>
          <a:xfrm>
            <a:off x="3649980" y="1307109"/>
            <a:ext cx="4892039" cy="4711962"/>
          </a:xfrm>
          <a:prstGeom prst="rect">
            <a:avLst/>
          </a:prstGeom>
        </p:spPr>
      </p:pic>
    </p:spTree>
    <p:extLst>
      <p:ext uri="{BB962C8B-B14F-4D97-AF65-F5344CB8AC3E}">
        <p14:creationId xmlns:p14="http://schemas.microsoft.com/office/powerpoint/2010/main" val="2536334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A2CBB30-D941-D623-65E6-0BE1B258444E}"/>
              </a:ext>
            </a:extLst>
          </p:cNvPr>
          <p:cNvPicPr>
            <a:picLocks noChangeAspect="1"/>
          </p:cNvPicPr>
          <p:nvPr/>
        </p:nvPicPr>
        <p:blipFill rotWithShape="1">
          <a:blip r:embed="rId2">
            <a:extLst>
              <a:ext uri="{28A0092B-C50C-407E-A947-70E740481C1C}">
                <a14:useLocalDpi xmlns:a14="http://schemas.microsoft.com/office/drawing/2010/main" val="0"/>
              </a:ext>
            </a:extLst>
          </a:blip>
          <a:srcRect l="15519" r="22405"/>
          <a:stretch/>
        </p:blipFill>
        <p:spPr>
          <a:xfrm>
            <a:off x="586906" y="464132"/>
            <a:ext cx="934444" cy="842978"/>
          </a:xfrm>
          <a:prstGeom prst="rect">
            <a:avLst/>
          </a:prstGeom>
        </p:spPr>
      </p:pic>
      <p:sp>
        <p:nvSpPr>
          <p:cNvPr id="3" name="TextBox 2">
            <a:extLst>
              <a:ext uri="{FF2B5EF4-FFF2-40B4-BE49-F238E27FC236}">
                <a16:creationId xmlns:a16="http://schemas.microsoft.com/office/drawing/2014/main" id="{8E5CDAC3-6DDD-3E6A-BEDD-DB2F80985DBC}"/>
              </a:ext>
            </a:extLst>
          </p:cNvPr>
          <p:cNvSpPr txBox="1"/>
          <p:nvPr/>
        </p:nvSpPr>
        <p:spPr>
          <a:xfrm>
            <a:off x="1714500" y="562455"/>
            <a:ext cx="6812280" cy="646331"/>
          </a:xfrm>
          <a:prstGeom prst="rect">
            <a:avLst/>
          </a:prstGeom>
          <a:noFill/>
        </p:spPr>
        <p:txBody>
          <a:bodyPr wrap="square" rtlCol="0">
            <a:spAutoFit/>
          </a:bodyPr>
          <a:lstStyle/>
          <a:p>
            <a:r>
              <a:rPr lang="en-US" sz="3600" b="1" dirty="0">
                <a:solidFill>
                  <a:srgbClr val="C00000"/>
                </a:solidFill>
                <a:latin typeface="Times New Roman" panose="02020603050405020304" pitchFamily="18" charset="0"/>
                <a:cs typeface="Times New Roman" panose="02020603050405020304" pitchFamily="18" charset="0"/>
              </a:rPr>
              <a:t>AGE VS CONTENT RATING</a:t>
            </a:r>
          </a:p>
        </p:txBody>
      </p:sp>
      <p:pic>
        <p:nvPicPr>
          <p:cNvPr id="5" name="Picture 4">
            <a:extLst>
              <a:ext uri="{FF2B5EF4-FFF2-40B4-BE49-F238E27FC236}">
                <a16:creationId xmlns:a16="http://schemas.microsoft.com/office/drawing/2014/main" id="{D1C66ECC-A839-1064-9F7F-DD9250C08422}"/>
              </a:ext>
            </a:extLst>
          </p:cNvPr>
          <p:cNvPicPr>
            <a:picLocks noChangeAspect="1"/>
          </p:cNvPicPr>
          <p:nvPr/>
        </p:nvPicPr>
        <p:blipFill>
          <a:blip r:embed="rId3"/>
          <a:stretch>
            <a:fillRect/>
          </a:stretch>
        </p:blipFill>
        <p:spPr>
          <a:xfrm>
            <a:off x="708617" y="1600200"/>
            <a:ext cx="10774765" cy="4695345"/>
          </a:xfrm>
          <a:prstGeom prst="rect">
            <a:avLst/>
          </a:prstGeom>
        </p:spPr>
      </p:pic>
    </p:spTree>
    <p:extLst>
      <p:ext uri="{BB962C8B-B14F-4D97-AF65-F5344CB8AC3E}">
        <p14:creationId xmlns:p14="http://schemas.microsoft.com/office/powerpoint/2010/main" val="1567437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A1D693-2655-6359-F1C3-106263D32CFE}"/>
              </a:ext>
            </a:extLst>
          </p:cNvPr>
          <p:cNvPicPr>
            <a:picLocks noChangeAspect="1"/>
          </p:cNvPicPr>
          <p:nvPr/>
        </p:nvPicPr>
        <p:blipFill rotWithShape="1">
          <a:blip r:embed="rId2">
            <a:extLst>
              <a:ext uri="{28A0092B-C50C-407E-A947-70E740481C1C}">
                <a14:useLocalDpi xmlns:a14="http://schemas.microsoft.com/office/drawing/2010/main" val="0"/>
              </a:ext>
            </a:extLst>
          </a:blip>
          <a:srcRect l="15519" r="22405"/>
          <a:stretch/>
        </p:blipFill>
        <p:spPr>
          <a:xfrm>
            <a:off x="735330" y="540565"/>
            <a:ext cx="982980" cy="886763"/>
          </a:xfrm>
          <a:prstGeom prst="rect">
            <a:avLst/>
          </a:prstGeom>
        </p:spPr>
      </p:pic>
      <p:sp>
        <p:nvSpPr>
          <p:cNvPr id="3" name="TextBox 2">
            <a:extLst>
              <a:ext uri="{FF2B5EF4-FFF2-40B4-BE49-F238E27FC236}">
                <a16:creationId xmlns:a16="http://schemas.microsoft.com/office/drawing/2014/main" id="{33A0CF65-9701-3808-B6BB-6CBBE1E7EB2E}"/>
              </a:ext>
            </a:extLst>
          </p:cNvPr>
          <p:cNvSpPr txBox="1"/>
          <p:nvPr/>
        </p:nvSpPr>
        <p:spPr>
          <a:xfrm>
            <a:off x="1934817" y="660780"/>
            <a:ext cx="4161183" cy="646331"/>
          </a:xfrm>
          <a:prstGeom prst="rect">
            <a:avLst/>
          </a:prstGeom>
          <a:noFill/>
        </p:spPr>
        <p:txBody>
          <a:bodyPr wrap="square" rtlCol="0">
            <a:spAutoFit/>
          </a:bodyPr>
          <a:lstStyle/>
          <a:p>
            <a:r>
              <a:rPr lang="en-US" sz="3600" b="1" dirty="0">
                <a:solidFill>
                  <a:srgbClr val="C00000"/>
                </a:solidFill>
                <a:latin typeface="Times New Roman" panose="02020603050405020304" pitchFamily="18" charset="0"/>
                <a:cs typeface="Times New Roman" panose="02020603050405020304" pitchFamily="18" charset="0"/>
              </a:rPr>
              <a:t>CONTENT</a:t>
            </a:r>
          </a:p>
        </p:txBody>
      </p:sp>
      <p:sp>
        <p:nvSpPr>
          <p:cNvPr id="5" name="TextBox 4">
            <a:extLst>
              <a:ext uri="{FF2B5EF4-FFF2-40B4-BE49-F238E27FC236}">
                <a16:creationId xmlns:a16="http://schemas.microsoft.com/office/drawing/2014/main" id="{56FCC3EC-2A5B-956F-B12E-E327AFE8E2BA}"/>
              </a:ext>
            </a:extLst>
          </p:cNvPr>
          <p:cNvSpPr txBox="1"/>
          <p:nvPr/>
        </p:nvSpPr>
        <p:spPr>
          <a:xfrm>
            <a:off x="1226820" y="1427328"/>
            <a:ext cx="6294782" cy="8402300"/>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INTRODUCTION</a:t>
            </a:r>
          </a:p>
          <a:p>
            <a:pPr marL="342900" indent="-34290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PROBLEM STATEMENT</a:t>
            </a:r>
          </a:p>
          <a:p>
            <a:pPr marL="342900" indent="-34290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THE MOTIVE</a:t>
            </a:r>
          </a:p>
          <a:p>
            <a:pPr marL="342900" indent="-34290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DATASET PREPARATION</a:t>
            </a:r>
          </a:p>
          <a:p>
            <a:pPr marL="342900" indent="-34290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ATTRIBUTE IN GOOGLE PLAY STORE DATA</a:t>
            </a:r>
          </a:p>
          <a:p>
            <a:pPr marL="342900" indent="-34290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OVERVIEW OF ANALYSIS</a:t>
            </a:r>
          </a:p>
          <a:p>
            <a:pPr marL="342900" indent="-34290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CATEGORY WISE REVIEWS</a:t>
            </a:r>
          </a:p>
          <a:p>
            <a:pPr marL="342900" indent="-34290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AGE VS CONTENT RATING</a:t>
            </a:r>
          </a:p>
          <a:p>
            <a:pPr marL="342900" indent="-34290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CHALLENGES FACED</a:t>
            </a:r>
          </a:p>
          <a:p>
            <a:pPr marL="342900" indent="-34290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CONCLUSION</a:t>
            </a:r>
          </a:p>
          <a:p>
            <a:pPr marL="342900" indent="-342900">
              <a:buFont typeface="Wingdings" panose="05000000000000000000" pitchFamily="2" charset="2"/>
              <a:buChar char="Ø"/>
            </a:pPr>
            <a:endParaRPr lang="en-US" sz="2000" b="1" dirty="0">
              <a:solidFill>
                <a:srgbClr val="C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b="1" dirty="0">
              <a:solidFill>
                <a:srgbClr val="C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b="1" dirty="0">
              <a:solidFill>
                <a:srgbClr val="C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b="1" dirty="0">
              <a:solidFill>
                <a:srgbClr val="C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b="1" dirty="0">
              <a:solidFill>
                <a:srgbClr val="C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b="1" dirty="0">
              <a:solidFill>
                <a:srgbClr val="C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b="1" dirty="0">
              <a:solidFill>
                <a:srgbClr val="C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b="1" dirty="0">
              <a:solidFill>
                <a:srgbClr val="C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b="1" dirty="0">
              <a:solidFill>
                <a:srgbClr val="C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2306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F8294E7-3603-5670-E139-3393AD1E565B}"/>
              </a:ext>
            </a:extLst>
          </p:cNvPr>
          <p:cNvPicPr>
            <a:picLocks noChangeAspect="1"/>
          </p:cNvPicPr>
          <p:nvPr/>
        </p:nvPicPr>
        <p:blipFill rotWithShape="1">
          <a:blip r:embed="rId2">
            <a:extLst>
              <a:ext uri="{28A0092B-C50C-407E-A947-70E740481C1C}">
                <a14:useLocalDpi xmlns:a14="http://schemas.microsoft.com/office/drawing/2010/main" val="0"/>
              </a:ext>
            </a:extLst>
          </a:blip>
          <a:srcRect l="15519" r="22405"/>
          <a:stretch/>
        </p:blipFill>
        <p:spPr>
          <a:xfrm>
            <a:off x="586906" y="464132"/>
            <a:ext cx="934444" cy="842978"/>
          </a:xfrm>
          <a:prstGeom prst="rect">
            <a:avLst/>
          </a:prstGeom>
        </p:spPr>
      </p:pic>
      <p:sp>
        <p:nvSpPr>
          <p:cNvPr id="4" name="TextBox 3">
            <a:extLst>
              <a:ext uri="{FF2B5EF4-FFF2-40B4-BE49-F238E27FC236}">
                <a16:creationId xmlns:a16="http://schemas.microsoft.com/office/drawing/2014/main" id="{83A9BF93-38A6-1061-1E03-5746CD7BA07A}"/>
              </a:ext>
            </a:extLst>
          </p:cNvPr>
          <p:cNvSpPr txBox="1"/>
          <p:nvPr/>
        </p:nvSpPr>
        <p:spPr>
          <a:xfrm>
            <a:off x="1523047" y="562455"/>
            <a:ext cx="9145905" cy="646331"/>
          </a:xfrm>
          <a:prstGeom prst="rect">
            <a:avLst/>
          </a:prstGeom>
          <a:noFill/>
        </p:spPr>
        <p:txBody>
          <a:bodyPr wrap="square">
            <a:spAutoFit/>
          </a:bodyPr>
          <a:lstStyle/>
          <a:p>
            <a:r>
              <a:rPr lang="en-US" sz="3600" b="1" dirty="0">
                <a:solidFill>
                  <a:srgbClr val="C00000"/>
                </a:solidFill>
                <a:latin typeface="Times New Roman" panose="02020603050405020304" pitchFamily="18" charset="0"/>
                <a:cs typeface="Times New Roman" panose="02020603050405020304" pitchFamily="18" charset="0"/>
              </a:rPr>
              <a:t>ANDROID VERSION OF TOP 10 COUNT</a:t>
            </a:r>
          </a:p>
        </p:txBody>
      </p:sp>
      <p:pic>
        <p:nvPicPr>
          <p:cNvPr id="6" name="Picture 5">
            <a:extLst>
              <a:ext uri="{FF2B5EF4-FFF2-40B4-BE49-F238E27FC236}">
                <a16:creationId xmlns:a16="http://schemas.microsoft.com/office/drawing/2014/main" id="{E5776CF0-D4A1-0480-C731-E7436CB2B660}"/>
              </a:ext>
            </a:extLst>
          </p:cNvPr>
          <p:cNvPicPr>
            <a:picLocks noChangeAspect="1"/>
          </p:cNvPicPr>
          <p:nvPr/>
        </p:nvPicPr>
        <p:blipFill>
          <a:blip r:embed="rId3"/>
          <a:stretch>
            <a:fillRect/>
          </a:stretch>
        </p:blipFill>
        <p:spPr>
          <a:xfrm>
            <a:off x="743074" y="1405433"/>
            <a:ext cx="10705851" cy="4890112"/>
          </a:xfrm>
          <a:prstGeom prst="rect">
            <a:avLst/>
          </a:prstGeom>
        </p:spPr>
      </p:pic>
    </p:spTree>
    <p:extLst>
      <p:ext uri="{BB962C8B-B14F-4D97-AF65-F5344CB8AC3E}">
        <p14:creationId xmlns:p14="http://schemas.microsoft.com/office/powerpoint/2010/main" val="28848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8F12FF-A699-5DB1-17B4-BF09B5D4F879}"/>
              </a:ext>
            </a:extLst>
          </p:cNvPr>
          <p:cNvPicPr>
            <a:picLocks noChangeAspect="1"/>
          </p:cNvPicPr>
          <p:nvPr/>
        </p:nvPicPr>
        <p:blipFill rotWithShape="1">
          <a:blip r:embed="rId2">
            <a:extLst>
              <a:ext uri="{28A0092B-C50C-407E-A947-70E740481C1C}">
                <a14:useLocalDpi xmlns:a14="http://schemas.microsoft.com/office/drawing/2010/main" val="0"/>
              </a:ext>
            </a:extLst>
          </a:blip>
          <a:srcRect l="15519" r="22405"/>
          <a:stretch/>
        </p:blipFill>
        <p:spPr>
          <a:xfrm>
            <a:off x="586906" y="464132"/>
            <a:ext cx="934444" cy="842978"/>
          </a:xfrm>
          <a:prstGeom prst="rect">
            <a:avLst/>
          </a:prstGeom>
        </p:spPr>
      </p:pic>
      <p:sp>
        <p:nvSpPr>
          <p:cNvPr id="4" name="TextBox 3">
            <a:extLst>
              <a:ext uri="{FF2B5EF4-FFF2-40B4-BE49-F238E27FC236}">
                <a16:creationId xmlns:a16="http://schemas.microsoft.com/office/drawing/2014/main" id="{5F5458CE-FD0F-F480-11D7-1AD66BDB1E91}"/>
              </a:ext>
            </a:extLst>
          </p:cNvPr>
          <p:cNvSpPr txBox="1"/>
          <p:nvPr/>
        </p:nvSpPr>
        <p:spPr>
          <a:xfrm>
            <a:off x="1788794" y="562455"/>
            <a:ext cx="6783705" cy="646331"/>
          </a:xfrm>
          <a:prstGeom prst="rect">
            <a:avLst/>
          </a:prstGeom>
          <a:noFill/>
        </p:spPr>
        <p:txBody>
          <a:bodyPr wrap="square">
            <a:spAutoFit/>
          </a:bodyPr>
          <a:lstStyle/>
          <a:p>
            <a:r>
              <a:rPr lang="en-US" sz="3600" b="1" dirty="0">
                <a:solidFill>
                  <a:srgbClr val="C00000"/>
                </a:solidFill>
                <a:latin typeface="Times New Roman" panose="02020603050405020304" pitchFamily="18" charset="0"/>
                <a:cs typeface="Times New Roman" panose="02020603050405020304" pitchFamily="18" charset="0"/>
              </a:rPr>
              <a:t>TOP MOST EXPENSIVE APPS</a:t>
            </a:r>
          </a:p>
        </p:txBody>
      </p:sp>
      <p:pic>
        <p:nvPicPr>
          <p:cNvPr id="6" name="Picture 5">
            <a:extLst>
              <a:ext uri="{FF2B5EF4-FFF2-40B4-BE49-F238E27FC236}">
                <a16:creationId xmlns:a16="http://schemas.microsoft.com/office/drawing/2014/main" id="{AE500257-FBA8-D274-BB4E-F5DA3D1518C7}"/>
              </a:ext>
            </a:extLst>
          </p:cNvPr>
          <p:cNvPicPr>
            <a:picLocks noChangeAspect="1"/>
          </p:cNvPicPr>
          <p:nvPr/>
        </p:nvPicPr>
        <p:blipFill>
          <a:blip r:embed="rId3"/>
          <a:stretch>
            <a:fillRect/>
          </a:stretch>
        </p:blipFill>
        <p:spPr>
          <a:xfrm>
            <a:off x="971318" y="1404994"/>
            <a:ext cx="10249363" cy="4722402"/>
          </a:xfrm>
          <a:prstGeom prst="rect">
            <a:avLst/>
          </a:prstGeom>
        </p:spPr>
      </p:pic>
    </p:spTree>
    <p:extLst>
      <p:ext uri="{BB962C8B-B14F-4D97-AF65-F5344CB8AC3E}">
        <p14:creationId xmlns:p14="http://schemas.microsoft.com/office/powerpoint/2010/main" val="37321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049A56-EBBD-7178-F16B-44645265D027}"/>
              </a:ext>
            </a:extLst>
          </p:cNvPr>
          <p:cNvPicPr>
            <a:picLocks noChangeAspect="1"/>
          </p:cNvPicPr>
          <p:nvPr/>
        </p:nvPicPr>
        <p:blipFill rotWithShape="1">
          <a:blip r:embed="rId2">
            <a:extLst>
              <a:ext uri="{28A0092B-C50C-407E-A947-70E740481C1C}">
                <a14:useLocalDpi xmlns:a14="http://schemas.microsoft.com/office/drawing/2010/main" val="0"/>
              </a:ext>
            </a:extLst>
          </a:blip>
          <a:srcRect l="15519" r="22405"/>
          <a:stretch/>
        </p:blipFill>
        <p:spPr>
          <a:xfrm>
            <a:off x="586906" y="464132"/>
            <a:ext cx="934444" cy="842978"/>
          </a:xfrm>
          <a:prstGeom prst="rect">
            <a:avLst/>
          </a:prstGeom>
        </p:spPr>
      </p:pic>
      <p:sp>
        <p:nvSpPr>
          <p:cNvPr id="4" name="TextBox 3">
            <a:extLst>
              <a:ext uri="{FF2B5EF4-FFF2-40B4-BE49-F238E27FC236}">
                <a16:creationId xmlns:a16="http://schemas.microsoft.com/office/drawing/2014/main" id="{EDE30EB1-99B9-D6F8-4520-94944886897E}"/>
              </a:ext>
            </a:extLst>
          </p:cNvPr>
          <p:cNvSpPr txBox="1"/>
          <p:nvPr/>
        </p:nvSpPr>
        <p:spPr>
          <a:xfrm>
            <a:off x="1727090" y="562455"/>
            <a:ext cx="6092190" cy="646331"/>
          </a:xfrm>
          <a:prstGeom prst="rect">
            <a:avLst/>
          </a:prstGeom>
          <a:noFill/>
        </p:spPr>
        <p:txBody>
          <a:bodyPr wrap="square">
            <a:spAutoFit/>
          </a:bodyPr>
          <a:lstStyle/>
          <a:p>
            <a:r>
              <a:rPr lang="en-US" sz="3600" b="1" dirty="0">
                <a:solidFill>
                  <a:srgbClr val="C00000"/>
                </a:solidFill>
                <a:latin typeface="Times New Roman" panose="02020603050405020304" pitchFamily="18" charset="0"/>
                <a:cs typeface="Times New Roman" panose="02020603050405020304" pitchFamily="18" charset="0"/>
              </a:rPr>
              <a:t>CHALLENGES FACED</a:t>
            </a:r>
          </a:p>
        </p:txBody>
      </p:sp>
      <p:sp>
        <p:nvSpPr>
          <p:cNvPr id="6" name="TextBox 5">
            <a:extLst>
              <a:ext uri="{FF2B5EF4-FFF2-40B4-BE49-F238E27FC236}">
                <a16:creationId xmlns:a16="http://schemas.microsoft.com/office/drawing/2014/main" id="{8AB615D7-F215-168D-F029-32A5A50BBC53}"/>
              </a:ext>
            </a:extLst>
          </p:cNvPr>
          <p:cNvSpPr txBox="1"/>
          <p:nvPr/>
        </p:nvSpPr>
        <p:spPr>
          <a:xfrm>
            <a:off x="586906" y="1381919"/>
            <a:ext cx="10865954" cy="5011949"/>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data has lot of chunk features everyone not be missing so handle with care to our dataset.</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Data must be clean, a single string can make our total data irrelevant for analysis.</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User reviews and play store are of two types data which have to work simultaneously is considering a bit time consuming. Reading the dataset and comprehending the problem statement.</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Examining the business KPIs for app development and devising a solution to the problem. </a:t>
            </a:r>
          </a:p>
        </p:txBody>
      </p:sp>
    </p:spTree>
    <p:extLst>
      <p:ext uri="{BB962C8B-B14F-4D97-AF65-F5344CB8AC3E}">
        <p14:creationId xmlns:p14="http://schemas.microsoft.com/office/powerpoint/2010/main" val="3132378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07E748-0013-152B-B29D-7CCA93EE6625}"/>
              </a:ext>
            </a:extLst>
          </p:cNvPr>
          <p:cNvSpPr txBox="1"/>
          <p:nvPr/>
        </p:nvSpPr>
        <p:spPr>
          <a:xfrm>
            <a:off x="586906" y="1640116"/>
            <a:ext cx="10774514" cy="1695144"/>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Handling the error, duplicate and Nan values in the dataset.</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Designing multiple visualizations to summarize the information in the dataset and successfully communicate the results and trends to the reader</a:t>
            </a:r>
            <a:endParaRPr lang="en-US" sz="2400" dirty="0"/>
          </a:p>
        </p:txBody>
      </p:sp>
      <p:pic>
        <p:nvPicPr>
          <p:cNvPr id="4" name="Picture 3">
            <a:extLst>
              <a:ext uri="{FF2B5EF4-FFF2-40B4-BE49-F238E27FC236}">
                <a16:creationId xmlns:a16="http://schemas.microsoft.com/office/drawing/2014/main" id="{D920D184-5D9C-A998-B60E-C2821EBA9887}"/>
              </a:ext>
            </a:extLst>
          </p:cNvPr>
          <p:cNvPicPr>
            <a:picLocks noChangeAspect="1"/>
          </p:cNvPicPr>
          <p:nvPr/>
        </p:nvPicPr>
        <p:blipFill rotWithShape="1">
          <a:blip r:embed="rId2">
            <a:extLst>
              <a:ext uri="{28A0092B-C50C-407E-A947-70E740481C1C}">
                <a14:useLocalDpi xmlns:a14="http://schemas.microsoft.com/office/drawing/2010/main" val="0"/>
              </a:ext>
            </a:extLst>
          </a:blip>
          <a:srcRect l="15519" r="22405"/>
          <a:stretch/>
        </p:blipFill>
        <p:spPr>
          <a:xfrm>
            <a:off x="586906" y="464132"/>
            <a:ext cx="934444" cy="842978"/>
          </a:xfrm>
          <a:prstGeom prst="rect">
            <a:avLst/>
          </a:prstGeom>
        </p:spPr>
      </p:pic>
      <p:sp>
        <p:nvSpPr>
          <p:cNvPr id="7" name="TextBox 6">
            <a:extLst>
              <a:ext uri="{FF2B5EF4-FFF2-40B4-BE49-F238E27FC236}">
                <a16:creationId xmlns:a16="http://schemas.microsoft.com/office/drawing/2014/main" id="{E95C37E4-19FA-B5B2-5A06-B612207263AA}"/>
              </a:ext>
            </a:extLst>
          </p:cNvPr>
          <p:cNvSpPr txBox="1"/>
          <p:nvPr/>
        </p:nvSpPr>
        <p:spPr>
          <a:xfrm>
            <a:off x="1727090" y="562455"/>
            <a:ext cx="7599790" cy="646331"/>
          </a:xfrm>
          <a:prstGeom prst="rect">
            <a:avLst/>
          </a:prstGeom>
          <a:noFill/>
        </p:spPr>
        <p:txBody>
          <a:bodyPr wrap="square">
            <a:spAutoFit/>
          </a:bodyPr>
          <a:lstStyle/>
          <a:p>
            <a:r>
              <a:rPr lang="en-US" sz="3600" b="1" dirty="0">
                <a:solidFill>
                  <a:srgbClr val="C00000"/>
                </a:solidFill>
                <a:latin typeface="Times New Roman" panose="02020603050405020304" pitchFamily="18" charset="0"/>
                <a:cs typeface="Times New Roman" panose="02020603050405020304" pitchFamily="18" charset="0"/>
              </a:rPr>
              <a:t>CHALLENGES FACED (continued)</a:t>
            </a:r>
          </a:p>
        </p:txBody>
      </p:sp>
    </p:spTree>
    <p:extLst>
      <p:ext uri="{BB962C8B-B14F-4D97-AF65-F5344CB8AC3E}">
        <p14:creationId xmlns:p14="http://schemas.microsoft.com/office/powerpoint/2010/main" val="1550336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91B328-AB7E-CE8A-17C6-46E21273CE47}"/>
              </a:ext>
            </a:extLst>
          </p:cNvPr>
          <p:cNvPicPr>
            <a:picLocks noChangeAspect="1"/>
          </p:cNvPicPr>
          <p:nvPr/>
        </p:nvPicPr>
        <p:blipFill rotWithShape="1">
          <a:blip r:embed="rId2">
            <a:extLst>
              <a:ext uri="{28A0092B-C50C-407E-A947-70E740481C1C}">
                <a14:useLocalDpi xmlns:a14="http://schemas.microsoft.com/office/drawing/2010/main" val="0"/>
              </a:ext>
            </a:extLst>
          </a:blip>
          <a:srcRect l="15519" r="22405"/>
          <a:stretch/>
        </p:blipFill>
        <p:spPr>
          <a:xfrm>
            <a:off x="586906" y="464132"/>
            <a:ext cx="934444" cy="842978"/>
          </a:xfrm>
          <a:prstGeom prst="rect">
            <a:avLst/>
          </a:prstGeom>
        </p:spPr>
      </p:pic>
      <p:sp>
        <p:nvSpPr>
          <p:cNvPr id="3" name="TextBox 2">
            <a:extLst>
              <a:ext uri="{FF2B5EF4-FFF2-40B4-BE49-F238E27FC236}">
                <a16:creationId xmlns:a16="http://schemas.microsoft.com/office/drawing/2014/main" id="{4B2C0666-B74B-126D-6262-921214673030}"/>
              </a:ext>
            </a:extLst>
          </p:cNvPr>
          <p:cNvSpPr txBox="1"/>
          <p:nvPr/>
        </p:nvSpPr>
        <p:spPr>
          <a:xfrm>
            <a:off x="1760220" y="548640"/>
            <a:ext cx="4640580" cy="646331"/>
          </a:xfrm>
          <a:prstGeom prst="rect">
            <a:avLst/>
          </a:prstGeom>
          <a:noFill/>
        </p:spPr>
        <p:txBody>
          <a:bodyPr wrap="square" rtlCol="0">
            <a:spAutoFit/>
          </a:bodyPr>
          <a:lstStyle/>
          <a:p>
            <a:pPr algn="just"/>
            <a:r>
              <a:rPr lang="en-US" sz="3600" b="1" dirty="0">
                <a:solidFill>
                  <a:srgbClr val="C00000"/>
                </a:solidFill>
                <a:latin typeface="Times New Roman" panose="02020603050405020304" pitchFamily="18" charset="0"/>
                <a:cs typeface="Times New Roman" panose="02020603050405020304" pitchFamily="18" charset="0"/>
              </a:rPr>
              <a:t>CONCLUSION</a:t>
            </a:r>
          </a:p>
        </p:txBody>
      </p:sp>
      <p:sp>
        <p:nvSpPr>
          <p:cNvPr id="5" name="TextBox 4">
            <a:extLst>
              <a:ext uri="{FF2B5EF4-FFF2-40B4-BE49-F238E27FC236}">
                <a16:creationId xmlns:a16="http://schemas.microsoft.com/office/drawing/2014/main" id="{5366A69E-E7F3-8750-2C9B-5E24689450A2}"/>
              </a:ext>
            </a:extLst>
          </p:cNvPr>
          <p:cNvSpPr txBox="1"/>
          <p:nvPr/>
        </p:nvSpPr>
        <p:spPr>
          <a:xfrm>
            <a:off x="586906" y="1564839"/>
            <a:ext cx="11071694" cy="5011949"/>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Most of the Apps are compatible with Android Version of 4.0 and 4.1.</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Version of 8.0 despite being latest, not comes even in top 10 in compatibility with other Apps.</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I'm Rich developed by Armin Heinrich of lifestyle genre topped the most expensive app of nearly 400$ cost. Its other genre like of finance also very expensive.</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By </a:t>
            </a:r>
            <a:r>
              <a:rPr lang="en-US" sz="2400" dirty="0" err="1">
                <a:latin typeface="Times New Roman" panose="02020603050405020304" pitchFamily="18" charset="0"/>
                <a:cs typeface="Times New Roman" panose="02020603050405020304" pitchFamily="18" charset="0"/>
              </a:rPr>
              <a:t>analysing</a:t>
            </a:r>
            <a:r>
              <a:rPr lang="en-US" sz="2400" dirty="0">
                <a:latin typeface="Times New Roman" panose="02020603050405020304" pitchFamily="18" charset="0"/>
                <a:cs typeface="Times New Roman" panose="02020603050405020304" pitchFamily="18" charset="0"/>
              </a:rPr>
              <a:t> heatmap, we can point out that Reviews and Installs are most closely related in a positive way.</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Price relation with every feature is near zero because for most of the Apps price are free.</a:t>
            </a:r>
          </a:p>
        </p:txBody>
      </p:sp>
    </p:spTree>
    <p:extLst>
      <p:ext uri="{BB962C8B-B14F-4D97-AF65-F5344CB8AC3E}">
        <p14:creationId xmlns:p14="http://schemas.microsoft.com/office/powerpoint/2010/main" val="944377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DD809D-2AA4-7A92-F18D-1B4101CF6345}"/>
              </a:ext>
            </a:extLst>
          </p:cNvPr>
          <p:cNvPicPr>
            <a:picLocks noChangeAspect="1"/>
          </p:cNvPicPr>
          <p:nvPr/>
        </p:nvPicPr>
        <p:blipFill rotWithShape="1">
          <a:blip r:embed="rId2">
            <a:extLst>
              <a:ext uri="{28A0092B-C50C-407E-A947-70E740481C1C}">
                <a14:useLocalDpi xmlns:a14="http://schemas.microsoft.com/office/drawing/2010/main" val="0"/>
              </a:ext>
            </a:extLst>
          </a:blip>
          <a:srcRect l="15519" r="22405"/>
          <a:stretch/>
        </p:blipFill>
        <p:spPr>
          <a:xfrm>
            <a:off x="586906" y="464132"/>
            <a:ext cx="934444" cy="842978"/>
          </a:xfrm>
          <a:prstGeom prst="rect">
            <a:avLst/>
          </a:prstGeom>
        </p:spPr>
      </p:pic>
      <p:sp>
        <p:nvSpPr>
          <p:cNvPr id="4" name="TextBox 3">
            <a:extLst>
              <a:ext uri="{FF2B5EF4-FFF2-40B4-BE49-F238E27FC236}">
                <a16:creationId xmlns:a16="http://schemas.microsoft.com/office/drawing/2014/main" id="{4AE03A25-1587-1857-D0E6-3985934516A8}"/>
              </a:ext>
            </a:extLst>
          </p:cNvPr>
          <p:cNvSpPr txBox="1"/>
          <p:nvPr/>
        </p:nvSpPr>
        <p:spPr>
          <a:xfrm>
            <a:off x="1720215" y="562455"/>
            <a:ext cx="6092190" cy="646331"/>
          </a:xfrm>
          <a:prstGeom prst="rect">
            <a:avLst/>
          </a:prstGeom>
          <a:noFill/>
        </p:spPr>
        <p:txBody>
          <a:bodyPr wrap="square">
            <a:spAutoFit/>
          </a:bodyPr>
          <a:lstStyle/>
          <a:p>
            <a:pPr algn="just"/>
            <a:r>
              <a:rPr lang="en-US" sz="3600" b="1" dirty="0">
                <a:solidFill>
                  <a:srgbClr val="C00000"/>
                </a:solidFill>
                <a:latin typeface="Times New Roman" panose="02020603050405020304" pitchFamily="18" charset="0"/>
                <a:cs typeface="Times New Roman" panose="02020603050405020304" pitchFamily="18" charset="0"/>
              </a:rPr>
              <a:t>CONCLUSION (continued)</a:t>
            </a:r>
          </a:p>
        </p:txBody>
      </p:sp>
      <p:sp>
        <p:nvSpPr>
          <p:cNvPr id="6" name="TextBox 5">
            <a:extLst>
              <a:ext uri="{FF2B5EF4-FFF2-40B4-BE49-F238E27FC236}">
                <a16:creationId xmlns:a16="http://schemas.microsoft.com/office/drawing/2014/main" id="{785F9849-8847-2C29-153E-25EE62AB502A}"/>
              </a:ext>
            </a:extLst>
          </p:cNvPr>
          <p:cNvSpPr txBox="1"/>
          <p:nvPr/>
        </p:nvSpPr>
        <p:spPr>
          <a:xfrm>
            <a:off x="586906" y="1381919"/>
            <a:ext cx="10980254" cy="5011949"/>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Communication and Social category of Apps got most number of reviews. Might be duty to the sensitivity of privacy which user see before using these Apps. </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Nearly 93% of Apps are free thus make Android Market more popular store than others.</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By looking at Category Wise Size, the most number of Category have average size in between 10MB and 20 MB. Games occupies the maximum amount of space up to 40 MB still have a maximum number of Installs.</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Most of the Apps are suitable for Everyone, as we increase the suitable age less and less number of Apps are targeted.</a:t>
            </a:r>
          </a:p>
        </p:txBody>
      </p:sp>
    </p:spTree>
    <p:extLst>
      <p:ext uri="{BB962C8B-B14F-4D97-AF65-F5344CB8AC3E}">
        <p14:creationId xmlns:p14="http://schemas.microsoft.com/office/powerpoint/2010/main" val="1247184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E95685-0B9F-6193-9F9D-9FE0D2E002D7}"/>
              </a:ext>
            </a:extLst>
          </p:cNvPr>
          <p:cNvSpPr txBox="1"/>
          <p:nvPr/>
        </p:nvSpPr>
        <p:spPr>
          <a:xfrm>
            <a:off x="2564130" y="1613118"/>
            <a:ext cx="7402830" cy="3631763"/>
          </a:xfrm>
          <a:prstGeom prst="rect">
            <a:avLst/>
          </a:prstGeom>
          <a:noFill/>
        </p:spPr>
        <p:txBody>
          <a:bodyPr wrap="square" rtlCol="0">
            <a:spAutoFit/>
          </a:bodyPr>
          <a:lstStyle/>
          <a:p>
            <a:pPr algn="ctr"/>
            <a:r>
              <a:rPr lang="en-US" sz="11500" b="1" i="1" dirty="0">
                <a:solidFill>
                  <a:schemeClr val="accent6">
                    <a:lumMod val="50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693773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4BD0DA-2C1C-8270-3D04-289E140D99B0}"/>
              </a:ext>
            </a:extLst>
          </p:cNvPr>
          <p:cNvSpPr txBox="1"/>
          <p:nvPr/>
        </p:nvSpPr>
        <p:spPr>
          <a:xfrm>
            <a:off x="1885950" y="686555"/>
            <a:ext cx="10077450" cy="584775"/>
          </a:xfrm>
          <a:prstGeom prst="rect">
            <a:avLst/>
          </a:prstGeom>
          <a:noFill/>
        </p:spPr>
        <p:txBody>
          <a:bodyPr wrap="square" rtlCol="0">
            <a:spAutoFit/>
          </a:bodyPr>
          <a:lstStyle/>
          <a:p>
            <a:r>
              <a:rPr lang="en-US" sz="3200" b="1" dirty="0">
                <a:solidFill>
                  <a:srgbClr val="C00000"/>
                </a:solidFill>
                <a:latin typeface="Times New Roman" panose="02020603050405020304" pitchFamily="18" charset="0"/>
                <a:cs typeface="Times New Roman" panose="02020603050405020304" pitchFamily="18" charset="0"/>
              </a:rPr>
              <a:t>WHY ANALYZE THE GOOGLE PLAY STORE?</a:t>
            </a:r>
          </a:p>
        </p:txBody>
      </p:sp>
      <p:sp>
        <p:nvSpPr>
          <p:cNvPr id="6" name="TextBox 5">
            <a:extLst>
              <a:ext uri="{FF2B5EF4-FFF2-40B4-BE49-F238E27FC236}">
                <a16:creationId xmlns:a16="http://schemas.microsoft.com/office/drawing/2014/main" id="{A16E7B20-41DC-ADD2-690F-BE690351E490}"/>
              </a:ext>
            </a:extLst>
          </p:cNvPr>
          <p:cNvSpPr txBox="1"/>
          <p:nvPr/>
        </p:nvSpPr>
        <p:spPr>
          <a:xfrm>
            <a:off x="811530" y="1691640"/>
            <a:ext cx="10568940" cy="389286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Android apps comprise 90% of the mobile app market.</a:t>
            </a:r>
          </a:p>
          <a:p>
            <a:pPr marL="285750" indent="-285750" algn="just">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Mobile app market is set to grow 20% by 2023.</a:t>
            </a:r>
          </a:p>
          <a:p>
            <a:pPr marL="285750" indent="-285750" algn="just">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What are some interesting patterns in user behavior related to app usage &amp; feedback.</a:t>
            </a:r>
          </a:p>
          <a:p>
            <a:pPr marL="285750" indent="-285750" algn="just">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What makes an app popular? Can we predict how popular it’s going to be?</a:t>
            </a:r>
          </a:p>
        </p:txBody>
      </p:sp>
      <p:pic>
        <p:nvPicPr>
          <p:cNvPr id="8" name="Picture 7">
            <a:extLst>
              <a:ext uri="{FF2B5EF4-FFF2-40B4-BE49-F238E27FC236}">
                <a16:creationId xmlns:a16="http://schemas.microsoft.com/office/drawing/2014/main" id="{698CF2B8-7392-1253-A159-79C90412B347}"/>
              </a:ext>
            </a:extLst>
          </p:cNvPr>
          <p:cNvPicPr>
            <a:picLocks noChangeAspect="1"/>
          </p:cNvPicPr>
          <p:nvPr/>
        </p:nvPicPr>
        <p:blipFill rotWithShape="1">
          <a:blip r:embed="rId2">
            <a:extLst>
              <a:ext uri="{28A0092B-C50C-407E-A947-70E740481C1C}">
                <a14:useLocalDpi xmlns:a14="http://schemas.microsoft.com/office/drawing/2010/main" val="0"/>
              </a:ext>
            </a:extLst>
          </a:blip>
          <a:srcRect l="15519" r="22405"/>
          <a:stretch/>
        </p:blipFill>
        <p:spPr>
          <a:xfrm>
            <a:off x="735330" y="540565"/>
            <a:ext cx="982980" cy="886763"/>
          </a:xfrm>
          <a:prstGeom prst="rect">
            <a:avLst/>
          </a:prstGeom>
        </p:spPr>
      </p:pic>
    </p:spTree>
    <p:extLst>
      <p:ext uri="{BB962C8B-B14F-4D97-AF65-F5344CB8AC3E}">
        <p14:creationId xmlns:p14="http://schemas.microsoft.com/office/powerpoint/2010/main" val="3468971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0D13C2-7923-963E-06A9-51FD9428FB7F}"/>
              </a:ext>
            </a:extLst>
          </p:cNvPr>
          <p:cNvPicPr>
            <a:picLocks noChangeAspect="1"/>
          </p:cNvPicPr>
          <p:nvPr/>
        </p:nvPicPr>
        <p:blipFill rotWithShape="1">
          <a:blip r:embed="rId2">
            <a:extLst>
              <a:ext uri="{28A0092B-C50C-407E-A947-70E740481C1C}">
                <a14:useLocalDpi xmlns:a14="http://schemas.microsoft.com/office/drawing/2010/main" val="0"/>
              </a:ext>
            </a:extLst>
          </a:blip>
          <a:srcRect l="15519" r="22405"/>
          <a:stretch/>
        </p:blipFill>
        <p:spPr>
          <a:xfrm>
            <a:off x="735330" y="464133"/>
            <a:ext cx="934444" cy="842978"/>
          </a:xfrm>
          <a:prstGeom prst="rect">
            <a:avLst/>
          </a:prstGeom>
        </p:spPr>
      </p:pic>
      <p:sp>
        <p:nvSpPr>
          <p:cNvPr id="4" name="TextBox 3">
            <a:extLst>
              <a:ext uri="{FF2B5EF4-FFF2-40B4-BE49-F238E27FC236}">
                <a16:creationId xmlns:a16="http://schemas.microsoft.com/office/drawing/2014/main" id="{E77E54AB-1D51-E82F-D037-77BD9C43E724}"/>
              </a:ext>
            </a:extLst>
          </p:cNvPr>
          <p:cNvSpPr txBox="1"/>
          <p:nvPr/>
        </p:nvSpPr>
        <p:spPr>
          <a:xfrm>
            <a:off x="1935480" y="562456"/>
            <a:ext cx="4160520" cy="646331"/>
          </a:xfrm>
          <a:prstGeom prst="rect">
            <a:avLst/>
          </a:prstGeom>
          <a:noFill/>
        </p:spPr>
        <p:txBody>
          <a:bodyPr wrap="square" rtlCol="0">
            <a:spAutoFit/>
          </a:bodyPr>
          <a:lstStyle/>
          <a:p>
            <a:r>
              <a:rPr lang="en-US" sz="3600" b="1" dirty="0">
                <a:solidFill>
                  <a:srgbClr val="C00000"/>
                </a:solidFill>
                <a:latin typeface="Times New Roman" panose="02020603050405020304" pitchFamily="18" charset="0"/>
                <a:cs typeface="Times New Roman" panose="02020603050405020304" pitchFamily="18" charset="0"/>
              </a:rPr>
              <a:t>INTRODUCTION</a:t>
            </a:r>
          </a:p>
        </p:txBody>
      </p:sp>
      <p:sp>
        <p:nvSpPr>
          <p:cNvPr id="7" name="TextBox 6">
            <a:extLst>
              <a:ext uri="{FF2B5EF4-FFF2-40B4-BE49-F238E27FC236}">
                <a16:creationId xmlns:a16="http://schemas.microsoft.com/office/drawing/2014/main" id="{1F8DDE6C-DF5D-7628-C0FB-ABEA0AB27EA2}"/>
              </a:ext>
            </a:extLst>
          </p:cNvPr>
          <p:cNvSpPr txBox="1"/>
          <p:nvPr/>
        </p:nvSpPr>
        <p:spPr>
          <a:xfrm>
            <a:off x="735330" y="1381918"/>
            <a:ext cx="10913331" cy="5011949"/>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Google Play store launched on march 6th, 2012 consolidating the android market and other digital services, like Google Music and Google e Bookstore, into one offering. Currently storefront is available in over 190 countries and territories.</a:t>
            </a:r>
          </a:p>
          <a:p>
            <a:pPr marL="285750" indent="-28575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Google Play, formally known as android market, is the official distribution storefront for Android Applications and other digital media such as music, movies and books from google.</a:t>
            </a:r>
          </a:p>
          <a:p>
            <a:pPr marL="285750" indent="-28575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purpose of our project is to gather and analyze details information on apps in the Google Play Store in order to provide insight on app features and the current state of the Android app market.</a:t>
            </a:r>
          </a:p>
        </p:txBody>
      </p:sp>
    </p:spTree>
    <p:extLst>
      <p:ext uri="{BB962C8B-B14F-4D97-AF65-F5344CB8AC3E}">
        <p14:creationId xmlns:p14="http://schemas.microsoft.com/office/powerpoint/2010/main" val="1305791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A92D5F-5887-FA06-BB2E-D1B3928090A5}"/>
              </a:ext>
            </a:extLst>
          </p:cNvPr>
          <p:cNvSpPr txBox="1"/>
          <p:nvPr/>
        </p:nvSpPr>
        <p:spPr>
          <a:xfrm>
            <a:off x="735330" y="1654842"/>
            <a:ext cx="10774017" cy="2241960"/>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Android is dominant mobile operating system today more than 85% of all mobile devices running Google’s OS. The Google Play Store is largest and most popular Android app store</a:t>
            </a:r>
          </a:p>
          <a:p>
            <a:pPr marL="285750" indent="-28575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There are more than 3.04 million apps found on Google Play Store</a:t>
            </a:r>
          </a:p>
        </p:txBody>
      </p:sp>
      <p:pic>
        <p:nvPicPr>
          <p:cNvPr id="4" name="Picture 3">
            <a:extLst>
              <a:ext uri="{FF2B5EF4-FFF2-40B4-BE49-F238E27FC236}">
                <a16:creationId xmlns:a16="http://schemas.microsoft.com/office/drawing/2014/main" id="{27392525-30E1-84E6-1568-7CCB708C2304}"/>
              </a:ext>
            </a:extLst>
          </p:cNvPr>
          <p:cNvPicPr>
            <a:picLocks noChangeAspect="1"/>
          </p:cNvPicPr>
          <p:nvPr/>
        </p:nvPicPr>
        <p:blipFill rotWithShape="1">
          <a:blip r:embed="rId2">
            <a:extLst>
              <a:ext uri="{28A0092B-C50C-407E-A947-70E740481C1C}">
                <a14:useLocalDpi xmlns:a14="http://schemas.microsoft.com/office/drawing/2010/main" val="0"/>
              </a:ext>
            </a:extLst>
          </a:blip>
          <a:srcRect l="15519" r="22405"/>
          <a:stretch/>
        </p:blipFill>
        <p:spPr>
          <a:xfrm>
            <a:off x="735330" y="464133"/>
            <a:ext cx="934444" cy="842978"/>
          </a:xfrm>
          <a:prstGeom prst="rect">
            <a:avLst/>
          </a:prstGeom>
        </p:spPr>
      </p:pic>
      <p:sp>
        <p:nvSpPr>
          <p:cNvPr id="6" name="TextBox 5">
            <a:extLst>
              <a:ext uri="{FF2B5EF4-FFF2-40B4-BE49-F238E27FC236}">
                <a16:creationId xmlns:a16="http://schemas.microsoft.com/office/drawing/2014/main" id="{1CCA139C-318B-7696-C4E6-AD8A8F6399D6}"/>
              </a:ext>
            </a:extLst>
          </p:cNvPr>
          <p:cNvSpPr txBox="1"/>
          <p:nvPr/>
        </p:nvSpPr>
        <p:spPr>
          <a:xfrm>
            <a:off x="1834514" y="562456"/>
            <a:ext cx="6898005" cy="646331"/>
          </a:xfrm>
          <a:prstGeom prst="rect">
            <a:avLst/>
          </a:prstGeom>
          <a:noFill/>
        </p:spPr>
        <p:txBody>
          <a:bodyPr wrap="square">
            <a:spAutoFit/>
          </a:bodyPr>
          <a:lstStyle/>
          <a:p>
            <a:r>
              <a:rPr lang="en-US" sz="3600" b="1" dirty="0">
                <a:solidFill>
                  <a:srgbClr val="C00000"/>
                </a:solidFill>
                <a:latin typeface="Times New Roman" panose="02020603050405020304" pitchFamily="18" charset="0"/>
                <a:cs typeface="Times New Roman" panose="02020603050405020304" pitchFamily="18" charset="0"/>
              </a:rPr>
              <a:t>INTRODUCTION (continued)</a:t>
            </a:r>
          </a:p>
        </p:txBody>
      </p:sp>
    </p:spTree>
    <p:extLst>
      <p:ext uri="{BB962C8B-B14F-4D97-AF65-F5344CB8AC3E}">
        <p14:creationId xmlns:p14="http://schemas.microsoft.com/office/powerpoint/2010/main" val="3505875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228D3B6-D629-3BF0-17DB-7A9BB06719A1}"/>
              </a:ext>
            </a:extLst>
          </p:cNvPr>
          <p:cNvPicPr>
            <a:picLocks noChangeAspect="1"/>
          </p:cNvPicPr>
          <p:nvPr/>
        </p:nvPicPr>
        <p:blipFill rotWithShape="1">
          <a:blip r:embed="rId2">
            <a:extLst>
              <a:ext uri="{28A0092B-C50C-407E-A947-70E740481C1C}">
                <a14:useLocalDpi xmlns:a14="http://schemas.microsoft.com/office/drawing/2010/main" val="0"/>
              </a:ext>
            </a:extLst>
          </a:blip>
          <a:srcRect l="15519" r="22405"/>
          <a:stretch/>
        </p:blipFill>
        <p:spPr>
          <a:xfrm>
            <a:off x="735330" y="464133"/>
            <a:ext cx="934444" cy="842978"/>
          </a:xfrm>
          <a:prstGeom prst="rect">
            <a:avLst/>
          </a:prstGeom>
        </p:spPr>
      </p:pic>
      <p:sp>
        <p:nvSpPr>
          <p:cNvPr id="3" name="TextBox 2">
            <a:extLst>
              <a:ext uri="{FF2B5EF4-FFF2-40B4-BE49-F238E27FC236}">
                <a16:creationId xmlns:a16="http://schemas.microsoft.com/office/drawing/2014/main" id="{F8A12BDC-3113-F6B5-7551-793E6B4F873E}"/>
              </a:ext>
            </a:extLst>
          </p:cNvPr>
          <p:cNvSpPr txBox="1"/>
          <p:nvPr/>
        </p:nvSpPr>
        <p:spPr>
          <a:xfrm>
            <a:off x="1874520" y="587617"/>
            <a:ext cx="5669280" cy="646331"/>
          </a:xfrm>
          <a:prstGeom prst="rect">
            <a:avLst/>
          </a:prstGeom>
          <a:noFill/>
        </p:spPr>
        <p:txBody>
          <a:bodyPr wrap="square" rtlCol="0">
            <a:spAutoFit/>
          </a:bodyPr>
          <a:lstStyle/>
          <a:p>
            <a:r>
              <a:rPr lang="en-US" sz="3600" b="1" dirty="0">
                <a:solidFill>
                  <a:srgbClr val="C00000"/>
                </a:solidFill>
                <a:latin typeface="Times New Roman" panose="02020603050405020304" pitchFamily="18" charset="0"/>
                <a:cs typeface="Times New Roman" panose="02020603050405020304" pitchFamily="18" charset="0"/>
              </a:rPr>
              <a:t>PROBLEM STATEMENT</a:t>
            </a:r>
          </a:p>
        </p:txBody>
      </p:sp>
      <p:sp>
        <p:nvSpPr>
          <p:cNvPr id="5" name="TextBox 4">
            <a:extLst>
              <a:ext uri="{FF2B5EF4-FFF2-40B4-BE49-F238E27FC236}">
                <a16:creationId xmlns:a16="http://schemas.microsoft.com/office/drawing/2014/main" id="{626AFC7D-D225-F2D9-FA83-00E8392FF36E}"/>
              </a:ext>
            </a:extLst>
          </p:cNvPr>
          <p:cNvSpPr txBox="1"/>
          <p:nvPr/>
        </p:nvSpPr>
        <p:spPr>
          <a:xfrm>
            <a:off x="735330" y="1688515"/>
            <a:ext cx="10694670" cy="2795958"/>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Two data set are provided, one with basic information and the other with user reviews for the respective app.</a:t>
            </a:r>
          </a:p>
          <a:p>
            <a:pPr marL="285750" indent="-28575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We must examine and evaluate the data in both datasets in order to identify the important characteristics that influence app engagement and success.</a:t>
            </a:r>
          </a:p>
          <a:p>
            <a:pPr>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2900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CB2DAE-0028-9DF6-61D2-553D34AF3E3C}"/>
              </a:ext>
            </a:extLst>
          </p:cNvPr>
          <p:cNvPicPr>
            <a:picLocks noChangeAspect="1"/>
          </p:cNvPicPr>
          <p:nvPr/>
        </p:nvPicPr>
        <p:blipFill rotWithShape="1">
          <a:blip r:embed="rId2">
            <a:extLst>
              <a:ext uri="{28A0092B-C50C-407E-A947-70E740481C1C}">
                <a14:useLocalDpi xmlns:a14="http://schemas.microsoft.com/office/drawing/2010/main" val="0"/>
              </a:ext>
            </a:extLst>
          </a:blip>
          <a:srcRect l="15519" r="22405"/>
          <a:stretch/>
        </p:blipFill>
        <p:spPr>
          <a:xfrm>
            <a:off x="735330" y="464133"/>
            <a:ext cx="934444" cy="842978"/>
          </a:xfrm>
          <a:prstGeom prst="rect">
            <a:avLst/>
          </a:prstGeom>
        </p:spPr>
      </p:pic>
      <p:sp>
        <p:nvSpPr>
          <p:cNvPr id="4" name="TextBox 3">
            <a:extLst>
              <a:ext uri="{FF2B5EF4-FFF2-40B4-BE49-F238E27FC236}">
                <a16:creationId xmlns:a16="http://schemas.microsoft.com/office/drawing/2014/main" id="{0B5F6E22-DF0E-EAA5-F950-71AD14857817}"/>
              </a:ext>
            </a:extLst>
          </p:cNvPr>
          <p:cNvSpPr txBox="1"/>
          <p:nvPr/>
        </p:nvSpPr>
        <p:spPr>
          <a:xfrm>
            <a:off x="1874520" y="562456"/>
            <a:ext cx="3444240" cy="646331"/>
          </a:xfrm>
          <a:prstGeom prst="rect">
            <a:avLst/>
          </a:prstGeom>
          <a:noFill/>
        </p:spPr>
        <p:txBody>
          <a:bodyPr wrap="square" rtlCol="0">
            <a:spAutoFit/>
          </a:bodyPr>
          <a:lstStyle/>
          <a:p>
            <a:r>
              <a:rPr lang="en-US" sz="3600" b="1" dirty="0">
                <a:solidFill>
                  <a:srgbClr val="C00000"/>
                </a:solidFill>
                <a:latin typeface="Times New Roman" panose="02020603050405020304" pitchFamily="18" charset="0"/>
                <a:cs typeface="Times New Roman" panose="02020603050405020304" pitchFamily="18" charset="0"/>
              </a:rPr>
              <a:t>THE MOTIVE</a:t>
            </a:r>
          </a:p>
        </p:txBody>
      </p:sp>
      <p:sp>
        <p:nvSpPr>
          <p:cNvPr id="8" name="TextBox 7">
            <a:extLst>
              <a:ext uri="{FF2B5EF4-FFF2-40B4-BE49-F238E27FC236}">
                <a16:creationId xmlns:a16="http://schemas.microsoft.com/office/drawing/2014/main" id="{E4DA4187-87C4-C4E0-DCC0-0C593016277B}"/>
              </a:ext>
            </a:extLst>
          </p:cNvPr>
          <p:cNvSpPr txBox="1"/>
          <p:nvPr/>
        </p:nvSpPr>
        <p:spPr>
          <a:xfrm>
            <a:off x="735330" y="1422490"/>
            <a:ext cx="10740390" cy="1687963"/>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Import Factors While Installing Apps: </a:t>
            </a:r>
            <a:r>
              <a:rPr lang="en-US" sz="2400" dirty="0">
                <a:latin typeface="Times New Roman" panose="02020603050405020304" pitchFamily="18" charset="0"/>
                <a:cs typeface="Times New Roman" panose="02020603050405020304" pitchFamily="18" charset="0"/>
              </a:rPr>
              <a:t>Play Store had widely network its get trouble for users to install the apps from play store. </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Following are major roles for user while installing any apps from play store:</a:t>
            </a:r>
          </a:p>
        </p:txBody>
      </p:sp>
      <p:pic>
        <p:nvPicPr>
          <p:cNvPr id="10" name="Picture 9">
            <a:extLst>
              <a:ext uri="{FF2B5EF4-FFF2-40B4-BE49-F238E27FC236}">
                <a16:creationId xmlns:a16="http://schemas.microsoft.com/office/drawing/2014/main" id="{2276620F-C18F-79D9-C126-4804A13274B9}"/>
              </a:ext>
            </a:extLst>
          </p:cNvPr>
          <p:cNvPicPr>
            <a:picLocks noChangeAspect="1"/>
          </p:cNvPicPr>
          <p:nvPr/>
        </p:nvPicPr>
        <p:blipFill>
          <a:blip r:embed="rId3"/>
          <a:stretch>
            <a:fillRect/>
          </a:stretch>
        </p:blipFill>
        <p:spPr>
          <a:xfrm>
            <a:off x="1555095" y="3110453"/>
            <a:ext cx="9081810" cy="3185091"/>
          </a:xfrm>
          <a:prstGeom prst="rect">
            <a:avLst/>
          </a:prstGeom>
        </p:spPr>
      </p:pic>
    </p:spTree>
    <p:extLst>
      <p:ext uri="{BB962C8B-B14F-4D97-AF65-F5344CB8AC3E}">
        <p14:creationId xmlns:p14="http://schemas.microsoft.com/office/powerpoint/2010/main" val="1260985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A7B91E-EC8C-704D-02FC-FBCD0C23591D}"/>
              </a:ext>
            </a:extLst>
          </p:cNvPr>
          <p:cNvPicPr>
            <a:picLocks noChangeAspect="1"/>
          </p:cNvPicPr>
          <p:nvPr/>
        </p:nvPicPr>
        <p:blipFill rotWithShape="1">
          <a:blip r:embed="rId2">
            <a:extLst>
              <a:ext uri="{28A0092B-C50C-407E-A947-70E740481C1C}">
                <a14:useLocalDpi xmlns:a14="http://schemas.microsoft.com/office/drawing/2010/main" val="0"/>
              </a:ext>
            </a:extLst>
          </a:blip>
          <a:srcRect l="15519" r="22405"/>
          <a:stretch/>
        </p:blipFill>
        <p:spPr>
          <a:xfrm>
            <a:off x="735330" y="464133"/>
            <a:ext cx="934444" cy="842978"/>
          </a:xfrm>
          <a:prstGeom prst="rect">
            <a:avLst/>
          </a:prstGeom>
        </p:spPr>
      </p:pic>
      <p:sp>
        <p:nvSpPr>
          <p:cNvPr id="3" name="TextBox 2">
            <a:extLst>
              <a:ext uri="{FF2B5EF4-FFF2-40B4-BE49-F238E27FC236}">
                <a16:creationId xmlns:a16="http://schemas.microsoft.com/office/drawing/2014/main" id="{254FFE41-7775-2523-ECC2-B08EE3D9E1D6}"/>
              </a:ext>
            </a:extLst>
          </p:cNvPr>
          <p:cNvSpPr txBox="1"/>
          <p:nvPr/>
        </p:nvSpPr>
        <p:spPr>
          <a:xfrm>
            <a:off x="1851660" y="562456"/>
            <a:ext cx="5806440" cy="646331"/>
          </a:xfrm>
          <a:prstGeom prst="rect">
            <a:avLst/>
          </a:prstGeom>
          <a:noFill/>
        </p:spPr>
        <p:txBody>
          <a:bodyPr wrap="square" rtlCol="0">
            <a:spAutoFit/>
          </a:bodyPr>
          <a:lstStyle/>
          <a:p>
            <a:r>
              <a:rPr lang="en-US" sz="3600" b="1" dirty="0">
                <a:solidFill>
                  <a:srgbClr val="C00000"/>
                </a:solidFill>
                <a:latin typeface="Times New Roman" panose="02020603050405020304" pitchFamily="18" charset="0"/>
                <a:cs typeface="Times New Roman" panose="02020603050405020304" pitchFamily="18" charset="0"/>
              </a:rPr>
              <a:t>DATASET PREPARATION</a:t>
            </a:r>
          </a:p>
        </p:txBody>
      </p:sp>
      <p:sp>
        <p:nvSpPr>
          <p:cNvPr id="5" name="TextBox 4">
            <a:extLst>
              <a:ext uri="{FF2B5EF4-FFF2-40B4-BE49-F238E27FC236}">
                <a16:creationId xmlns:a16="http://schemas.microsoft.com/office/drawing/2014/main" id="{C657F4DD-0520-0DC0-0FEB-63EDCE32A622}"/>
              </a:ext>
            </a:extLst>
          </p:cNvPr>
          <p:cNvSpPr txBox="1"/>
          <p:nvPr/>
        </p:nvSpPr>
        <p:spPr>
          <a:xfrm>
            <a:off x="735330" y="1381918"/>
            <a:ext cx="10831830" cy="4457952"/>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Loading the data sets: Two data sets, first Play Store app dataset and user reviews datasets.</a:t>
            </a:r>
          </a:p>
          <a:p>
            <a:pPr marL="285750" indent="-28575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Importing libraries: NumPy, Pandas, Seaborn and Matplotlib.</a:t>
            </a:r>
          </a:p>
          <a:p>
            <a:pPr marL="285750" indent="-28575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 cleaning: Null values, Finding and removing outliers, Removing duplicate data.</a:t>
            </a:r>
          </a:p>
          <a:p>
            <a:pPr marL="285750" indent="-28575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 Manipulation: Filling the missing categorical values with mode and numerical values with median. Conversion of price installs, reviews into numerical values.</a:t>
            </a:r>
          </a:p>
          <a:p>
            <a:pPr marL="285750" indent="-28575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Exploratory Data Analysis: Analyzing the data sets to summarize their main characteristics using statistical graphics and data visualizations method</a:t>
            </a:r>
          </a:p>
        </p:txBody>
      </p:sp>
    </p:spTree>
    <p:extLst>
      <p:ext uri="{BB962C8B-B14F-4D97-AF65-F5344CB8AC3E}">
        <p14:creationId xmlns:p14="http://schemas.microsoft.com/office/powerpoint/2010/main" val="3792983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F221D1-E6D7-9001-44A6-EC25219B05F4}"/>
              </a:ext>
            </a:extLst>
          </p:cNvPr>
          <p:cNvPicPr>
            <a:picLocks noChangeAspect="1"/>
          </p:cNvPicPr>
          <p:nvPr/>
        </p:nvPicPr>
        <p:blipFill rotWithShape="1">
          <a:blip r:embed="rId2">
            <a:extLst>
              <a:ext uri="{28A0092B-C50C-407E-A947-70E740481C1C}">
                <a14:useLocalDpi xmlns:a14="http://schemas.microsoft.com/office/drawing/2010/main" val="0"/>
              </a:ext>
            </a:extLst>
          </a:blip>
          <a:srcRect l="15519" r="22405"/>
          <a:stretch/>
        </p:blipFill>
        <p:spPr>
          <a:xfrm>
            <a:off x="467636" y="464132"/>
            <a:ext cx="934444" cy="842978"/>
          </a:xfrm>
          <a:prstGeom prst="rect">
            <a:avLst/>
          </a:prstGeom>
        </p:spPr>
      </p:pic>
      <p:sp>
        <p:nvSpPr>
          <p:cNvPr id="3" name="TextBox 2">
            <a:extLst>
              <a:ext uri="{FF2B5EF4-FFF2-40B4-BE49-F238E27FC236}">
                <a16:creationId xmlns:a16="http://schemas.microsoft.com/office/drawing/2014/main" id="{EFB425BD-246D-B217-5D83-CB6B57D3B727}"/>
              </a:ext>
            </a:extLst>
          </p:cNvPr>
          <p:cNvSpPr txBox="1"/>
          <p:nvPr/>
        </p:nvSpPr>
        <p:spPr>
          <a:xfrm>
            <a:off x="1402080" y="562455"/>
            <a:ext cx="10054590" cy="646331"/>
          </a:xfrm>
          <a:prstGeom prst="rect">
            <a:avLst/>
          </a:prstGeom>
          <a:noFill/>
        </p:spPr>
        <p:txBody>
          <a:bodyPr wrap="square" rtlCol="0">
            <a:spAutoFit/>
          </a:bodyPr>
          <a:lstStyle/>
          <a:p>
            <a:r>
              <a:rPr lang="en-US" sz="3600" b="1" dirty="0">
                <a:solidFill>
                  <a:srgbClr val="C00000"/>
                </a:solidFill>
                <a:latin typeface="Times New Roman" panose="02020603050405020304" pitchFamily="18" charset="0"/>
                <a:cs typeface="Times New Roman" panose="02020603050405020304" pitchFamily="18" charset="0"/>
              </a:rPr>
              <a:t>ATTRIBUTE IN GOOGLE PLAY STORE DATA</a:t>
            </a:r>
          </a:p>
        </p:txBody>
      </p:sp>
      <p:sp>
        <p:nvSpPr>
          <p:cNvPr id="5" name="TextBox 4">
            <a:extLst>
              <a:ext uri="{FF2B5EF4-FFF2-40B4-BE49-F238E27FC236}">
                <a16:creationId xmlns:a16="http://schemas.microsoft.com/office/drawing/2014/main" id="{04AA84B9-C50C-79DD-F71D-4CAE750B3E62}"/>
              </a:ext>
            </a:extLst>
          </p:cNvPr>
          <p:cNvSpPr txBox="1"/>
          <p:nvPr/>
        </p:nvSpPr>
        <p:spPr>
          <a:xfrm>
            <a:off x="569843" y="1448028"/>
            <a:ext cx="11025809" cy="5011949"/>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2400" b="1" dirty="0">
                <a:solidFill>
                  <a:srgbClr val="002060"/>
                </a:solidFill>
                <a:latin typeface="Times New Roman" panose="02020603050405020304" pitchFamily="18" charset="0"/>
                <a:cs typeface="Times New Roman" panose="02020603050405020304" pitchFamily="18" charset="0"/>
              </a:rPr>
              <a:t>Apps:</a:t>
            </a:r>
            <a:r>
              <a:rPr lang="en-US" sz="2400" dirty="0">
                <a:latin typeface="Times New Roman" panose="02020603050405020304" pitchFamily="18" charset="0"/>
                <a:cs typeface="Times New Roman" panose="02020603050405020304" pitchFamily="18" charset="0"/>
              </a:rPr>
              <a:t> The apps name.</a:t>
            </a:r>
          </a:p>
          <a:p>
            <a:pPr marL="285750" indent="-285750" algn="just">
              <a:lnSpc>
                <a:spcPct val="150000"/>
              </a:lnSpc>
              <a:buFont typeface="Wingdings" panose="05000000000000000000" pitchFamily="2" charset="2"/>
              <a:buChar char="Ø"/>
            </a:pPr>
            <a:r>
              <a:rPr lang="en-US" sz="2400" b="1" dirty="0">
                <a:solidFill>
                  <a:srgbClr val="002060"/>
                </a:solidFill>
                <a:latin typeface="Times New Roman" panose="02020603050405020304" pitchFamily="18" charset="0"/>
                <a:cs typeface="Times New Roman" panose="02020603050405020304" pitchFamily="18" charset="0"/>
              </a:rPr>
              <a:t>Category:</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Categorical label, which describes which broad category the app belongs to.</a:t>
            </a:r>
          </a:p>
          <a:p>
            <a:pPr marL="285750" indent="-285750" algn="just">
              <a:lnSpc>
                <a:spcPct val="150000"/>
              </a:lnSpc>
              <a:buFont typeface="Wingdings" panose="05000000000000000000" pitchFamily="2" charset="2"/>
              <a:buChar char="Ø"/>
            </a:pPr>
            <a:r>
              <a:rPr lang="en-US" sz="2400" b="1" dirty="0">
                <a:solidFill>
                  <a:srgbClr val="002060"/>
                </a:solidFill>
                <a:latin typeface="Times New Roman" panose="02020603050405020304" pitchFamily="18" charset="0"/>
                <a:cs typeface="Times New Roman" panose="02020603050405020304" pitchFamily="18" charset="0"/>
              </a:rPr>
              <a:t>Rating</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Continuous variable with a range 0.0 to 5.0, which describe average rating.</a:t>
            </a:r>
          </a:p>
          <a:p>
            <a:pPr marL="285750" indent="-285750" algn="just">
              <a:lnSpc>
                <a:spcPct val="150000"/>
              </a:lnSpc>
              <a:buFont typeface="Wingdings" panose="05000000000000000000" pitchFamily="2" charset="2"/>
              <a:buChar char="Ø"/>
            </a:pPr>
            <a:r>
              <a:rPr lang="en-US" sz="2400" b="1" dirty="0">
                <a:solidFill>
                  <a:srgbClr val="002060"/>
                </a:solidFill>
                <a:latin typeface="Times New Roman" panose="02020603050405020304" pitchFamily="18" charset="0"/>
                <a:cs typeface="Times New Roman" panose="02020603050405020304" pitchFamily="18" charset="0"/>
              </a:rPr>
              <a:t>Reviews: </a:t>
            </a:r>
            <a:r>
              <a:rPr lang="en-US" sz="2400" dirty="0">
                <a:latin typeface="Times New Roman" panose="02020603050405020304" pitchFamily="18" charset="0"/>
                <a:cs typeface="Times New Roman" panose="02020603050405020304" pitchFamily="18" charset="0"/>
              </a:rPr>
              <a:t>Continuous variable describing the number of reviews that the app received.</a:t>
            </a:r>
          </a:p>
          <a:p>
            <a:pPr marL="285750" indent="-285750" algn="just">
              <a:lnSpc>
                <a:spcPct val="150000"/>
              </a:lnSpc>
              <a:buFont typeface="Wingdings" panose="05000000000000000000" pitchFamily="2" charset="2"/>
              <a:buChar char="Ø"/>
            </a:pPr>
            <a:r>
              <a:rPr lang="en-US" sz="2400" b="1" dirty="0">
                <a:solidFill>
                  <a:srgbClr val="002060"/>
                </a:solidFill>
                <a:latin typeface="Times New Roman" panose="02020603050405020304" pitchFamily="18" charset="0"/>
                <a:cs typeface="Times New Roman" panose="02020603050405020304" pitchFamily="18" charset="0"/>
              </a:rPr>
              <a:t>Size: </a:t>
            </a:r>
            <a:r>
              <a:rPr lang="en-US" sz="2400" dirty="0">
                <a:latin typeface="Times New Roman" panose="02020603050405020304" pitchFamily="18" charset="0"/>
                <a:cs typeface="Times New Roman" panose="02020603050405020304" pitchFamily="18" charset="0"/>
              </a:rPr>
              <a:t>The size of the app. The suffix M is used for megabytes while K used for kilobytes.</a:t>
            </a:r>
          </a:p>
          <a:p>
            <a:pPr marL="285750" indent="-285750" algn="just">
              <a:lnSpc>
                <a:spcPct val="150000"/>
              </a:lnSpc>
              <a:buFont typeface="Wingdings" panose="05000000000000000000" pitchFamily="2" charset="2"/>
              <a:buChar char="Ø"/>
            </a:pPr>
            <a:r>
              <a:rPr lang="en-US" sz="2400" b="1" dirty="0">
                <a:solidFill>
                  <a:srgbClr val="002060"/>
                </a:solidFill>
                <a:latin typeface="Times New Roman" panose="02020603050405020304" pitchFamily="18" charset="0"/>
                <a:cs typeface="Times New Roman" panose="02020603050405020304" pitchFamily="18" charset="0"/>
              </a:rPr>
              <a:t>Install: </a:t>
            </a:r>
            <a:r>
              <a:rPr lang="en-US" sz="2400" dirty="0">
                <a:latin typeface="Times New Roman" panose="02020603050405020304" pitchFamily="18" charset="0"/>
                <a:cs typeface="Times New Roman" panose="02020603050405020304" pitchFamily="18" charset="0"/>
              </a:rPr>
              <a:t>Categorical label that describes the number of installs.</a:t>
            </a:r>
          </a:p>
          <a:p>
            <a:pPr marL="285750" indent="-285750" algn="just">
              <a:lnSpc>
                <a:spcPct val="150000"/>
              </a:lnSpc>
              <a:buFont typeface="Wingdings" panose="05000000000000000000" pitchFamily="2" charset="2"/>
              <a:buChar char="Ø"/>
            </a:pPr>
            <a:r>
              <a:rPr lang="en-US" sz="2400" b="1" dirty="0">
                <a:solidFill>
                  <a:srgbClr val="002060"/>
                </a:solidFill>
                <a:latin typeface="Times New Roman" panose="02020603050405020304" pitchFamily="18" charset="0"/>
                <a:cs typeface="Times New Roman" panose="02020603050405020304" pitchFamily="18" charset="0"/>
              </a:rPr>
              <a:t>Type: </a:t>
            </a:r>
            <a:r>
              <a:rPr lang="en-US" sz="2400" dirty="0">
                <a:latin typeface="Times New Roman" panose="02020603050405020304" pitchFamily="18" charset="0"/>
                <a:cs typeface="Times New Roman" panose="02020603050405020304" pitchFamily="18" charset="0"/>
              </a:rPr>
              <a:t>Label that indicates whether the app is free or paid. </a:t>
            </a:r>
          </a:p>
        </p:txBody>
      </p:sp>
    </p:spTree>
    <p:extLst>
      <p:ext uri="{BB962C8B-B14F-4D97-AF65-F5344CB8AC3E}">
        <p14:creationId xmlns:p14="http://schemas.microsoft.com/office/powerpoint/2010/main" val="3755576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1013</Words>
  <Application>Microsoft Office PowerPoint</Application>
  <PresentationFormat>Widescreen</PresentationFormat>
  <Paragraphs>96</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suraj kumar</dc:creator>
  <cp:lastModifiedBy>suraj kumar</cp:lastModifiedBy>
  <cp:revision>21</cp:revision>
  <dcterms:created xsi:type="dcterms:W3CDTF">2022-12-19T06:23:09Z</dcterms:created>
  <dcterms:modified xsi:type="dcterms:W3CDTF">2022-12-19T07:36:41Z</dcterms:modified>
</cp:coreProperties>
</file>