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430000" cy="6445250"/>
  <p:notesSz cx="11430000" cy="6445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228" y="2518843"/>
            <a:ext cx="779907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4646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4646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318" y="253"/>
            <a:ext cx="4282681" cy="64401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6215" y="2160371"/>
            <a:ext cx="3854411" cy="212230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873" y="1870732"/>
            <a:ext cx="10256253" cy="734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873" y="2829104"/>
            <a:ext cx="5911850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4646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amma.ap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73" y="2184791"/>
            <a:ext cx="5643880" cy="147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850"/>
              </a:lnSpc>
            </a:pPr>
            <a:r>
              <a:rPr spc="160" dirty="0"/>
              <a:t>Customer</a:t>
            </a:r>
            <a:r>
              <a:rPr spc="-265" dirty="0"/>
              <a:t> </a:t>
            </a:r>
            <a:r>
              <a:rPr spc="90" dirty="0"/>
              <a:t>Churn </a:t>
            </a:r>
            <a:r>
              <a:rPr spc="130" dirty="0"/>
              <a:t>Analysis</a:t>
            </a:r>
            <a:r>
              <a:rPr spc="-254" dirty="0"/>
              <a:t> </a:t>
            </a:r>
            <a:r>
              <a:rPr spc="160" dirty="0"/>
              <a:t>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6698" y="1157898"/>
            <a:ext cx="5670550" cy="10725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sz="3350" spc="90" dirty="0"/>
              <a:t>Churn</a:t>
            </a:r>
            <a:r>
              <a:rPr sz="3350" spc="-125" dirty="0"/>
              <a:t> </a:t>
            </a:r>
            <a:r>
              <a:rPr sz="3350" dirty="0"/>
              <a:t>Rate</a:t>
            </a:r>
            <a:r>
              <a:rPr sz="3350" spc="-125" dirty="0"/>
              <a:t> </a:t>
            </a:r>
            <a:r>
              <a:rPr sz="3350" spc="130" dirty="0"/>
              <a:t>by</a:t>
            </a:r>
            <a:r>
              <a:rPr sz="3350" spc="-125" dirty="0"/>
              <a:t> </a:t>
            </a:r>
            <a:r>
              <a:rPr sz="3350" spc="95" dirty="0"/>
              <a:t>Subscription </a:t>
            </a:r>
            <a:r>
              <a:rPr sz="3350" dirty="0"/>
              <a:t>Period</a:t>
            </a:r>
            <a:r>
              <a:rPr sz="3350" spc="-120" dirty="0"/>
              <a:t> </a:t>
            </a:r>
            <a:r>
              <a:rPr sz="3350" spc="130" dirty="0"/>
              <a:t>and</a:t>
            </a:r>
            <a:r>
              <a:rPr sz="3350" spc="-120" dirty="0"/>
              <a:t> </a:t>
            </a:r>
            <a:r>
              <a:rPr sz="3350" spc="85" dirty="0"/>
              <a:t>Gender</a:t>
            </a:r>
            <a:endParaRPr sz="3350"/>
          </a:p>
        </p:txBody>
      </p:sp>
      <p:sp>
        <p:nvSpPr>
          <p:cNvPr id="6" name="object 6"/>
          <p:cNvSpPr/>
          <p:nvPr/>
        </p:nvSpPr>
        <p:spPr>
          <a:xfrm>
            <a:off x="4891773" y="2512504"/>
            <a:ext cx="856615" cy="1370965"/>
          </a:xfrm>
          <a:custGeom>
            <a:avLst/>
            <a:gdLst/>
            <a:ahLst/>
            <a:cxnLst/>
            <a:rect l="l" t="t" r="r" b="b"/>
            <a:pathLst>
              <a:path w="856614" h="1370964">
                <a:moveTo>
                  <a:pt x="856538" y="0"/>
                </a:moveTo>
                <a:lnTo>
                  <a:pt x="428269" y="171310"/>
                </a:lnTo>
                <a:lnTo>
                  <a:pt x="0" y="0"/>
                </a:lnTo>
                <a:lnTo>
                  <a:pt x="0" y="1199146"/>
                </a:lnTo>
                <a:lnTo>
                  <a:pt x="428269" y="1370457"/>
                </a:lnTo>
                <a:lnTo>
                  <a:pt x="856538" y="1199146"/>
                </a:lnTo>
                <a:lnTo>
                  <a:pt x="856538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0200" y="3023246"/>
            <a:ext cx="11493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35" dirty="0">
                <a:solidFill>
                  <a:srgbClr val="464646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0196" y="2656841"/>
            <a:ext cx="224028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464646"/>
                </a:solidFill>
                <a:latin typeface="Trebuchet MS"/>
                <a:cs typeface="Trebuchet MS"/>
              </a:rPr>
              <a:t>Monthly</a:t>
            </a:r>
            <a:r>
              <a:rPr sz="1650" b="1" spc="-9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55" dirty="0">
                <a:solidFill>
                  <a:srgbClr val="464646"/>
                </a:solidFill>
                <a:latin typeface="Trebuchet MS"/>
                <a:cs typeface="Trebuchet MS"/>
              </a:rPr>
              <a:t>Subscription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0196" y="3061319"/>
            <a:ext cx="23082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rate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varies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by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gender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1773" y="3882961"/>
            <a:ext cx="856615" cy="1370965"/>
          </a:xfrm>
          <a:custGeom>
            <a:avLst/>
            <a:gdLst/>
            <a:ahLst/>
            <a:cxnLst/>
            <a:rect l="l" t="t" r="r" b="b"/>
            <a:pathLst>
              <a:path w="856614" h="1370964">
                <a:moveTo>
                  <a:pt x="856538" y="0"/>
                </a:moveTo>
                <a:lnTo>
                  <a:pt x="428269" y="171310"/>
                </a:lnTo>
                <a:lnTo>
                  <a:pt x="0" y="0"/>
                </a:lnTo>
                <a:lnTo>
                  <a:pt x="0" y="1199146"/>
                </a:lnTo>
                <a:lnTo>
                  <a:pt x="428269" y="1370459"/>
                </a:lnTo>
                <a:lnTo>
                  <a:pt x="856538" y="1199146"/>
                </a:lnTo>
                <a:lnTo>
                  <a:pt x="856538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0761" y="4393703"/>
            <a:ext cx="1739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0" dirty="0">
                <a:solidFill>
                  <a:srgbClr val="464646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0196" y="4027298"/>
            <a:ext cx="2308225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64646"/>
                </a:solidFill>
                <a:latin typeface="Trebuchet MS"/>
                <a:cs typeface="Trebuchet MS"/>
              </a:rPr>
              <a:t>Yearly</a:t>
            </a:r>
            <a:r>
              <a:rPr sz="1650" b="1" spc="-7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55" dirty="0">
                <a:solidFill>
                  <a:srgbClr val="464646"/>
                </a:solidFill>
                <a:latin typeface="Trebuchet MS"/>
                <a:cs typeface="Trebuchet MS"/>
              </a:rPr>
              <a:t>Subscription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rate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varies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by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gender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13" name="object 1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  <p:pic>
        <p:nvPicPr>
          <p:cNvPr id="14" name="Picture 13" descr="Ge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927225"/>
            <a:ext cx="4419600" cy="3420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318" y="253"/>
            <a:ext cx="4282681" cy="64401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Conclusion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14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35" dirty="0"/>
              <a:t>analysis</a:t>
            </a:r>
            <a:r>
              <a:rPr spc="-85" dirty="0"/>
              <a:t> </a:t>
            </a:r>
            <a:r>
              <a:rPr spc="-30" dirty="0"/>
              <a:t>highlights</a:t>
            </a:r>
            <a:r>
              <a:rPr spc="-85" dirty="0"/>
              <a:t> </a:t>
            </a:r>
            <a:r>
              <a:rPr spc="-25" dirty="0"/>
              <a:t>significant</a:t>
            </a:r>
            <a:r>
              <a:rPr spc="-85" dirty="0"/>
              <a:t> </a:t>
            </a:r>
            <a:r>
              <a:rPr spc="-30" dirty="0"/>
              <a:t>insights</a:t>
            </a:r>
            <a:r>
              <a:rPr spc="-90" dirty="0"/>
              <a:t> </a:t>
            </a:r>
            <a:r>
              <a:rPr spc="-45" dirty="0"/>
              <a:t>into</a:t>
            </a:r>
            <a:r>
              <a:rPr spc="-85" dirty="0"/>
              <a:t> </a:t>
            </a:r>
            <a:r>
              <a:rPr spc="-35" dirty="0"/>
              <a:t>customer</a:t>
            </a:r>
            <a:r>
              <a:rPr spc="-85" dirty="0"/>
              <a:t> </a:t>
            </a:r>
            <a:r>
              <a:rPr spc="-10" dirty="0"/>
              <a:t>churn, </a:t>
            </a:r>
            <a:r>
              <a:rPr spc="-40" dirty="0"/>
              <a:t>emphasizing</a:t>
            </a:r>
            <a:r>
              <a:rPr spc="-70" dirty="0"/>
              <a:t> </a:t>
            </a:r>
            <a:r>
              <a:rPr spc="-30" dirty="0"/>
              <a:t>the</a:t>
            </a:r>
            <a:r>
              <a:rPr spc="-65" dirty="0"/>
              <a:t> </a:t>
            </a:r>
            <a:r>
              <a:rPr spc="-40" dirty="0"/>
              <a:t>impact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40" dirty="0"/>
              <a:t>competitor</a:t>
            </a:r>
            <a:r>
              <a:rPr spc="-65" dirty="0"/>
              <a:t> </a:t>
            </a:r>
            <a:r>
              <a:rPr spc="-30" dirty="0"/>
              <a:t>offers,</a:t>
            </a:r>
            <a:r>
              <a:rPr spc="-85" dirty="0"/>
              <a:t> </a:t>
            </a:r>
            <a:r>
              <a:rPr spc="-25" dirty="0"/>
              <a:t>support</a:t>
            </a:r>
            <a:r>
              <a:rPr spc="-65" dirty="0"/>
              <a:t> </a:t>
            </a:r>
            <a:r>
              <a:rPr spc="-10" dirty="0"/>
              <a:t>staff</a:t>
            </a:r>
            <a:r>
              <a:rPr spc="-65" dirty="0"/>
              <a:t> </a:t>
            </a:r>
            <a:r>
              <a:rPr spc="-50" dirty="0"/>
              <a:t>attitude,</a:t>
            </a:r>
            <a:r>
              <a:rPr spc="-85" dirty="0"/>
              <a:t> </a:t>
            </a:r>
            <a:r>
              <a:rPr spc="-25" dirty="0"/>
              <a:t>and </a:t>
            </a:r>
            <a:r>
              <a:rPr spc="-20" dirty="0"/>
              <a:t>price</a:t>
            </a:r>
            <a:r>
              <a:rPr spc="-75" dirty="0"/>
              <a:t> </a:t>
            </a:r>
            <a:r>
              <a:rPr spc="-30" dirty="0"/>
              <a:t>dissatisfaction.</a:t>
            </a:r>
            <a:r>
              <a:rPr spc="-90" dirty="0"/>
              <a:t> </a:t>
            </a:r>
            <a:r>
              <a:rPr b="1" spc="-125" dirty="0">
                <a:latin typeface="Verdana"/>
                <a:cs typeface="Verdana"/>
              </a:rPr>
              <a:t>Demographic</a:t>
            </a:r>
            <a:r>
              <a:rPr b="1" spc="-105" dirty="0">
                <a:latin typeface="Verdana"/>
                <a:cs typeface="Verdana"/>
              </a:rPr>
              <a:t> </a:t>
            </a:r>
            <a:r>
              <a:rPr b="1" spc="-90" dirty="0">
                <a:latin typeface="Verdana"/>
                <a:cs typeface="Verdana"/>
              </a:rPr>
              <a:t>factors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spc="-10" dirty="0"/>
              <a:t>such</a:t>
            </a:r>
            <a:r>
              <a:rPr spc="-75" dirty="0"/>
              <a:t> </a:t>
            </a:r>
            <a:r>
              <a:rPr spc="-20" dirty="0"/>
              <a:t>as</a:t>
            </a:r>
            <a:r>
              <a:rPr spc="-70" dirty="0"/>
              <a:t> </a:t>
            </a:r>
            <a:r>
              <a:rPr b="1" spc="-114" dirty="0">
                <a:latin typeface="Verdana"/>
                <a:cs typeface="Verdana"/>
              </a:rPr>
              <a:t>age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spc="-40" dirty="0"/>
              <a:t>and</a:t>
            </a:r>
            <a:r>
              <a:rPr spc="-70" dirty="0"/>
              <a:t> </a:t>
            </a:r>
            <a:r>
              <a:rPr b="1" spc="-10" dirty="0">
                <a:latin typeface="Verdana"/>
                <a:cs typeface="Verdana"/>
              </a:rPr>
              <a:t>internet </a:t>
            </a:r>
            <a:r>
              <a:rPr b="1" spc="-105" dirty="0">
                <a:latin typeface="Verdana"/>
                <a:cs typeface="Verdana"/>
              </a:rPr>
              <a:t>usage</a:t>
            </a:r>
            <a:r>
              <a:rPr b="1" spc="-65" dirty="0">
                <a:latin typeface="Verdana"/>
                <a:cs typeface="Verdana"/>
              </a:rPr>
              <a:t> </a:t>
            </a:r>
            <a:r>
              <a:rPr spc="-30" dirty="0"/>
              <a:t>also</a:t>
            </a:r>
            <a:r>
              <a:rPr spc="-75" dirty="0"/>
              <a:t> </a:t>
            </a:r>
            <a:r>
              <a:rPr spc="-50" dirty="0"/>
              <a:t>play</a:t>
            </a:r>
            <a:r>
              <a:rPr spc="-80" dirty="0"/>
              <a:t> </a:t>
            </a:r>
            <a:r>
              <a:rPr spc="-55" dirty="0"/>
              <a:t>a</a:t>
            </a:r>
            <a:r>
              <a:rPr spc="-75" dirty="0"/>
              <a:t> </a:t>
            </a:r>
            <a:r>
              <a:rPr spc="-25" dirty="0"/>
              <a:t>crucial</a:t>
            </a:r>
            <a:r>
              <a:rPr spc="-80" dirty="0"/>
              <a:t> </a:t>
            </a:r>
            <a:r>
              <a:rPr spc="-45" dirty="0"/>
              <a:t>role</a:t>
            </a:r>
            <a:r>
              <a:rPr spc="-80" dirty="0"/>
              <a:t> </a:t>
            </a:r>
            <a:r>
              <a:rPr spc="-55" dirty="0"/>
              <a:t>in</a:t>
            </a:r>
            <a:r>
              <a:rPr spc="-75" dirty="0"/>
              <a:t> </a:t>
            </a:r>
            <a:r>
              <a:rPr spc="-35" dirty="0"/>
              <a:t>customer</a:t>
            </a:r>
            <a:r>
              <a:rPr spc="-80" dirty="0"/>
              <a:t> </a:t>
            </a:r>
            <a:r>
              <a:rPr spc="-50" dirty="0"/>
              <a:t>churn.</a:t>
            </a:r>
            <a:r>
              <a:rPr spc="-90" dirty="0"/>
              <a:t> </a:t>
            </a:r>
            <a:r>
              <a:rPr spc="-35" dirty="0"/>
              <a:t>Understanding</a:t>
            </a:r>
            <a:r>
              <a:rPr spc="-80" dirty="0"/>
              <a:t> </a:t>
            </a:r>
            <a:r>
              <a:rPr spc="-10" dirty="0"/>
              <a:t>these </a:t>
            </a:r>
            <a:r>
              <a:rPr spc="-35" dirty="0"/>
              <a:t>metrics</a:t>
            </a:r>
            <a:r>
              <a:rPr spc="-85" dirty="0"/>
              <a:t> </a:t>
            </a:r>
            <a:r>
              <a:rPr spc="-20" dirty="0"/>
              <a:t>can</a:t>
            </a:r>
            <a:r>
              <a:rPr spc="-80" dirty="0"/>
              <a:t> </a:t>
            </a:r>
            <a:r>
              <a:rPr spc="-35" dirty="0"/>
              <a:t>help</a:t>
            </a:r>
            <a:r>
              <a:rPr spc="-80" dirty="0"/>
              <a:t> </a:t>
            </a:r>
            <a:r>
              <a:rPr spc="-55" dirty="0"/>
              <a:t>in</a:t>
            </a:r>
            <a:r>
              <a:rPr spc="-80" dirty="0"/>
              <a:t> </a:t>
            </a:r>
            <a:r>
              <a:rPr spc="-30" dirty="0"/>
              <a:t>devising</a:t>
            </a:r>
            <a:r>
              <a:rPr spc="-80" dirty="0"/>
              <a:t> </a:t>
            </a:r>
            <a:r>
              <a:rPr spc="-30" dirty="0"/>
              <a:t>strategies</a:t>
            </a:r>
            <a:r>
              <a:rPr spc="-80" dirty="0"/>
              <a:t> </a:t>
            </a:r>
            <a:r>
              <a:rPr spc="-40" dirty="0"/>
              <a:t>to</a:t>
            </a:r>
            <a:r>
              <a:rPr spc="-80" dirty="0"/>
              <a:t> </a:t>
            </a:r>
            <a:r>
              <a:rPr b="1" spc="-105" dirty="0">
                <a:latin typeface="Verdana"/>
                <a:cs typeface="Verdana"/>
              </a:rPr>
              <a:t>reduce</a:t>
            </a:r>
            <a:r>
              <a:rPr b="1" spc="-120" dirty="0">
                <a:latin typeface="Verdana"/>
                <a:cs typeface="Verdana"/>
              </a:rPr>
              <a:t> </a:t>
            </a:r>
            <a:r>
              <a:rPr b="1" spc="-110" dirty="0">
                <a:latin typeface="Verdana"/>
                <a:cs typeface="Verdana"/>
              </a:rPr>
              <a:t>churn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5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improve </a:t>
            </a:r>
            <a:r>
              <a:rPr b="1" spc="-110" dirty="0">
                <a:latin typeface="Verdana"/>
                <a:cs typeface="Verdana"/>
              </a:rPr>
              <a:t>customer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b="1" spc="-20" dirty="0">
                <a:latin typeface="Verdana"/>
                <a:cs typeface="Verdana"/>
              </a:rPr>
              <a:t>retention</a:t>
            </a:r>
            <a:r>
              <a:rPr spc="-2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dirty="0"/>
              <a:t>Overview</a:t>
            </a:r>
            <a:r>
              <a:rPr sz="3350" spc="-80" dirty="0"/>
              <a:t> </a:t>
            </a:r>
            <a:r>
              <a:rPr sz="3350" dirty="0"/>
              <a:t>of</a:t>
            </a:r>
            <a:r>
              <a:rPr sz="3350" spc="-80" dirty="0"/>
              <a:t> </a:t>
            </a:r>
            <a:r>
              <a:rPr sz="3350" spc="130" dirty="0"/>
              <a:t>Customer</a:t>
            </a:r>
            <a:r>
              <a:rPr sz="3350" spc="-75" dirty="0"/>
              <a:t> </a:t>
            </a:r>
            <a:r>
              <a:rPr sz="3350" spc="90" dirty="0"/>
              <a:t>Churn</a:t>
            </a:r>
            <a:r>
              <a:rPr sz="3350" spc="-80" dirty="0"/>
              <a:t> </a:t>
            </a:r>
            <a:r>
              <a:rPr sz="3350" spc="100" dirty="0"/>
              <a:t>Analysis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028228" y="3276398"/>
            <a:ext cx="921448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100"/>
              </a:spcBef>
            </a:pP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Understanding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customer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is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crucial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for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any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business.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This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analysis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examines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the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drivers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of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churn,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identifies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high-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risk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customer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64646"/>
                </a:solidFill>
                <a:latin typeface="Verdana"/>
                <a:cs typeface="Verdana"/>
              </a:rPr>
              <a:t>segments,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outlines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strategies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to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reduce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customer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attrition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 improve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retention.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253"/>
            <a:ext cx="5334393" cy="6803772"/>
            <a:chOff x="7147318" y="253"/>
            <a:chExt cx="4283075" cy="6440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318" y="253"/>
              <a:ext cx="4282681" cy="64401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6215" y="2912224"/>
              <a:ext cx="3854411" cy="618604"/>
            </a:xfrm>
            <a:prstGeom prst="rect">
              <a:avLst/>
            </a:prstGeom>
          </p:spPr>
        </p:pic>
        <p:pic>
          <p:nvPicPr>
            <p:cNvPr id="5" name="object 5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8494" y="5894323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6873" y="872389"/>
            <a:ext cx="4281170" cy="10725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sz="3350" spc="-45" dirty="0"/>
              <a:t>Total</a:t>
            </a:r>
            <a:r>
              <a:rPr sz="3350" spc="-185" dirty="0"/>
              <a:t> </a:t>
            </a:r>
            <a:r>
              <a:rPr sz="3350" spc="155" dirty="0"/>
              <a:t>Customers</a:t>
            </a:r>
            <a:r>
              <a:rPr sz="3350" spc="-185" dirty="0"/>
              <a:t> </a:t>
            </a:r>
            <a:r>
              <a:rPr sz="3350" spc="105" dirty="0"/>
              <a:t>and </a:t>
            </a:r>
            <a:r>
              <a:rPr sz="3350" spc="95" dirty="0"/>
              <a:t>Churned</a:t>
            </a:r>
            <a:r>
              <a:rPr sz="3350" spc="-200" dirty="0"/>
              <a:t> </a:t>
            </a:r>
            <a:r>
              <a:rPr sz="3350" spc="145" dirty="0"/>
              <a:t>Customers</a:t>
            </a:r>
            <a:endParaRPr sz="3350"/>
          </a:p>
        </p:txBody>
      </p:sp>
      <p:grpSp>
        <p:nvGrpSpPr>
          <p:cNvPr id="7" name="object 7"/>
          <p:cNvGrpSpPr/>
          <p:nvPr/>
        </p:nvGrpSpPr>
        <p:grpSpPr>
          <a:xfrm>
            <a:off x="663813" y="2236508"/>
            <a:ext cx="989965" cy="3302635"/>
            <a:chOff x="663813" y="2236508"/>
            <a:chExt cx="989965" cy="3302635"/>
          </a:xfrm>
        </p:grpSpPr>
        <p:sp>
          <p:nvSpPr>
            <p:cNvPr id="8" name="object 8"/>
            <p:cNvSpPr/>
            <p:nvPr/>
          </p:nvSpPr>
          <p:spPr>
            <a:xfrm>
              <a:off x="847013" y="2236507"/>
              <a:ext cx="807085" cy="3302635"/>
            </a:xfrm>
            <a:custGeom>
              <a:avLst/>
              <a:gdLst/>
              <a:ahLst/>
              <a:cxnLst/>
              <a:rect l="l" t="t" r="r" b="b"/>
              <a:pathLst>
                <a:path w="807085" h="3302635">
                  <a:moveTo>
                    <a:pt x="19037" y="6896"/>
                  </a:moveTo>
                  <a:lnTo>
                    <a:pt x="18097" y="4648"/>
                  </a:lnTo>
                  <a:lnTo>
                    <a:pt x="14389" y="927"/>
                  </a:lnTo>
                  <a:lnTo>
                    <a:pt x="12141" y="0"/>
                  </a:ln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292919"/>
                  </a:lnTo>
                  <a:lnTo>
                    <a:pt x="0" y="3295535"/>
                  </a:lnTo>
                  <a:lnTo>
                    <a:pt x="927" y="3297783"/>
                  </a:lnTo>
                  <a:lnTo>
                    <a:pt x="4648" y="3301504"/>
                  </a:lnTo>
                  <a:lnTo>
                    <a:pt x="6883" y="3302431"/>
                  </a:lnTo>
                  <a:lnTo>
                    <a:pt x="12141" y="3302431"/>
                  </a:lnTo>
                  <a:lnTo>
                    <a:pt x="14389" y="3301504"/>
                  </a:lnTo>
                  <a:lnTo>
                    <a:pt x="18097" y="3297783"/>
                  </a:lnTo>
                  <a:lnTo>
                    <a:pt x="19037" y="3295535"/>
                  </a:lnTo>
                  <a:lnTo>
                    <a:pt x="19037" y="6896"/>
                  </a:lnTo>
                  <a:close/>
                </a:path>
                <a:path w="807085" h="3302635">
                  <a:moveTo>
                    <a:pt x="806577" y="376859"/>
                  </a:moveTo>
                  <a:lnTo>
                    <a:pt x="805649" y="374624"/>
                  </a:lnTo>
                  <a:lnTo>
                    <a:pt x="801928" y="370903"/>
                  </a:lnTo>
                  <a:lnTo>
                    <a:pt x="799680" y="369976"/>
                  </a:lnTo>
                  <a:lnTo>
                    <a:pt x="213880" y="369976"/>
                  </a:lnTo>
                  <a:lnTo>
                    <a:pt x="211645" y="370903"/>
                  </a:lnTo>
                  <a:lnTo>
                    <a:pt x="207924" y="374624"/>
                  </a:lnTo>
                  <a:lnTo>
                    <a:pt x="206997" y="376859"/>
                  </a:lnTo>
                  <a:lnTo>
                    <a:pt x="206997" y="379488"/>
                  </a:lnTo>
                  <a:lnTo>
                    <a:pt x="206997" y="382117"/>
                  </a:lnTo>
                  <a:lnTo>
                    <a:pt x="207924" y="384365"/>
                  </a:lnTo>
                  <a:lnTo>
                    <a:pt x="211645" y="388086"/>
                  </a:lnTo>
                  <a:lnTo>
                    <a:pt x="213880" y="389013"/>
                  </a:lnTo>
                  <a:lnTo>
                    <a:pt x="799680" y="389013"/>
                  </a:lnTo>
                  <a:lnTo>
                    <a:pt x="801928" y="388086"/>
                  </a:lnTo>
                  <a:lnTo>
                    <a:pt x="805649" y="384365"/>
                  </a:lnTo>
                  <a:lnTo>
                    <a:pt x="806577" y="382117"/>
                  </a:lnTo>
                  <a:lnTo>
                    <a:pt x="806577" y="376859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13" y="2426855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67912" y="0"/>
                  </a:moveTo>
                  <a:lnTo>
                    <a:pt x="22288" y="0"/>
                  </a:lnTo>
                  <a:lnTo>
                    <a:pt x="19014" y="647"/>
                  </a:lnTo>
                  <a:lnTo>
                    <a:pt x="0" y="22288"/>
                  </a:lnTo>
                  <a:lnTo>
                    <a:pt x="0" y="354977"/>
                  </a:lnTo>
                  <a:lnTo>
                    <a:pt x="0" y="358394"/>
                  </a:lnTo>
                  <a:lnTo>
                    <a:pt x="22288" y="380682"/>
                  </a:lnTo>
                  <a:lnTo>
                    <a:pt x="367912" y="380682"/>
                  </a:lnTo>
                  <a:lnTo>
                    <a:pt x="390202" y="358394"/>
                  </a:lnTo>
                  <a:lnTo>
                    <a:pt x="390202" y="22288"/>
                  </a:lnTo>
                  <a:lnTo>
                    <a:pt x="371191" y="647"/>
                  </a:lnTo>
                  <a:lnTo>
                    <a:pt x="367912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9077" y="2442704"/>
            <a:ext cx="11493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35" dirty="0">
                <a:solidFill>
                  <a:srgbClr val="464646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6026" y="2380844"/>
            <a:ext cx="1710689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64646"/>
                </a:solidFill>
                <a:latin typeface="Trebuchet MS"/>
                <a:cs typeface="Trebuchet MS"/>
              </a:rPr>
              <a:t>Total</a:t>
            </a:r>
            <a:r>
              <a:rPr sz="1650" b="1" spc="-105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464646"/>
                </a:solidFill>
                <a:latin typeface="Trebuchet MS"/>
                <a:cs typeface="Trebuchet MS"/>
              </a:rPr>
              <a:t>Customers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6687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3813" y="3587940"/>
            <a:ext cx="989965" cy="381000"/>
            <a:chOff x="663813" y="3587940"/>
            <a:chExt cx="989965" cy="381000"/>
          </a:xfrm>
        </p:grpSpPr>
        <p:sp>
          <p:nvSpPr>
            <p:cNvPr id="13" name="object 13"/>
            <p:cNvSpPr/>
            <p:nvPr/>
          </p:nvSpPr>
          <p:spPr>
            <a:xfrm>
              <a:off x="1054016" y="3767569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2691" y="0"/>
                  </a:moveTo>
                  <a:lnTo>
                    <a:pt x="6889" y="0"/>
                  </a:lnTo>
                  <a:lnTo>
                    <a:pt x="4643" y="927"/>
                  </a:lnTo>
                  <a:lnTo>
                    <a:pt x="927" y="4648"/>
                  </a:lnTo>
                  <a:lnTo>
                    <a:pt x="0" y="6883"/>
                  </a:lnTo>
                  <a:lnTo>
                    <a:pt x="0" y="9512"/>
                  </a:lnTo>
                  <a:lnTo>
                    <a:pt x="0" y="12141"/>
                  </a:lnTo>
                  <a:lnTo>
                    <a:pt x="927" y="14389"/>
                  </a:lnTo>
                  <a:lnTo>
                    <a:pt x="4643" y="18097"/>
                  </a:lnTo>
                  <a:lnTo>
                    <a:pt x="6889" y="19037"/>
                  </a:lnTo>
                  <a:lnTo>
                    <a:pt x="592691" y="19037"/>
                  </a:lnTo>
                  <a:lnTo>
                    <a:pt x="594926" y="18097"/>
                  </a:lnTo>
                  <a:lnTo>
                    <a:pt x="598647" y="14389"/>
                  </a:lnTo>
                  <a:lnTo>
                    <a:pt x="599574" y="12141"/>
                  </a:lnTo>
                  <a:lnTo>
                    <a:pt x="599574" y="6883"/>
                  </a:lnTo>
                  <a:lnTo>
                    <a:pt x="598647" y="4648"/>
                  </a:lnTo>
                  <a:lnTo>
                    <a:pt x="594926" y="927"/>
                  </a:lnTo>
                  <a:lnTo>
                    <a:pt x="592691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813" y="358794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67912" y="0"/>
                  </a:moveTo>
                  <a:lnTo>
                    <a:pt x="22288" y="0"/>
                  </a:lnTo>
                  <a:lnTo>
                    <a:pt x="19014" y="647"/>
                  </a:lnTo>
                  <a:lnTo>
                    <a:pt x="0" y="22288"/>
                  </a:lnTo>
                  <a:lnTo>
                    <a:pt x="0" y="354977"/>
                  </a:lnTo>
                  <a:lnTo>
                    <a:pt x="0" y="358381"/>
                  </a:lnTo>
                  <a:lnTo>
                    <a:pt x="22288" y="380682"/>
                  </a:lnTo>
                  <a:lnTo>
                    <a:pt x="367912" y="380682"/>
                  </a:lnTo>
                  <a:lnTo>
                    <a:pt x="390202" y="358381"/>
                  </a:lnTo>
                  <a:lnTo>
                    <a:pt x="390202" y="22288"/>
                  </a:lnTo>
                  <a:lnTo>
                    <a:pt x="371191" y="647"/>
                  </a:lnTo>
                  <a:lnTo>
                    <a:pt x="367912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9635" y="3594276"/>
            <a:ext cx="1739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0" dirty="0">
                <a:solidFill>
                  <a:srgbClr val="464646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027" y="3532412"/>
            <a:ext cx="2106295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464646"/>
                </a:solidFill>
                <a:latin typeface="Trebuchet MS"/>
                <a:cs typeface="Trebuchet MS"/>
              </a:rPr>
              <a:t>Churned</a:t>
            </a:r>
            <a:r>
              <a:rPr sz="1650" b="1" spc="-9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464646"/>
                </a:solidFill>
                <a:latin typeface="Trebuchet MS"/>
                <a:cs typeface="Trebuchet MS"/>
              </a:rPr>
              <a:t>Customers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1796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3813" y="4739500"/>
            <a:ext cx="989965" cy="390525"/>
            <a:chOff x="663813" y="4739500"/>
            <a:chExt cx="989965" cy="390525"/>
          </a:xfrm>
        </p:grpSpPr>
        <p:sp>
          <p:nvSpPr>
            <p:cNvPr id="18" name="object 18"/>
            <p:cNvSpPr/>
            <p:nvPr/>
          </p:nvSpPr>
          <p:spPr>
            <a:xfrm>
              <a:off x="1054016" y="492865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2691" y="0"/>
                  </a:moveTo>
                  <a:lnTo>
                    <a:pt x="6889" y="0"/>
                  </a:lnTo>
                  <a:lnTo>
                    <a:pt x="4643" y="927"/>
                  </a:lnTo>
                  <a:lnTo>
                    <a:pt x="927" y="4648"/>
                  </a:lnTo>
                  <a:lnTo>
                    <a:pt x="0" y="6883"/>
                  </a:lnTo>
                  <a:lnTo>
                    <a:pt x="0" y="9512"/>
                  </a:lnTo>
                  <a:lnTo>
                    <a:pt x="0" y="12141"/>
                  </a:lnTo>
                  <a:lnTo>
                    <a:pt x="927" y="14389"/>
                  </a:lnTo>
                  <a:lnTo>
                    <a:pt x="4643" y="18097"/>
                  </a:lnTo>
                  <a:lnTo>
                    <a:pt x="6889" y="19037"/>
                  </a:lnTo>
                  <a:lnTo>
                    <a:pt x="592691" y="19037"/>
                  </a:lnTo>
                  <a:lnTo>
                    <a:pt x="594926" y="18097"/>
                  </a:lnTo>
                  <a:lnTo>
                    <a:pt x="598647" y="14389"/>
                  </a:lnTo>
                  <a:lnTo>
                    <a:pt x="599574" y="12141"/>
                  </a:lnTo>
                  <a:lnTo>
                    <a:pt x="599574" y="6883"/>
                  </a:lnTo>
                  <a:lnTo>
                    <a:pt x="598647" y="4648"/>
                  </a:lnTo>
                  <a:lnTo>
                    <a:pt x="594926" y="927"/>
                  </a:lnTo>
                  <a:lnTo>
                    <a:pt x="592691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813" y="47395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67912" y="0"/>
                  </a:moveTo>
                  <a:lnTo>
                    <a:pt x="22288" y="0"/>
                  </a:lnTo>
                  <a:lnTo>
                    <a:pt x="19014" y="647"/>
                  </a:lnTo>
                  <a:lnTo>
                    <a:pt x="0" y="22288"/>
                  </a:lnTo>
                  <a:lnTo>
                    <a:pt x="0" y="364502"/>
                  </a:lnTo>
                  <a:lnTo>
                    <a:pt x="0" y="367906"/>
                  </a:lnTo>
                  <a:lnTo>
                    <a:pt x="22288" y="390194"/>
                  </a:lnTo>
                  <a:lnTo>
                    <a:pt x="367912" y="390194"/>
                  </a:lnTo>
                  <a:lnTo>
                    <a:pt x="390202" y="367906"/>
                  </a:lnTo>
                  <a:lnTo>
                    <a:pt x="390202" y="22288"/>
                  </a:lnTo>
                  <a:lnTo>
                    <a:pt x="371191" y="647"/>
                  </a:lnTo>
                  <a:lnTo>
                    <a:pt x="367912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6806" y="4755348"/>
            <a:ext cx="17970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0" dirty="0">
                <a:solidFill>
                  <a:srgbClr val="464646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6026" y="4693484"/>
            <a:ext cx="1172210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5" dirty="0">
                <a:solidFill>
                  <a:srgbClr val="464646"/>
                </a:solidFill>
                <a:latin typeface="Trebuchet MS"/>
                <a:cs typeface="Trebuchet MS"/>
              </a:rPr>
              <a:t>Churn</a:t>
            </a:r>
            <a:r>
              <a:rPr sz="1650" b="1" spc="-9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-20" dirty="0">
                <a:solidFill>
                  <a:srgbClr val="464646"/>
                </a:solidFill>
                <a:latin typeface="Trebuchet MS"/>
                <a:cs typeface="Trebuchet MS"/>
              </a:rPr>
              <a:t>Rate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26.86%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84225"/>
            <a:ext cx="10256253" cy="734694"/>
          </a:xfrm>
          <a:prstGeom prst="rect">
            <a:avLst/>
          </a:prstGeom>
        </p:spPr>
        <p:txBody>
          <a:bodyPr vert="horz" wrap="square" lIns="0" tIns="130394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20"/>
              </a:spcBef>
            </a:pPr>
            <a:r>
              <a:rPr sz="3350" spc="90" dirty="0"/>
              <a:t>Churn</a:t>
            </a:r>
            <a:r>
              <a:rPr sz="3350" spc="-175" dirty="0"/>
              <a:t> </a:t>
            </a:r>
            <a:r>
              <a:rPr sz="3350" spc="135" dirty="0"/>
              <a:t>Reasons</a:t>
            </a:r>
            <a:r>
              <a:rPr sz="3350" spc="-170" dirty="0"/>
              <a:t> </a:t>
            </a:r>
            <a:r>
              <a:rPr sz="3350" spc="100" dirty="0"/>
              <a:t>Analysis</a:t>
            </a:r>
            <a:endParaRPr sz="335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927225"/>
            <a:ext cx="3516629" cy="137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30303"/>
                </a:solidFill>
                <a:latin typeface="Trebuchet MS"/>
                <a:cs typeface="Trebuchet MS"/>
              </a:rPr>
              <a:t>Top</a:t>
            </a:r>
            <a:r>
              <a:rPr sz="1650" b="1" spc="-80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55" dirty="0">
                <a:solidFill>
                  <a:srgbClr val="030303"/>
                </a:solidFill>
                <a:latin typeface="Trebuchet MS"/>
                <a:cs typeface="Trebuchet MS"/>
              </a:rPr>
              <a:t>Churn</a:t>
            </a:r>
            <a:r>
              <a:rPr sz="1650" b="1" spc="-75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65" dirty="0">
                <a:solidFill>
                  <a:srgbClr val="030303"/>
                </a:solidFill>
                <a:latin typeface="Trebuchet MS"/>
                <a:cs typeface="Trebuchet MS"/>
              </a:rPr>
              <a:t>Reasons</a:t>
            </a:r>
            <a:endParaRPr sz="1650" dirty="0">
              <a:latin typeface="Trebuchet MS"/>
              <a:cs typeface="Trebuchet MS"/>
            </a:endParaRPr>
          </a:p>
          <a:p>
            <a:pPr marL="286385" indent="-273685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286385" algn="l"/>
              </a:tabLst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Competitor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made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better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offer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464646"/>
                </a:solidFill>
                <a:latin typeface="Verdana"/>
                <a:cs typeface="Verdana"/>
              </a:rPr>
              <a:t>(17.13%)</a:t>
            </a:r>
            <a:endParaRPr sz="1350" dirty="0">
              <a:latin typeface="Verdana"/>
              <a:cs typeface="Verdana"/>
            </a:endParaRPr>
          </a:p>
          <a:p>
            <a:pPr marL="285750" indent="-27305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85750" algn="l"/>
              </a:tabLst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Competitor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had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more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features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464646"/>
                </a:solidFill>
                <a:latin typeface="Verdana"/>
                <a:cs typeface="Verdana"/>
              </a:rPr>
              <a:t>(16.79%)</a:t>
            </a:r>
            <a:endParaRPr sz="1350" dirty="0">
              <a:latin typeface="Verdana"/>
              <a:cs typeface="Verdana"/>
            </a:endParaRPr>
          </a:p>
          <a:p>
            <a:pPr marL="286385" indent="-2736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86385" algn="l"/>
              </a:tabLst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Attitude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of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support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staff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(11.48%)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3908425"/>
            <a:ext cx="3698875" cy="137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030303"/>
                </a:solidFill>
                <a:latin typeface="Trebuchet MS"/>
                <a:cs typeface="Trebuchet MS"/>
              </a:rPr>
              <a:t>Other</a:t>
            </a:r>
            <a:r>
              <a:rPr sz="1650" b="1" spc="-85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55" dirty="0">
                <a:solidFill>
                  <a:srgbClr val="030303"/>
                </a:solidFill>
                <a:latin typeface="Trebuchet MS"/>
                <a:cs typeface="Trebuchet MS"/>
              </a:rPr>
              <a:t>Churn</a:t>
            </a:r>
            <a:r>
              <a:rPr sz="1650" b="1" spc="-80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65" dirty="0">
                <a:solidFill>
                  <a:srgbClr val="030303"/>
                </a:solidFill>
                <a:latin typeface="Trebuchet MS"/>
                <a:cs typeface="Trebuchet MS"/>
              </a:rPr>
              <a:t>Reasons</a:t>
            </a:r>
            <a:endParaRPr sz="1650" dirty="0">
              <a:latin typeface="Trebuchet MS"/>
              <a:cs typeface="Trebuchet MS"/>
            </a:endParaRPr>
          </a:p>
          <a:p>
            <a:pPr marL="286385" indent="-273685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286385" algn="l"/>
              </a:tabLst>
            </a:pPr>
            <a:r>
              <a:rPr sz="1350" spc="-60" dirty="0">
                <a:solidFill>
                  <a:srgbClr val="464646"/>
                </a:solidFill>
                <a:latin typeface="Verdana"/>
                <a:cs typeface="Verdana"/>
              </a:rPr>
              <a:t>Don't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know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(6.95%)</a:t>
            </a:r>
            <a:endParaRPr sz="1350" dirty="0">
              <a:latin typeface="Verdana"/>
              <a:cs typeface="Verdana"/>
            </a:endParaRPr>
          </a:p>
          <a:p>
            <a:pPr marL="286385" indent="-2736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86385" algn="l"/>
              </a:tabLst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Competitor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offered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better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pricing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(6.22%)</a:t>
            </a:r>
            <a:endParaRPr sz="1350" dirty="0">
              <a:latin typeface="Verdana"/>
              <a:cs typeface="Verdana"/>
            </a:endParaRPr>
          </a:p>
          <a:p>
            <a:pPr marL="286385" indent="-2736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86385" algn="l"/>
              </a:tabLst>
            </a:pP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Other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competitor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offers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(5.37%)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6" name="Picture 5" descr="churan 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927225"/>
            <a:ext cx="5715416" cy="353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08025"/>
            <a:ext cx="363156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90" dirty="0"/>
              <a:t>Churn</a:t>
            </a:r>
            <a:r>
              <a:rPr sz="3350" spc="-170" dirty="0"/>
              <a:t> </a:t>
            </a:r>
            <a:r>
              <a:rPr sz="3350" spc="95" dirty="0"/>
              <a:t>Categories</a:t>
            </a:r>
            <a:endParaRPr sz="3350" dirty="0"/>
          </a:p>
        </p:txBody>
      </p:sp>
      <p:sp>
        <p:nvSpPr>
          <p:cNvPr id="3" name="object 3"/>
          <p:cNvSpPr/>
          <p:nvPr/>
        </p:nvSpPr>
        <p:spPr>
          <a:xfrm>
            <a:off x="990600" y="154622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67906" y="0"/>
                </a:moveTo>
                <a:lnTo>
                  <a:pt x="22289" y="0"/>
                </a:lnTo>
                <a:lnTo>
                  <a:pt x="19010" y="660"/>
                </a:lnTo>
                <a:lnTo>
                  <a:pt x="0" y="22288"/>
                </a:lnTo>
                <a:lnTo>
                  <a:pt x="0" y="354990"/>
                </a:lnTo>
                <a:lnTo>
                  <a:pt x="0" y="358394"/>
                </a:lnTo>
                <a:lnTo>
                  <a:pt x="22289" y="380682"/>
                </a:lnTo>
                <a:lnTo>
                  <a:pt x="367906" y="380682"/>
                </a:lnTo>
                <a:lnTo>
                  <a:pt x="390194" y="358394"/>
                </a:lnTo>
                <a:lnTo>
                  <a:pt x="390194" y="22288"/>
                </a:lnTo>
                <a:lnTo>
                  <a:pt x="371182" y="660"/>
                </a:lnTo>
                <a:lnTo>
                  <a:pt x="36790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1546225"/>
            <a:ext cx="2286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35" dirty="0">
                <a:solidFill>
                  <a:srgbClr val="464646"/>
                </a:solidFill>
                <a:latin typeface="Trebuchet MS"/>
                <a:cs typeface="Trebuchet MS"/>
              </a:rPr>
              <a:t>1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1546225"/>
            <a:ext cx="1986280" cy="902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5" dirty="0">
                <a:solidFill>
                  <a:srgbClr val="464646"/>
                </a:solidFill>
                <a:latin typeface="Trebuchet MS"/>
                <a:cs typeface="Trebuchet MS"/>
              </a:rPr>
              <a:t>Competitor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805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(45.51%)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154622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67919" y="0"/>
                </a:moveTo>
                <a:lnTo>
                  <a:pt x="22301" y="0"/>
                </a:lnTo>
                <a:lnTo>
                  <a:pt x="19011" y="660"/>
                </a:lnTo>
                <a:lnTo>
                  <a:pt x="0" y="22288"/>
                </a:lnTo>
                <a:lnTo>
                  <a:pt x="0" y="354990"/>
                </a:lnTo>
                <a:lnTo>
                  <a:pt x="0" y="358394"/>
                </a:lnTo>
                <a:lnTo>
                  <a:pt x="22301" y="380682"/>
                </a:lnTo>
                <a:lnTo>
                  <a:pt x="367919" y="380682"/>
                </a:lnTo>
                <a:lnTo>
                  <a:pt x="390207" y="358394"/>
                </a:lnTo>
                <a:lnTo>
                  <a:pt x="390207" y="22288"/>
                </a:lnTo>
                <a:lnTo>
                  <a:pt x="371195" y="660"/>
                </a:lnTo>
                <a:lnTo>
                  <a:pt x="367919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6200" y="1546225"/>
            <a:ext cx="1739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0" dirty="0">
                <a:solidFill>
                  <a:srgbClr val="464646"/>
                </a:solidFill>
                <a:latin typeface="Trebuchet MS"/>
                <a:cs typeface="Trebuchet MS"/>
              </a:rPr>
              <a:t>2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1546225"/>
            <a:ext cx="1973580" cy="902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64646"/>
                </a:solidFill>
                <a:latin typeface="Trebuchet MS"/>
                <a:cs typeface="Trebuchet MS"/>
              </a:rPr>
              <a:t>Attitude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287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(16.22%)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2613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58394" y="0"/>
                </a:moveTo>
                <a:lnTo>
                  <a:pt x="22288" y="0"/>
                </a:lnTo>
                <a:lnTo>
                  <a:pt x="19011" y="660"/>
                </a:lnTo>
                <a:lnTo>
                  <a:pt x="0" y="22288"/>
                </a:lnTo>
                <a:lnTo>
                  <a:pt x="0" y="354990"/>
                </a:lnTo>
                <a:lnTo>
                  <a:pt x="0" y="358394"/>
                </a:lnTo>
                <a:lnTo>
                  <a:pt x="22288" y="380682"/>
                </a:lnTo>
                <a:lnTo>
                  <a:pt x="358394" y="380682"/>
                </a:lnTo>
                <a:lnTo>
                  <a:pt x="380682" y="358394"/>
                </a:lnTo>
                <a:lnTo>
                  <a:pt x="380682" y="22288"/>
                </a:lnTo>
                <a:lnTo>
                  <a:pt x="361670" y="660"/>
                </a:lnTo>
                <a:lnTo>
                  <a:pt x="358394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613025"/>
            <a:ext cx="17970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0" dirty="0">
                <a:solidFill>
                  <a:srgbClr val="464646"/>
                </a:solidFill>
                <a:latin typeface="Trebuchet MS"/>
                <a:cs typeface="Trebuchet MS"/>
              </a:rPr>
              <a:t>3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000" y="2613025"/>
            <a:ext cx="1983105" cy="902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464646"/>
                </a:solidFill>
                <a:latin typeface="Trebuchet MS"/>
                <a:cs typeface="Trebuchet MS"/>
              </a:rPr>
              <a:t>Dissatisfaction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286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(16.17%)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0" y="2613025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67906" y="0"/>
                </a:moveTo>
                <a:lnTo>
                  <a:pt x="22289" y="0"/>
                </a:lnTo>
                <a:lnTo>
                  <a:pt x="19010" y="660"/>
                </a:lnTo>
                <a:lnTo>
                  <a:pt x="0" y="22301"/>
                </a:lnTo>
                <a:lnTo>
                  <a:pt x="0" y="364515"/>
                </a:lnTo>
                <a:lnTo>
                  <a:pt x="0" y="367919"/>
                </a:lnTo>
                <a:lnTo>
                  <a:pt x="22289" y="390207"/>
                </a:lnTo>
                <a:lnTo>
                  <a:pt x="367906" y="390207"/>
                </a:lnTo>
                <a:lnTo>
                  <a:pt x="390194" y="367919"/>
                </a:lnTo>
                <a:lnTo>
                  <a:pt x="390194" y="22301"/>
                </a:lnTo>
                <a:lnTo>
                  <a:pt x="371182" y="660"/>
                </a:lnTo>
                <a:lnTo>
                  <a:pt x="36790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6200" y="2613025"/>
            <a:ext cx="18986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5" dirty="0">
                <a:solidFill>
                  <a:srgbClr val="464646"/>
                </a:solidFill>
                <a:latin typeface="Trebuchet MS"/>
                <a:cs typeface="Trebuchet MS"/>
              </a:rPr>
              <a:t>4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9600" y="2613025"/>
            <a:ext cx="2694305" cy="99450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64646"/>
                </a:solidFill>
                <a:latin typeface="Trebuchet MS"/>
                <a:cs typeface="Trebuchet MS"/>
              </a:rPr>
              <a:t>Price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200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 smtClean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lang="en-US" sz="1350" spc="-30" dirty="0" smtClean="0">
              <a:solidFill>
                <a:srgbClr val="464646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75" dirty="0" smtClean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70" dirty="0">
                <a:solidFill>
                  <a:srgbClr val="464646"/>
                </a:solidFill>
                <a:latin typeface="Verdana"/>
                <a:cs typeface="Verdana"/>
              </a:rPr>
              <a:t>(11.31%)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3908425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67906" y="0"/>
                </a:moveTo>
                <a:lnTo>
                  <a:pt x="22288" y="0"/>
                </a:lnTo>
                <a:lnTo>
                  <a:pt x="19011" y="660"/>
                </a:lnTo>
                <a:lnTo>
                  <a:pt x="0" y="22301"/>
                </a:lnTo>
                <a:lnTo>
                  <a:pt x="0" y="364515"/>
                </a:lnTo>
                <a:lnTo>
                  <a:pt x="0" y="367919"/>
                </a:lnTo>
                <a:lnTo>
                  <a:pt x="22288" y="390207"/>
                </a:lnTo>
                <a:lnTo>
                  <a:pt x="367906" y="390207"/>
                </a:lnTo>
                <a:lnTo>
                  <a:pt x="390194" y="367919"/>
                </a:lnTo>
                <a:lnTo>
                  <a:pt x="390194" y="22301"/>
                </a:lnTo>
                <a:lnTo>
                  <a:pt x="371182" y="660"/>
                </a:lnTo>
                <a:lnTo>
                  <a:pt x="36790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6800" y="3908425"/>
            <a:ext cx="18478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20" dirty="0">
                <a:solidFill>
                  <a:srgbClr val="464646"/>
                </a:solidFill>
                <a:latin typeface="Trebuchet MS"/>
                <a:cs typeface="Trebuchet MS"/>
              </a:rPr>
              <a:t>5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000" y="3908425"/>
            <a:ext cx="2588260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40" dirty="0">
                <a:solidFill>
                  <a:srgbClr val="464646"/>
                </a:solidFill>
                <a:latin typeface="Trebuchet MS"/>
                <a:cs typeface="Trebuchet MS"/>
              </a:rPr>
              <a:t>Other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165" dirty="0">
                <a:solidFill>
                  <a:srgbClr val="464646"/>
                </a:solidFill>
                <a:latin typeface="Verdana"/>
                <a:cs typeface="Verdana"/>
              </a:rPr>
              <a:t>191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464646"/>
                </a:solidFill>
                <a:latin typeface="Verdana"/>
                <a:cs typeface="Verdana"/>
              </a:rPr>
              <a:t>(10.8%)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18" name="object 18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  <p:pic>
        <p:nvPicPr>
          <p:cNvPr id="19" name="Picture 18" descr="churn catege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2003425"/>
            <a:ext cx="4343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17625"/>
            <a:ext cx="499681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90" dirty="0"/>
              <a:t>Churn</a:t>
            </a:r>
            <a:r>
              <a:rPr sz="3350" spc="-180" dirty="0"/>
              <a:t> </a:t>
            </a:r>
            <a:r>
              <a:rPr sz="3350" spc="130" dirty="0"/>
              <a:t>by</a:t>
            </a:r>
            <a:r>
              <a:rPr sz="3350" spc="-180" dirty="0"/>
              <a:t> </a:t>
            </a:r>
            <a:r>
              <a:rPr sz="3350" spc="120" dirty="0"/>
              <a:t>Demographics</a:t>
            </a:r>
            <a:endParaRPr sz="3350" dirty="0"/>
          </a:p>
        </p:txBody>
      </p:sp>
      <p:sp>
        <p:nvSpPr>
          <p:cNvPr id="3" name="object 3"/>
          <p:cNvSpPr/>
          <p:nvPr/>
        </p:nvSpPr>
        <p:spPr>
          <a:xfrm>
            <a:off x="1075427" y="318822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40" y="0"/>
                </a:moveTo>
                <a:lnTo>
                  <a:pt x="24765" y="0"/>
                </a:lnTo>
                <a:lnTo>
                  <a:pt x="21123" y="723"/>
                </a:lnTo>
                <a:lnTo>
                  <a:pt x="0" y="24765"/>
                </a:lnTo>
                <a:lnTo>
                  <a:pt x="0" y="32334"/>
                </a:lnTo>
                <a:lnTo>
                  <a:pt x="24765" y="57099"/>
                </a:lnTo>
                <a:lnTo>
                  <a:pt x="32340" y="57099"/>
                </a:lnTo>
                <a:lnTo>
                  <a:pt x="57105" y="32334"/>
                </a:lnTo>
                <a:lnTo>
                  <a:pt x="57105" y="28549"/>
                </a:lnTo>
                <a:lnTo>
                  <a:pt x="57105" y="24765"/>
                </a:lnTo>
                <a:lnTo>
                  <a:pt x="35981" y="723"/>
                </a:lnTo>
                <a:lnTo>
                  <a:pt x="3234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5427" y="352131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40" y="0"/>
                </a:moveTo>
                <a:lnTo>
                  <a:pt x="24765" y="0"/>
                </a:lnTo>
                <a:lnTo>
                  <a:pt x="21123" y="723"/>
                </a:lnTo>
                <a:lnTo>
                  <a:pt x="0" y="24765"/>
                </a:lnTo>
                <a:lnTo>
                  <a:pt x="0" y="32334"/>
                </a:lnTo>
                <a:lnTo>
                  <a:pt x="24765" y="57099"/>
                </a:lnTo>
                <a:lnTo>
                  <a:pt x="32340" y="57099"/>
                </a:lnTo>
                <a:lnTo>
                  <a:pt x="57105" y="32334"/>
                </a:lnTo>
                <a:lnTo>
                  <a:pt x="57105" y="28549"/>
                </a:lnTo>
                <a:lnTo>
                  <a:pt x="57105" y="24765"/>
                </a:lnTo>
                <a:lnTo>
                  <a:pt x="35981" y="723"/>
                </a:lnTo>
                <a:lnTo>
                  <a:pt x="3234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5427" y="38544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40" y="0"/>
                </a:moveTo>
                <a:lnTo>
                  <a:pt x="24765" y="0"/>
                </a:lnTo>
                <a:lnTo>
                  <a:pt x="21123" y="723"/>
                </a:lnTo>
                <a:lnTo>
                  <a:pt x="0" y="24765"/>
                </a:lnTo>
                <a:lnTo>
                  <a:pt x="0" y="32334"/>
                </a:lnTo>
                <a:lnTo>
                  <a:pt x="24765" y="57099"/>
                </a:lnTo>
                <a:lnTo>
                  <a:pt x="32340" y="57099"/>
                </a:lnTo>
                <a:lnTo>
                  <a:pt x="57105" y="32334"/>
                </a:lnTo>
                <a:lnTo>
                  <a:pt x="57105" y="28549"/>
                </a:lnTo>
                <a:lnTo>
                  <a:pt x="57105" y="24765"/>
                </a:lnTo>
                <a:lnTo>
                  <a:pt x="35981" y="723"/>
                </a:lnTo>
                <a:lnTo>
                  <a:pt x="3234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5427" y="41875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40" y="0"/>
                </a:moveTo>
                <a:lnTo>
                  <a:pt x="24765" y="0"/>
                </a:lnTo>
                <a:lnTo>
                  <a:pt x="21123" y="723"/>
                </a:lnTo>
                <a:lnTo>
                  <a:pt x="0" y="24765"/>
                </a:lnTo>
                <a:lnTo>
                  <a:pt x="0" y="32346"/>
                </a:lnTo>
                <a:lnTo>
                  <a:pt x="24765" y="57111"/>
                </a:lnTo>
                <a:lnTo>
                  <a:pt x="32340" y="57111"/>
                </a:lnTo>
                <a:lnTo>
                  <a:pt x="57105" y="32346"/>
                </a:lnTo>
                <a:lnTo>
                  <a:pt x="57105" y="28549"/>
                </a:lnTo>
                <a:lnTo>
                  <a:pt x="57105" y="24765"/>
                </a:lnTo>
                <a:lnTo>
                  <a:pt x="35981" y="723"/>
                </a:lnTo>
                <a:lnTo>
                  <a:pt x="3234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5427" y="452060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40" y="0"/>
                </a:moveTo>
                <a:lnTo>
                  <a:pt x="24765" y="0"/>
                </a:lnTo>
                <a:lnTo>
                  <a:pt x="21123" y="723"/>
                </a:lnTo>
                <a:lnTo>
                  <a:pt x="0" y="24765"/>
                </a:lnTo>
                <a:lnTo>
                  <a:pt x="0" y="32346"/>
                </a:lnTo>
                <a:lnTo>
                  <a:pt x="24765" y="57111"/>
                </a:lnTo>
                <a:lnTo>
                  <a:pt x="32340" y="57111"/>
                </a:lnTo>
                <a:lnTo>
                  <a:pt x="57105" y="32346"/>
                </a:lnTo>
                <a:lnTo>
                  <a:pt x="57105" y="28549"/>
                </a:lnTo>
                <a:lnTo>
                  <a:pt x="57105" y="24765"/>
                </a:lnTo>
                <a:lnTo>
                  <a:pt x="35981" y="723"/>
                </a:lnTo>
                <a:lnTo>
                  <a:pt x="3234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8228" y="2523594"/>
            <a:ext cx="3126105" cy="2120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95" dirty="0">
                <a:solidFill>
                  <a:srgbClr val="030303"/>
                </a:solidFill>
                <a:latin typeface="Trebuchet MS"/>
                <a:cs typeface="Trebuchet MS"/>
              </a:rPr>
              <a:t>Age</a:t>
            </a:r>
            <a:r>
              <a:rPr sz="1650" b="1" spc="-85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030303"/>
                </a:solidFill>
                <a:latin typeface="Trebuchet MS"/>
                <a:cs typeface="Trebuchet MS"/>
              </a:rPr>
              <a:t>Group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</a:pP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Under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30: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464646"/>
                </a:solidFill>
                <a:latin typeface="Verdana"/>
                <a:cs typeface="Verdana"/>
              </a:rPr>
              <a:t>1403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total,</a:t>
            </a:r>
            <a:r>
              <a:rPr sz="1350" spc="-11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282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 smtClean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endParaRPr sz="1350" dirty="0" smtClean="0">
              <a:latin typeface="Verdana"/>
              <a:cs typeface="Verdana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dirty="0" smtClean="0">
                <a:solidFill>
                  <a:srgbClr val="464646"/>
                </a:solidFill>
                <a:latin typeface="Verdana"/>
                <a:cs typeface="Verdana"/>
              </a:rPr>
              <a:t>30-</a:t>
            </a:r>
            <a:r>
              <a:rPr sz="1350" spc="-75" dirty="0" smtClean="0">
                <a:solidFill>
                  <a:srgbClr val="464646"/>
                </a:solidFill>
                <a:latin typeface="Verdana"/>
                <a:cs typeface="Verdana"/>
              </a:rPr>
              <a:t>40:</a:t>
            </a:r>
            <a:r>
              <a:rPr sz="1350" spc="-90" dirty="0" smtClean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80" dirty="0" smtClean="0">
                <a:solidFill>
                  <a:srgbClr val="464646"/>
                </a:solidFill>
                <a:latin typeface="Verdana"/>
                <a:cs typeface="Verdana"/>
              </a:rPr>
              <a:t>1328</a:t>
            </a:r>
            <a:r>
              <a:rPr sz="1350" spc="-90" dirty="0" smtClean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 smtClean="0">
                <a:solidFill>
                  <a:srgbClr val="464646"/>
                </a:solidFill>
                <a:latin typeface="Verdana"/>
                <a:cs typeface="Verdana"/>
              </a:rPr>
              <a:t>total,</a:t>
            </a:r>
            <a:r>
              <a:rPr sz="1350" spc="-105" dirty="0" smtClean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90" dirty="0" smtClean="0">
                <a:solidFill>
                  <a:srgbClr val="464646"/>
                </a:solidFill>
                <a:latin typeface="Verdana"/>
                <a:cs typeface="Verdana"/>
              </a:rPr>
              <a:t>319 </a:t>
            </a:r>
            <a:r>
              <a:rPr sz="1350" spc="-10" dirty="0" smtClean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endParaRPr sz="1350" dirty="0" smtClean="0">
              <a:latin typeface="Verdana"/>
              <a:cs typeface="Verdana"/>
            </a:endParaRPr>
          </a:p>
          <a:p>
            <a:pPr marL="286385">
              <a:lnSpc>
                <a:spcPct val="100000"/>
              </a:lnSpc>
              <a:spcBef>
                <a:spcPts val="1000"/>
              </a:spcBef>
            </a:pPr>
            <a:r>
              <a:rPr sz="1350" dirty="0" smtClean="0">
                <a:solidFill>
                  <a:srgbClr val="464646"/>
                </a:solidFill>
                <a:latin typeface="Verdana"/>
                <a:cs typeface="Verdana"/>
              </a:rPr>
              <a:t>40-</a:t>
            </a:r>
            <a:r>
              <a:rPr sz="1350" spc="-95" dirty="0" smtClean="0">
                <a:solidFill>
                  <a:srgbClr val="464646"/>
                </a:solidFill>
                <a:latin typeface="Verdana"/>
                <a:cs typeface="Verdana"/>
              </a:rPr>
              <a:t>50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: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464646"/>
                </a:solidFill>
                <a:latin typeface="Verdana"/>
                <a:cs typeface="Verdana"/>
              </a:rPr>
              <a:t>1169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total,</a:t>
            </a:r>
            <a:r>
              <a:rPr sz="1350" spc="-1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457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endParaRPr sz="1350" dirty="0">
              <a:latin typeface="Verdana"/>
              <a:cs typeface="Verdana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50-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60: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464646"/>
                </a:solidFill>
                <a:latin typeface="Verdana"/>
                <a:cs typeface="Verdana"/>
              </a:rPr>
              <a:t>1150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total,</a:t>
            </a:r>
            <a:r>
              <a:rPr sz="1350" spc="-10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322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endParaRPr sz="1350" dirty="0">
              <a:latin typeface="Verdana"/>
              <a:cs typeface="Verdana"/>
            </a:endParaRPr>
          </a:p>
          <a:p>
            <a:pPr marL="286385">
              <a:lnSpc>
                <a:spcPct val="100000"/>
              </a:lnSpc>
              <a:spcBef>
                <a:spcPts val="1000"/>
              </a:spcBef>
            </a:pP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Above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60: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464646"/>
                </a:solidFill>
                <a:latin typeface="Verdana"/>
                <a:cs typeface="Verdana"/>
              </a:rPr>
              <a:t>1142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total,</a:t>
            </a:r>
            <a:r>
              <a:rPr sz="1350" spc="-11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277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11" name="Picture 10" descr="demo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851025"/>
            <a:ext cx="5420482" cy="387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55625"/>
            <a:ext cx="54832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90" dirty="0"/>
              <a:t>Churn</a:t>
            </a:r>
            <a:r>
              <a:rPr sz="3350" spc="-175" dirty="0"/>
              <a:t> </a:t>
            </a:r>
            <a:r>
              <a:rPr sz="3350" spc="155" dirty="0"/>
              <a:t>Customers</a:t>
            </a:r>
            <a:r>
              <a:rPr sz="3350" spc="-175" dirty="0"/>
              <a:t> </a:t>
            </a:r>
            <a:r>
              <a:rPr sz="3350" spc="130" dirty="0"/>
              <a:t>by</a:t>
            </a:r>
            <a:r>
              <a:rPr sz="3350" spc="-170" dirty="0"/>
              <a:t> </a:t>
            </a:r>
            <a:r>
              <a:rPr sz="3350" spc="100" dirty="0"/>
              <a:t>State</a:t>
            </a:r>
            <a:endParaRPr sz="33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361" y="1960511"/>
            <a:ext cx="3683101" cy="22745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216" y="4417493"/>
            <a:ext cx="8968740" cy="91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464646"/>
                </a:solidFill>
                <a:latin typeface="Trebuchet MS"/>
                <a:cs typeface="Trebuchet MS"/>
              </a:rPr>
              <a:t>Geographic</a:t>
            </a:r>
            <a:r>
              <a:rPr sz="1650" b="1" spc="-9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55" dirty="0">
                <a:solidFill>
                  <a:srgbClr val="464646"/>
                </a:solidFill>
                <a:latin typeface="Trebuchet MS"/>
                <a:cs typeface="Trebuchet MS"/>
              </a:rPr>
              <a:t>Churn</a:t>
            </a:r>
            <a:r>
              <a:rPr sz="1650" b="1" spc="-85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464646"/>
                </a:solidFill>
                <a:latin typeface="Trebuchet MS"/>
                <a:cs typeface="Trebuchet MS"/>
              </a:rPr>
              <a:t>Insights</a:t>
            </a:r>
            <a:endParaRPr sz="1650" dirty="0">
              <a:latin typeface="Trebuchet MS"/>
              <a:cs typeface="Trebuchet MS"/>
            </a:endParaRPr>
          </a:p>
          <a:p>
            <a:pPr marL="12700" marR="5080">
              <a:lnSpc>
                <a:spcPct val="134100"/>
              </a:lnSpc>
              <a:spcBef>
                <a:spcPts val="615"/>
              </a:spcBef>
            </a:pP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The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464646"/>
                </a:solidFill>
                <a:latin typeface="Verdana"/>
                <a:cs typeface="Verdana"/>
              </a:rPr>
              <a:t>map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shows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the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distribution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of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churned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across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different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states,</a:t>
            </a:r>
            <a:r>
              <a:rPr sz="1350" spc="-1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with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higher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rates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seen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in states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464646"/>
                </a:solidFill>
                <a:latin typeface="Verdana"/>
                <a:cs typeface="Verdana"/>
              </a:rPr>
              <a:t>like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WV,</a:t>
            </a:r>
            <a:r>
              <a:rPr sz="1350" spc="-10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464646"/>
                </a:solidFill>
                <a:latin typeface="Verdana"/>
                <a:cs typeface="Verdana"/>
              </a:rPr>
              <a:t>OH,</a:t>
            </a:r>
            <a:r>
              <a:rPr sz="1350" spc="-10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OR,</a:t>
            </a:r>
            <a:r>
              <a:rPr sz="1350" spc="-11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AL.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  <p:pic>
        <p:nvPicPr>
          <p:cNvPr id="6" name="Picture 5" descr="loc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165225"/>
            <a:ext cx="5506219" cy="3124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1825"/>
            <a:ext cx="10256253" cy="734694"/>
          </a:xfrm>
          <a:prstGeom prst="rect">
            <a:avLst/>
          </a:prstGeom>
        </p:spPr>
        <p:txBody>
          <a:bodyPr vert="horz" wrap="square" lIns="0" tIns="130394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20"/>
              </a:spcBef>
            </a:pPr>
            <a:r>
              <a:rPr sz="3350" spc="90" dirty="0"/>
              <a:t>Churn</a:t>
            </a:r>
            <a:r>
              <a:rPr sz="3350" spc="-130" dirty="0"/>
              <a:t> </a:t>
            </a:r>
            <a:r>
              <a:rPr sz="3350" dirty="0"/>
              <a:t>Rate</a:t>
            </a:r>
            <a:r>
              <a:rPr sz="3350" spc="-125" dirty="0"/>
              <a:t> </a:t>
            </a:r>
            <a:r>
              <a:rPr sz="3350" spc="130" dirty="0"/>
              <a:t>by</a:t>
            </a:r>
            <a:r>
              <a:rPr sz="3350" spc="-125" dirty="0"/>
              <a:t> </a:t>
            </a:r>
            <a:r>
              <a:rPr sz="3350" dirty="0"/>
              <a:t>Internet</a:t>
            </a:r>
            <a:r>
              <a:rPr sz="3350" spc="-125" dirty="0"/>
              <a:t> </a:t>
            </a:r>
            <a:r>
              <a:rPr sz="3350" spc="140" dirty="0"/>
              <a:t>Usage</a:t>
            </a:r>
            <a:r>
              <a:rPr sz="3350" spc="-130" dirty="0"/>
              <a:t> </a:t>
            </a:r>
            <a:r>
              <a:rPr sz="3350" spc="130" dirty="0"/>
              <a:t>and</a:t>
            </a:r>
            <a:r>
              <a:rPr sz="3350" spc="-125" dirty="0"/>
              <a:t> </a:t>
            </a:r>
            <a:r>
              <a:rPr sz="3350" spc="85" dirty="0"/>
              <a:t>Gender</a:t>
            </a:r>
            <a:endParaRPr sz="3350" dirty="0"/>
          </a:p>
        </p:txBody>
      </p:sp>
      <p:sp>
        <p:nvSpPr>
          <p:cNvPr id="6" name="object 6"/>
          <p:cNvSpPr txBox="1"/>
          <p:nvPr/>
        </p:nvSpPr>
        <p:spPr>
          <a:xfrm>
            <a:off x="990600" y="1470025"/>
            <a:ext cx="4648200" cy="1588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30303"/>
                </a:solidFill>
                <a:latin typeface="Trebuchet MS"/>
                <a:cs typeface="Trebuchet MS"/>
              </a:rPr>
              <a:t>Internet</a:t>
            </a:r>
            <a:r>
              <a:rPr sz="1650" b="1" spc="90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65" dirty="0">
                <a:solidFill>
                  <a:srgbClr val="030303"/>
                </a:solidFill>
                <a:latin typeface="Trebuchet MS"/>
                <a:cs typeface="Trebuchet MS"/>
              </a:rPr>
              <a:t>Usage</a:t>
            </a:r>
            <a:endParaRPr sz="1650" dirty="0">
              <a:latin typeface="Trebuchet MS"/>
              <a:cs typeface="Trebuchet MS"/>
            </a:endParaRPr>
          </a:p>
          <a:p>
            <a:pPr marL="286385" marR="5080">
              <a:lnSpc>
                <a:spcPct val="161900"/>
              </a:lnSpc>
              <a:spcBef>
                <a:spcPts val="765"/>
              </a:spcBef>
              <a:buFont typeface="Arial" pitchFamily="34" charset="0"/>
              <a:buChar char="•"/>
            </a:pP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Less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than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5GB: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64646"/>
                </a:solidFill>
                <a:latin typeface="Verdana"/>
                <a:cs typeface="Verdana"/>
              </a:rPr>
              <a:t>Average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rate </a:t>
            </a:r>
            <a:endParaRPr lang="en-US" sz="1350" spc="-25" dirty="0" smtClean="0">
              <a:solidFill>
                <a:srgbClr val="464646"/>
              </a:solidFill>
              <a:latin typeface="Verdana"/>
              <a:cs typeface="Verdana"/>
            </a:endParaRPr>
          </a:p>
          <a:p>
            <a:pPr marL="286385" marR="5080">
              <a:lnSpc>
                <a:spcPct val="161900"/>
              </a:lnSpc>
              <a:spcBef>
                <a:spcPts val="765"/>
              </a:spcBef>
              <a:buFont typeface="Arial" pitchFamily="34" charset="0"/>
              <a:buChar char="•"/>
            </a:pPr>
            <a:r>
              <a:rPr sz="1350" spc="-10" dirty="0" smtClean="0">
                <a:solidFill>
                  <a:srgbClr val="464646"/>
                </a:solidFill>
                <a:latin typeface="Verdana"/>
                <a:cs typeface="Verdana"/>
              </a:rPr>
              <a:t>5-</a:t>
            </a:r>
            <a:r>
              <a:rPr sz="1350" spc="-125" dirty="0" smtClean="0">
                <a:solidFill>
                  <a:srgbClr val="464646"/>
                </a:solidFill>
                <a:latin typeface="Verdana"/>
                <a:cs typeface="Verdana"/>
              </a:rPr>
              <a:t>15GB</a:t>
            </a:r>
            <a:r>
              <a:rPr sz="1350" spc="-125" dirty="0">
                <a:solidFill>
                  <a:srgbClr val="464646"/>
                </a:solidFill>
                <a:latin typeface="Verdana"/>
                <a:cs typeface="Verdana"/>
              </a:rPr>
              <a:t>: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64646"/>
                </a:solidFill>
                <a:latin typeface="Verdana"/>
                <a:cs typeface="Verdana"/>
              </a:rPr>
              <a:t>Slightly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higher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rate </a:t>
            </a:r>
            <a:endParaRPr lang="en-US" sz="1350" spc="-20" dirty="0" smtClean="0">
              <a:solidFill>
                <a:srgbClr val="464646"/>
              </a:solidFill>
              <a:latin typeface="Verdana"/>
              <a:cs typeface="Verdana"/>
            </a:endParaRPr>
          </a:p>
          <a:p>
            <a:pPr marL="286385" marR="5080">
              <a:lnSpc>
                <a:spcPct val="161900"/>
              </a:lnSpc>
              <a:spcBef>
                <a:spcPts val="765"/>
              </a:spcBef>
              <a:buFont typeface="Arial" pitchFamily="34" charset="0"/>
              <a:buChar char="•"/>
            </a:pPr>
            <a:r>
              <a:rPr sz="1350" spc="-30" dirty="0" smtClean="0">
                <a:solidFill>
                  <a:srgbClr val="464646"/>
                </a:solidFill>
                <a:latin typeface="Verdana"/>
                <a:cs typeface="Verdana"/>
              </a:rPr>
              <a:t>Above</a:t>
            </a:r>
            <a:r>
              <a:rPr sz="1350" spc="-85" dirty="0" smtClean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464646"/>
                </a:solidFill>
                <a:latin typeface="Verdana"/>
                <a:cs typeface="Verdana"/>
              </a:rPr>
              <a:t>15GB: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Highest</a:t>
            </a:r>
            <a:r>
              <a:rPr sz="1350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64646"/>
                </a:solidFill>
                <a:latin typeface="Verdana"/>
                <a:cs typeface="Verdana"/>
              </a:rPr>
              <a:t>churn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rate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1393825"/>
            <a:ext cx="2362200" cy="148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5" dirty="0">
                <a:solidFill>
                  <a:srgbClr val="030303"/>
                </a:solidFill>
                <a:latin typeface="Trebuchet MS"/>
                <a:cs typeface="Trebuchet MS"/>
              </a:rPr>
              <a:t>Gender</a:t>
            </a:r>
            <a:endParaRPr sz="1650" dirty="0">
              <a:latin typeface="Trebuchet MS"/>
              <a:cs typeface="Trebuchet MS"/>
            </a:endParaRPr>
          </a:p>
          <a:p>
            <a:pPr marL="286385" marR="770890" algn="l">
              <a:lnSpc>
                <a:spcPct val="161900"/>
              </a:lnSpc>
              <a:spcBef>
                <a:spcPts val="765"/>
              </a:spcBef>
              <a:buFont typeface="Arial" pitchFamily="34" charset="0"/>
              <a:buChar char="•"/>
            </a:pPr>
            <a:r>
              <a:rPr sz="1350" spc="-55" dirty="0" smtClean="0">
                <a:solidFill>
                  <a:srgbClr val="464646"/>
                </a:solidFill>
                <a:latin typeface="Verdana"/>
                <a:cs typeface="Verdana"/>
              </a:rPr>
              <a:t>Female</a:t>
            </a:r>
            <a:endParaRPr lang="en-US" sz="1350" spc="-55" dirty="0" smtClean="0">
              <a:solidFill>
                <a:srgbClr val="464646"/>
              </a:solidFill>
              <a:latin typeface="Verdana"/>
              <a:cs typeface="Verdana"/>
            </a:endParaRPr>
          </a:p>
          <a:p>
            <a:pPr marL="286385" marR="770890" algn="l">
              <a:lnSpc>
                <a:spcPct val="161900"/>
              </a:lnSpc>
              <a:spcBef>
                <a:spcPts val="765"/>
              </a:spcBef>
              <a:buFont typeface="Arial" pitchFamily="34" charset="0"/>
              <a:buChar char="•"/>
            </a:pPr>
            <a:r>
              <a:rPr sz="1350" spc="-55" dirty="0" smtClean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64646"/>
                </a:solidFill>
                <a:latin typeface="Verdana"/>
                <a:cs typeface="Verdana"/>
              </a:rPr>
              <a:t>Male</a:t>
            </a:r>
            <a:endParaRPr sz="1350" dirty="0">
              <a:latin typeface="Verdana"/>
              <a:cs typeface="Verdana"/>
            </a:endParaRPr>
          </a:p>
          <a:p>
            <a:pPr marL="286385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1350" spc="-30" dirty="0">
                <a:solidFill>
                  <a:srgbClr val="464646"/>
                </a:solidFill>
                <a:latin typeface="Verdana"/>
                <a:cs typeface="Verdana"/>
              </a:rPr>
              <a:t>Prefer</a:t>
            </a:r>
            <a:r>
              <a:rPr sz="1350" spc="-9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64646"/>
                </a:solidFill>
                <a:latin typeface="Verdana"/>
                <a:cs typeface="Verdana"/>
              </a:rPr>
              <a:t>not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64646"/>
                </a:solidFill>
                <a:latin typeface="Verdana"/>
                <a:cs typeface="Verdana"/>
              </a:rPr>
              <a:t>to</a:t>
            </a:r>
            <a:r>
              <a:rPr sz="1350" spc="-8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64646"/>
                </a:solidFill>
                <a:latin typeface="Verdana"/>
                <a:cs typeface="Verdana"/>
              </a:rPr>
              <a:t>say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11" name="object 11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  <p:pic>
        <p:nvPicPr>
          <p:cNvPr id="12" name="Picture 11" descr="internet ge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2994025"/>
            <a:ext cx="5791200" cy="3220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6873" y="1138861"/>
            <a:ext cx="537337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90" dirty="0"/>
              <a:t>Payment</a:t>
            </a:r>
            <a:r>
              <a:rPr sz="3350" spc="-180" dirty="0"/>
              <a:t> </a:t>
            </a:r>
            <a:r>
              <a:rPr sz="3350" spc="155" dirty="0"/>
              <a:t>Method</a:t>
            </a:r>
            <a:r>
              <a:rPr sz="3350" spc="-180" dirty="0"/>
              <a:t> </a:t>
            </a:r>
            <a:r>
              <a:rPr sz="3350" spc="100" dirty="0"/>
              <a:t>Analysis</a:t>
            </a:r>
            <a:endParaRPr sz="3350"/>
          </a:p>
        </p:txBody>
      </p:sp>
      <p:sp>
        <p:nvSpPr>
          <p:cNvPr id="7" name="object 7"/>
          <p:cNvSpPr/>
          <p:nvPr/>
        </p:nvSpPr>
        <p:spPr>
          <a:xfrm>
            <a:off x="599573" y="1970036"/>
            <a:ext cx="5948680" cy="980440"/>
          </a:xfrm>
          <a:custGeom>
            <a:avLst/>
            <a:gdLst/>
            <a:ahLst/>
            <a:cxnLst/>
            <a:rect l="l" t="t" r="r" b="b"/>
            <a:pathLst>
              <a:path w="5948680" h="980439">
                <a:moveTo>
                  <a:pt x="5925877" y="0"/>
                </a:moveTo>
                <a:lnTo>
                  <a:pt x="22289" y="0"/>
                </a:lnTo>
                <a:lnTo>
                  <a:pt x="19010" y="647"/>
                </a:lnTo>
                <a:lnTo>
                  <a:pt x="0" y="22288"/>
                </a:lnTo>
                <a:lnTo>
                  <a:pt x="0" y="954557"/>
                </a:lnTo>
                <a:lnTo>
                  <a:pt x="0" y="957961"/>
                </a:lnTo>
                <a:lnTo>
                  <a:pt x="22289" y="980249"/>
                </a:lnTo>
                <a:lnTo>
                  <a:pt x="5925877" y="980249"/>
                </a:lnTo>
                <a:lnTo>
                  <a:pt x="5948165" y="957961"/>
                </a:lnTo>
                <a:lnTo>
                  <a:pt x="5948165" y="22288"/>
                </a:lnTo>
                <a:lnTo>
                  <a:pt x="5929153" y="647"/>
                </a:lnTo>
                <a:lnTo>
                  <a:pt x="592587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179" y="2114360"/>
            <a:ext cx="2177415" cy="626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64646"/>
                </a:solidFill>
                <a:latin typeface="Trebuchet MS"/>
                <a:cs typeface="Trebuchet MS"/>
              </a:rPr>
              <a:t>Direct</a:t>
            </a:r>
            <a:r>
              <a:rPr sz="1650" b="1" spc="175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45" dirty="0">
                <a:solidFill>
                  <a:srgbClr val="464646"/>
                </a:solidFill>
                <a:latin typeface="Trebuchet MS"/>
                <a:cs typeface="Trebuchet MS"/>
              </a:rPr>
              <a:t>Debit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spc="-105" dirty="0">
                <a:solidFill>
                  <a:srgbClr val="464646"/>
                </a:solidFill>
                <a:latin typeface="Verdana"/>
                <a:cs typeface="Verdana"/>
              </a:rPr>
              <a:t>55.36%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of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64646"/>
                </a:solidFill>
                <a:latin typeface="Verdana"/>
                <a:cs typeface="Verdana"/>
              </a:rPr>
              <a:t>total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573" y="3121596"/>
            <a:ext cx="5948680" cy="989965"/>
          </a:xfrm>
          <a:custGeom>
            <a:avLst/>
            <a:gdLst/>
            <a:ahLst/>
            <a:cxnLst/>
            <a:rect l="l" t="t" r="r" b="b"/>
            <a:pathLst>
              <a:path w="5948680" h="989964">
                <a:moveTo>
                  <a:pt x="5925877" y="0"/>
                </a:moveTo>
                <a:lnTo>
                  <a:pt x="22289" y="0"/>
                </a:lnTo>
                <a:lnTo>
                  <a:pt x="19010" y="660"/>
                </a:lnTo>
                <a:lnTo>
                  <a:pt x="0" y="22288"/>
                </a:lnTo>
                <a:lnTo>
                  <a:pt x="0" y="964082"/>
                </a:lnTo>
                <a:lnTo>
                  <a:pt x="0" y="967486"/>
                </a:lnTo>
                <a:lnTo>
                  <a:pt x="22289" y="989774"/>
                </a:lnTo>
                <a:lnTo>
                  <a:pt x="5925877" y="989774"/>
                </a:lnTo>
                <a:lnTo>
                  <a:pt x="5948165" y="967486"/>
                </a:lnTo>
                <a:lnTo>
                  <a:pt x="5948165" y="22288"/>
                </a:lnTo>
                <a:lnTo>
                  <a:pt x="5929153" y="660"/>
                </a:lnTo>
                <a:lnTo>
                  <a:pt x="592587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179" y="3265933"/>
            <a:ext cx="2184400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5" dirty="0">
                <a:solidFill>
                  <a:srgbClr val="464646"/>
                </a:solidFill>
                <a:latin typeface="Trebuchet MS"/>
                <a:cs typeface="Trebuchet MS"/>
              </a:rPr>
              <a:t>Credit</a:t>
            </a:r>
            <a:r>
              <a:rPr sz="1650" b="1" spc="-7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70" dirty="0">
                <a:solidFill>
                  <a:srgbClr val="464646"/>
                </a:solidFill>
                <a:latin typeface="Trebuchet MS"/>
                <a:cs typeface="Trebuchet MS"/>
              </a:rPr>
              <a:t>Card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39.09% </a:t>
            </a: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of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64646"/>
                </a:solidFill>
                <a:latin typeface="Verdana"/>
                <a:cs typeface="Verdana"/>
              </a:rPr>
              <a:t>total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9573" y="4282681"/>
            <a:ext cx="5948680" cy="989965"/>
          </a:xfrm>
          <a:custGeom>
            <a:avLst/>
            <a:gdLst/>
            <a:ahLst/>
            <a:cxnLst/>
            <a:rect l="l" t="t" r="r" b="b"/>
            <a:pathLst>
              <a:path w="5948680" h="989964">
                <a:moveTo>
                  <a:pt x="5925877" y="0"/>
                </a:moveTo>
                <a:lnTo>
                  <a:pt x="22289" y="0"/>
                </a:lnTo>
                <a:lnTo>
                  <a:pt x="19010" y="647"/>
                </a:lnTo>
                <a:lnTo>
                  <a:pt x="0" y="22288"/>
                </a:lnTo>
                <a:lnTo>
                  <a:pt x="0" y="964076"/>
                </a:lnTo>
                <a:lnTo>
                  <a:pt x="0" y="967484"/>
                </a:lnTo>
                <a:lnTo>
                  <a:pt x="22289" y="989774"/>
                </a:lnTo>
                <a:lnTo>
                  <a:pt x="5925877" y="989774"/>
                </a:lnTo>
                <a:lnTo>
                  <a:pt x="5948165" y="967484"/>
                </a:lnTo>
                <a:lnTo>
                  <a:pt x="5948165" y="22288"/>
                </a:lnTo>
                <a:lnTo>
                  <a:pt x="5929153" y="647"/>
                </a:lnTo>
                <a:lnTo>
                  <a:pt x="592587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8179" y="4427018"/>
            <a:ext cx="2066925" cy="635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64646"/>
                </a:solidFill>
                <a:latin typeface="Trebuchet MS"/>
                <a:cs typeface="Trebuchet MS"/>
              </a:rPr>
              <a:t>Paper</a:t>
            </a:r>
            <a:r>
              <a:rPr sz="1650" b="1" spc="110" dirty="0">
                <a:solidFill>
                  <a:srgbClr val="464646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464646"/>
                </a:solidFill>
                <a:latin typeface="Trebuchet MS"/>
                <a:cs typeface="Trebuchet MS"/>
              </a:rPr>
              <a:t>Check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50" spc="-130" dirty="0">
                <a:solidFill>
                  <a:srgbClr val="464646"/>
                </a:solidFill>
                <a:latin typeface="Verdana"/>
                <a:cs typeface="Verdana"/>
              </a:rPr>
              <a:t>5.55%</a:t>
            </a:r>
            <a:r>
              <a:rPr sz="1350" spc="-1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464646"/>
                </a:solidFill>
                <a:latin typeface="Verdana"/>
                <a:cs typeface="Verdana"/>
              </a:rPr>
              <a:t>of</a:t>
            </a:r>
            <a:r>
              <a:rPr sz="1350" spc="-1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64646"/>
                </a:solidFill>
                <a:latin typeface="Verdana"/>
                <a:cs typeface="Verdana"/>
              </a:rPr>
              <a:t>total</a:t>
            </a:r>
            <a:r>
              <a:rPr sz="135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Verdana"/>
                <a:cs typeface="Verdana"/>
              </a:rPr>
              <a:t>customers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13" name="Picture 12" descr="payment 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2079624"/>
            <a:ext cx="4495800" cy="2971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372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Customer Churn Analysis Dashboard</vt:lpstr>
      <vt:lpstr>Overview of Customer Churn Analysis</vt:lpstr>
      <vt:lpstr>Total Customers and Churned Customers</vt:lpstr>
      <vt:lpstr>Churn Reasons Analysis</vt:lpstr>
      <vt:lpstr>Churn Categories</vt:lpstr>
      <vt:lpstr>Churn by Demographics</vt:lpstr>
      <vt:lpstr>Churn Customers by State</vt:lpstr>
      <vt:lpstr>Churn Rate by Internet Usage and Gender</vt:lpstr>
      <vt:lpstr>Payment Method Analysis</vt:lpstr>
      <vt:lpstr>Churn Rate by Subscription Period and Gender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lenovo</cp:lastModifiedBy>
  <cp:revision>10</cp:revision>
  <dcterms:created xsi:type="dcterms:W3CDTF">2024-07-26T17:25:23Z</dcterms:created>
  <dcterms:modified xsi:type="dcterms:W3CDTF">2024-07-26T17:52:30Z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2024-07-23T00:00:00Z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2024-07-26T00:00:00Z</vt:filetime>
  </property>
  <property fmtid="{D5CDD505-2E9C-101B-9397-08002B2CF9AE}" pid="5" name="Producer">
    <vt:lpwstr>3-Heights(TM) PDF Security Shell 4.8.25.2 (http://www.pdf-tools.com)</vt:lpwstr>
  </property>
</Properties>
</file>