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9D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4" d="100"/>
          <a:sy n="84" d="100"/>
        </p:scale>
        <p:origin x="-96" y="-84"/>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7/9/2024</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7/9/2024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7/9/2024</a:t>
            </a:fld>
            <a:endParaRPr lang="en-US" dirty="0"/>
          </a:p>
        </p:txBody>
      </p:sp>
    </p:spTree>
    <p:extLst>
      <p:ext uri="{BB962C8B-B14F-4D97-AF65-F5344CB8AC3E}">
        <p14:creationId xmlns=""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7/9/2024</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6199982" y="4751599"/>
            <a:ext cx="3400089" cy="861497"/>
          </a:xfrm>
        </p:spPr>
        <p:txBody>
          <a:bodyPr/>
          <a:lstStyle/>
          <a:p>
            <a:pPr algn="r"/>
            <a:r>
              <a:rPr lang="en-US" b="0" dirty="0" smtClean="0">
                <a:solidFill>
                  <a:schemeClr val="tx1"/>
                </a:solidFill>
              </a:rPr>
              <a:t>:-SURAJ KUMAR KUSHWAH</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677334" y="2931087"/>
            <a:ext cx="9618133" cy="743448"/>
          </a:xfrm>
        </p:spPr>
        <p:txBody>
          <a:bodyPr>
            <a:normAutofit/>
          </a:bodyPr>
          <a:lstStyle/>
          <a:p>
            <a:r>
              <a:rPr lang="en-GB" sz="3200" dirty="0" smtClean="0"/>
              <a:t>Retail Insights From Superstore Data</a:t>
            </a: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a:lnSpc>
                <a:spcPct val="150000"/>
              </a:lnSpc>
            </a:pPr>
            <a:r>
              <a:rPr lang="en-US" sz="2800" dirty="0" smtClean="0"/>
              <a:t>Identify key sales trends, customer behaviors, and regional performance from superstore data to enhance decision-making. Focus on top-performing products, customer segmentation, and profitability analysis. Optimize inventory and shipping operations to improve efficiency and boost overall business performance and customer satisfaction.</a:t>
            </a:r>
            <a:endParaRPr lang="en-IN" sz="28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pPr algn="just"/>
            <a:r>
              <a:rPr lang="en-GB" dirty="0" smtClean="0"/>
              <a:t>Project </a:t>
            </a:r>
            <a:r>
              <a:rPr lang="en-GB" dirty="0" smtClean="0"/>
              <a:t>Description</a:t>
            </a:r>
            <a:r>
              <a:rPr lang="en-US" sz="1300" dirty="0" smtClean="0"/>
              <a:t/>
            </a:r>
            <a:br>
              <a:rPr lang="en-US" sz="1300" dirty="0" smtClean="0"/>
            </a:br>
            <a:r>
              <a:rPr lang="en-US" sz="2200" dirty="0" smtClean="0"/>
              <a:t/>
            </a:r>
            <a:br>
              <a:rPr lang="en-US" sz="2200" dirty="0" smtClean="0"/>
            </a:br>
            <a:r>
              <a:rPr lang="en-US" sz="2200" dirty="0" smtClean="0"/>
              <a:t>Analyze superstore data to uncover critical insights into sales trends, customer behavior, and regional performance. This project focuses on identifying top-performing products, segmenting customers based on purchasing patterns, and optimizing inventory levels. By evaluating the effectiveness of different shipping modes and assessing profitability, the project aims to enhance decision-making, operational efficiency, and overall profitability. The ultimate goal is to provide actionable recommendations that drive business improvements, optimize costs, and improve customer satisfaction. Utilizing data analytics and visualization tools, this project will transform raw data into strategic insights for better business outcomes.</a:t>
            </a:r>
            <a:r>
              <a:rPr lang="en-GB" sz="2200" dirty="0"/>
              <a:t/>
            </a:r>
            <a:br>
              <a:rPr lang="en-GB" sz="2200" dirty="0"/>
            </a:br>
            <a:endParaRPr lang="en-IN" sz="2200"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1600" dirty="0" smtClean="0"/>
              <a:t>Retail Management and </a:t>
            </a:r>
            <a:r>
              <a:rPr lang="en-US" sz="1600" dirty="0" smtClean="0"/>
              <a:t>Executives</a:t>
            </a:r>
          </a:p>
          <a:p>
            <a:pPr algn="just">
              <a:lnSpc>
                <a:spcPct val="150000"/>
              </a:lnSpc>
            </a:pPr>
            <a:r>
              <a:rPr lang="en-US" sz="1600" dirty="0" smtClean="0"/>
              <a:t>Sales and Marketing </a:t>
            </a:r>
            <a:r>
              <a:rPr lang="en-US" sz="1600" dirty="0" smtClean="0"/>
              <a:t>Teams</a:t>
            </a:r>
          </a:p>
          <a:p>
            <a:pPr algn="just">
              <a:lnSpc>
                <a:spcPct val="150000"/>
              </a:lnSpc>
            </a:pPr>
            <a:r>
              <a:rPr lang="en-US" sz="1600" dirty="0" smtClean="0"/>
              <a:t>Supply Chain and Inventory </a:t>
            </a:r>
            <a:r>
              <a:rPr lang="en-US" sz="1600" dirty="0" smtClean="0"/>
              <a:t>Managers</a:t>
            </a:r>
          </a:p>
          <a:p>
            <a:pPr algn="just">
              <a:lnSpc>
                <a:spcPct val="150000"/>
              </a:lnSpc>
            </a:pPr>
            <a:r>
              <a:rPr lang="en-US" sz="1600" b="1" dirty="0" smtClean="0"/>
              <a:t>Financial </a:t>
            </a:r>
            <a:r>
              <a:rPr lang="en-US" sz="1600" b="1" dirty="0" smtClean="0"/>
              <a:t>Analysts</a:t>
            </a:r>
            <a:endParaRPr lang="en-US" sz="1600" dirty="0" smtClean="0"/>
          </a:p>
          <a:p>
            <a:pPr algn="just">
              <a:lnSpc>
                <a:spcPct val="150000"/>
              </a:lnSpc>
            </a:pPr>
            <a:r>
              <a:rPr lang="en-US" sz="1600" dirty="0" smtClean="0"/>
              <a:t>Customer Service </a:t>
            </a:r>
            <a:r>
              <a:rPr lang="en-US" sz="1600" dirty="0" smtClean="0"/>
              <a:t>Teams</a:t>
            </a:r>
          </a:p>
          <a:p>
            <a:pPr algn="just">
              <a:lnSpc>
                <a:spcPct val="150000"/>
              </a:lnSpc>
            </a:pPr>
            <a:r>
              <a:rPr lang="en-US" sz="1600" dirty="0" smtClean="0"/>
              <a:t>Business Analysts and Data </a:t>
            </a:r>
            <a:r>
              <a:rPr lang="en-US" sz="1600" dirty="0" smtClean="0"/>
              <a:t>Scientists</a:t>
            </a:r>
          </a:p>
          <a:p>
            <a:pPr algn="just">
              <a:lnSpc>
                <a:spcPct val="150000"/>
              </a:lnSpc>
            </a:pPr>
            <a:r>
              <a:rPr lang="en-US" sz="1600" dirty="0" smtClean="0"/>
              <a:t>Regional Managers</a:t>
            </a:r>
            <a:endParaRPr lang="en-IN" sz="16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1817510" y="1432560"/>
            <a:ext cx="7600809" cy="5243448"/>
          </a:xfrm>
        </p:spPr>
        <p:txBody>
          <a:bodyPr>
            <a:normAutofit fontScale="85000" lnSpcReduction="10000"/>
          </a:bodyPr>
          <a:lstStyle/>
          <a:p>
            <a:pPr>
              <a:buNone/>
            </a:pPr>
            <a:r>
              <a:rPr lang="en-US" sz="1700" b="1" dirty="0" smtClean="0"/>
              <a:t>1. Programming </a:t>
            </a:r>
            <a:r>
              <a:rPr lang="en-US" sz="1700" b="1" dirty="0" smtClean="0"/>
              <a:t>Languages:</a:t>
            </a:r>
            <a:endParaRPr lang="en-US" sz="1700" dirty="0" smtClean="0"/>
          </a:p>
          <a:p>
            <a:r>
              <a:rPr lang="en-US" sz="1700" b="1" dirty="0" smtClean="0"/>
              <a:t>Python:</a:t>
            </a:r>
            <a:r>
              <a:rPr lang="en-US" sz="1700" dirty="0" smtClean="0"/>
              <a:t> For data manipulation, analysis, and modeling</a:t>
            </a:r>
            <a:r>
              <a:rPr lang="en-US" sz="1700" dirty="0" smtClean="0"/>
              <a:t>.</a:t>
            </a:r>
            <a:endParaRPr lang="en-IN" sz="1700" dirty="0" smtClean="0"/>
          </a:p>
          <a:p>
            <a:pPr>
              <a:buNone/>
            </a:pPr>
            <a:r>
              <a:rPr lang="en-US" sz="1700" b="1" dirty="0" smtClean="0"/>
              <a:t>2. Data </a:t>
            </a:r>
            <a:r>
              <a:rPr lang="en-US" sz="1700" b="1" dirty="0" smtClean="0"/>
              <a:t>Manipulation and Analysis Libraries:</a:t>
            </a:r>
            <a:endParaRPr lang="en-US" sz="1700" dirty="0" smtClean="0"/>
          </a:p>
          <a:p>
            <a:r>
              <a:rPr lang="en-US" sz="1700" b="1" dirty="0" smtClean="0"/>
              <a:t>Pandas:</a:t>
            </a:r>
            <a:r>
              <a:rPr lang="en-US" sz="1700" dirty="0" smtClean="0"/>
              <a:t> For data cleaning, manipulation, and analysis.</a:t>
            </a:r>
          </a:p>
          <a:p>
            <a:r>
              <a:rPr lang="en-US" sz="1700" b="1" dirty="0" err="1" smtClean="0"/>
              <a:t>NumPy</a:t>
            </a:r>
            <a:r>
              <a:rPr lang="en-US" sz="1700" b="1" dirty="0" smtClean="0"/>
              <a:t>:</a:t>
            </a:r>
            <a:r>
              <a:rPr lang="en-US" sz="1700" dirty="0" smtClean="0"/>
              <a:t> For numerical operations and array manipulations</a:t>
            </a:r>
            <a:r>
              <a:rPr lang="en-US" sz="1700" dirty="0" smtClean="0"/>
              <a:t>.</a:t>
            </a:r>
          </a:p>
          <a:p>
            <a:pPr>
              <a:buNone/>
            </a:pPr>
            <a:r>
              <a:rPr lang="en-US" sz="1700" dirty="0" smtClean="0"/>
              <a:t>3. </a:t>
            </a:r>
            <a:r>
              <a:rPr lang="en-US" sz="1700" b="1" dirty="0" smtClean="0"/>
              <a:t>Data Visualization Tools:</a:t>
            </a:r>
            <a:endParaRPr lang="en-US" sz="1700" dirty="0" smtClean="0"/>
          </a:p>
          <a:p>
            <a:r>
              <a:rPr lang="en-US" sz="1700" b="1" dirty="0" err="1" smtClean="0"/>
              <a:t>Matplotlib</a:t>
            </a:r>
            <a:r>
              <a:rPr lang="en-US" sz="1700" b="1" dirty="0" smtClean="0"/>
              <a:t>:</a:t>
            </a:r>
            <a:r>
              <a:rPr lang="en-US" sz="1700" dirty="0" smtClean="0"/>
              <a:t> For creating static, interactive, and animated visualizations in Python.</a:t>
            </a:r>
          </a:p>
          <a:p>
            <a:r>
              <a:rPr lang="en-US" sz="1700" b="1" dirty="0" err="1" smtClean="0"/>
              <a:t>Seaborn</a:t>
            </a:r>
            <a:r>
              <a:rPr lang="en-US" sz="1700" b="1" dirty="0" smtClean="0"/>
              <a:t>:</a:t>
            </a:r>
            <a:r>
              <a:rPr lang="en-US" sz="1700" dirty="0" smtClean="0"/>
              <a:t> For statistical data visualization, built on top of </a:t>
            </a:r>
            <a:r>
              <a:rPr lang="en-US" sz="1700" dirty="0" err="1" smtClean="0"/>
              <a:t>Matplotlib</a:t>
            </a:r>
            <a:r>
              <a:rPr lang="en-US" sz="1700" dirty="0" smtClean="0"/>
              <a:t>.</a:t>
            </a:r>
          </a:p>
          <a:p>
            <a:r>
              <a:rPr lang="en-US" sz="1700" b="1" dirty="0" smtClean="0"/>
              <a:t>Tableau/Power BI:</a:t>
            </a:r>
            <a:r>
              <a:rPr lang="en-US" sz="1700" dirty="0" smtClean="0"/>
              <a:t> For advanced data visualization and dashboard </a:t>
            </a:r>
            <a:r>
              <a:rPr lang="en-US" sz="1700" dirty="0" smtClean="0"/>
              <a:t>creation</a:t>
            </a:r>
          </a:p>
          <a:p>
            <a:pPr>
              <a:buNone/>
            </a:pPr>
            <a:r>
              <a:rPr lang="en-US" sz="1700" dirty="0" smtClean="0"/>
              <a:t>4. </a:t>
            </a:r>
            <a:r>
              <a:rPr lang="en-US" sz="1700" b="1" dirty="0" smtClean="0"/>
              <a:t>VS code</a:t>
            </a:r>
          </a:p>
          <a:p>
            <a:r>
              <a:rPr lang="en-US" sz="1700" dirty="0" smtClean="0"/>
              <a:t>For interactive data analysis and sharing insights through well-documented notebooks.</a:t>
            </a:r>
          </a:p>
          <a:p>
            <a:pPr>
              <a:buNone/>
            </a:pPr>
            <a:endParaRPr lang="en-US" sz="1000" dirty="0" smtClean="0"/>
          </a:p>
          <a:p>
            <a:pPr>
              <a:buNone/>
            </a:pPr>
            <a:endParaRPr lang="en-US" sz="1000" dirty="0" smtClean="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extLst>
      <p:ext uri="{BB962C8B-B14F-4D97-AF65-F5344CB8AC3E}">
        <p14:creationId xmlns=""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xEl>
                                              <p:pRg st="10" end="10"/>
                                            </p:txEl>
                                          </p:spTgt>
                                        </p:tgtEl>
                                        <p:attrNameLst>
                                          <p:attrName>style.visibility</p:attrName>
                                        </p:attrNameLst>
                                      </p:cBhvr>
                                      <p:to>
                                        <p:strVal val="visible"/>
                                      </p:to>
                                    </p:set>
                                    <p:animEffect transition="in" filter="fade">
                                      <p:cBhvr>
                                        <p:cTn id="84" dur="1000"/>
                                        <p:tgtEl>
                                          <p:spTgt spid="7">
                                            <p:txEl>
                                              <p:pRg st="10" end="10"/>
                                            </p:txEl>
                                          </p:spTgt>
                                        </p:tgtEl>
                                      </p:cBhvr>
                                    </p:animEffect>
                                    <p:anim calcmode="lin" valueType="num">
                                      <p:cBhvr>
                                        <p:cTn id="8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8" y="5737443"/>
            <a:ext cx="11057841"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smtClean="0">
                <a:solidFill>
                  <a:srgbClr val="0070C0"/>
                </a:solidFill>
              </a:rPr>
              <a:t>Project Link :-https://github.com/surajkushwah579/Retail-Insights-From-Superstore-Data.git</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11" name="Picture 10" descr="sp1.PNG"/>
          <p:cNvPicPr>
            <a:picLocks noChangeAspect="1"/>
          </p:cNvPicPr>
          <p:nvPr/>
        </p:nvPicPr>
        <p:blipFill>
          <a:blip r:embed="rId3"/>
          <a:stretch>
            <a:fillRect/>
          </a:stretch>
        </p:blipFill>
        <p:spPr>
          <a:xfrm>
            <a:off x="508000" y="1219201"/>
            <a:ext cx="5159022" cy="4639732"/>
          </a:xfrm>
          <a:prstGeom prst="rect">
            <a:avLst/>
          </a:prstGeom>
        </p:spPr>
      </p:pic>
      <p:pic>
        <p:nvPicPr>
          <p:cNvPr id="12" name="Picture 11" descr="sp2.PNG"/>
          <p:cNvPicPr>
            <a:picLocks noChangeAspect="1"/>
          </p:cNvPicPr>
          <p:nvPr/>
        </p:nvPicPr>
        <p:blipFill>
          <a:blip r:embed="rId4"/>
          <a:stretch>
            <a:fillRect/>
          </a:stretch>
        </p:blipFill>
        <p:spPr>
          <a:xfrm>
            <a:off x="5982261" y="368030"/>
            <a:ext cx="3963251" cy="2646104"/>
          </a:xfrm>
          <a:prstGeom prst="rect">
            <a:avLst/>
          </a:prstGeom>
        </p:spPr>
      </p:pic>
      <p:pic>
        <p:nvPicPr>
          <p:cNvPr id="13" name="Picture 12" descr="sp3.PNG"/>
          <p:cNvPicPr>
            <a:picLocks noChangeAspect="1"/>
          </p:cNvPicPr>
          <p:nvPr/>
        </p:nvPicPr>
        <p:blipFill>
          <a:blip r:embed="rId5"/>
          <a:stretch>
            <a:fillRect/>
          </a:stretch>
        </p:blipFill>
        <p:spPr>
          <a:xfrm>
            <a:off x="6344356" y="3078471"/>
            <a:ext cx="3375378" cy="2599840"/>
          </a:xfrm>
          <a:prstGeom prst="rect">
            <a:avLst/>
          </a:prstGeom>
        </p:spPr>
      </p:pic>
    </p:spTree>
    <p:extLst>
      <p:ext uri="{BB962C8B-B14F-4D97-AF65-F5344CB8AC3E}">
        <p14:creationId xmlns=""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xfrm>
            <a:off x="-358223" y="2950633"/>
            <a:ext cx="11340000" cy="700114"/>
          </a:xfrm>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579</TotalTime>
  <Words>208</Words>
  <Application>Microsoft Office PowerPoint</Application>
  <PresentationFormat>Custom</PresentationFormat>
  <Paragraphs>31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Retail Insights From Superstore Data</vt:lpstr>
      <vt:lpstr>PROBLEM  STATEMENT</vt:lpstr>
      <vt:lpstr>Project Description  Analyze superstore data to uncover critical insights into sales trends, customer behavior, and regional performance. This project focuses on identifying top-performing products, segmenting customers based on purchasing patterns, and optimizing inventory levels. By evaluating the effectiveness of different shipping modes and assessing profitability, the project aims to enhance decision-making, operational efficiency, and overall profitability. The ultimate goal is to provide actionable recommendations that drive business improvements, optimize costs, and improve customer satisfaction. Utilizing data analytics and visualization tools, this project will transform raw data into strategic insights for better business outcomes. </vt:lpstr>
      <vt:lpstr>WHO ARE THE END USERS?</vt:lpstr>
      <vt:lpstr>Technology Used</vt:lpstr>
      <vt:lpstr>RESULTS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lenovo</cp:lastModifiedBy>
  <cp:revision>81</cp:revision>
  <dcterms:created xsi:type="dcterms:W3CDTF">2021-07-11T13:13:15Z</dcterms:created>
  <dcterms:modified xsi:type="dcterms:W3CDTF">2024-07-09T10:36:38Z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