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60" r:id="rId2"/>
    <p:sldId id="265" r:id="rId3"/>
    <p:sldId id="261" r:id="rId4"/>
    <p:sldId id="271" r:id="rId5"/>
    <p:sldId id="272" r:id="rId6"/>
    <p:sldId id="273" r:id="rId7"/>
    <p:sldId id="274" r:id="rId8"/>
    <p:sldId id="275" r:id="rId9"/>
    <p:sldId id="276" r:id="rId10"/>
    <p:sldId id="267" r:id="rId11"/>
    <p:sldId id="277"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82" d="100"/>
          <a:sy n="82" d="100"/>
        </p:scale>
        <p:origin x="152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104D2-571B-42B5-B00E-6D009A31E57F}" type="datetimeFigureOut">
              <a:rPr lang="en-US" smtClean="0"/>
              <a:pPr/>
              <a:t>6/22/2023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3784A-86FC-49E8-9F4D-7E2A8F4699AB}" type="slidenum">
              <a:rPr lang="en-US" smtClean="0"/>
              <a:pPr/>
              <a:t>‹#›</a:t>
            </a:fld>
            <a:endParaRPr lang="en-US"/>
          </a:p>
        </p:txBody>
      </p:sp>
    </p:spTree>
    <p:extLst>
      <p:ext uri="{BB962C8B-B14F-4D97-AF65-F5344CB8AC3E}">
        <p14:creationId xmlns:p14="http://schemas.microsoft.com/office/powerpoint/2010/main" val="392042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96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563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81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05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55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35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48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31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83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022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49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6/22/2023</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77201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spTree>
    <p:extLst>
      <p:ext uri="{BB962C8B-B14F-4D97-AF65-F5344CB8AC3E}">
        <p14:creationId xmlns:p14="http://schemas.microsoft.com/office/powerpoint/2010/main" val="21540395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07303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43" name="Google Shape;243;p6"/>
          <p:cNvSpPr txBox="1">
            <a:spLocks noGrp="1"/>
          </p:cNvSpPr>
          <p:nvPr>
            <p:ph type="title"/>
          </p:nvPr>
        </p:nvSpPr>
        <p:spPr>
          <a:xfrm>
            <a:off x="1047751"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1"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5342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82877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03846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65869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spTree>
    <p:extLst>
      <p:ext uri="{BB962C8B-B14F-4D97-AF65-F5344CB8AC3E}">
        <p14:creationId xmlns:p14="http://schemas.microsoft.com/office/powerpoint/2010/main" val="36887991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spTree>
    <p:extLst>
      <p:ext uri="{BB962C8B-B14F-4D97-AF65-F5344CB8AC3E}">
        <p14:creationId xmlns:p14="http://schemas.microsoft.com/office/powerpoint/2010/main" val="295362184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spTree>
    <p:extLst>
      <p:ext uri="{BB962C8B-B14F-4D97-AF65-F5344CB8AC3E}">
        <p14:creationId xmlns:p14="http://schemas.microsoft.com/office/powerpoint/2010/main" val="22334406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828728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8A87A34-81AB-432B-8DAE-1953F412C126}" type="datetimeFigureOut">
              <a:rPr lang="en-US" dirty="0"/>
              <a:pPr/>
              <a:t>6/22/2023</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74897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6/22/2023</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spTree>
    <p:extLst>
      <p:ext uri="{BB962C8B-B14F-4D97-AF65-F5344CB8AC3E}">
        <p14:creationId xmlns:p14="http://schemas.microsoft.com/office/powerpoint/2010/main" val="420722497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thruBlk="1"/>
  </p:transition>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1</a:t>
            </a:fld>
            <a:endParaRPr/>
          </a:p>
        </p:txBody>
      </p:sp>
      <p:sp>
        <p:nvSpPr>
          <p:cNvPr id="6" name="Google Shape;464;p13"/>
          <p:cNvSpPr txBox="1">
            <a:spLocks/>
          </p:cNvSpPr>
          <p:nvPr/>
        </p:nvSpPr>
        <p:spPr>
          <a:xfrm>
            <a:off x="203964" y="2694724"/>
            <a:ext cx="8940036" cy="1026993"/>
          </a:xfrm>
          <a:prstGeom prst="rect">
            <a:avLst/>
          </a:prstGeom>
          <a:noFill/>
          <a:ln>
            <a:noFill/>
          </a:ln>
          <a:effectLst>
            <a:glow rad="127000">
              <a:schemeClr val="accent1">
                <a:alpha val="19000"/>
              </a:schemeClr>
            </a:glo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4400" kern="0" dirty="0">
                <a:solidFill>
                  <a:srgbClr val="002060"/>
                </a:solidFill>
              </a:rPr>
              <a:t>Adult Census Income Prediction</a:t>
            </a:r>
          </a:p>
          <a:p>
            <a:r>
              <a:rPr lang="en-US" sz="2400" kern="0" dirty="0">
                <a:solidFill>
                  <a:srgbClr val="002060"/>
                </a:solidFill>
              </a:rPr>
              <a:t>(With complete CI/CD Pipeline)</a:t>
            </a:r>
            <a:br>
              <a:rPr lang="en-US" sz="2400" kern="0" dirty="0">
                <a:solidFill>
                  <a:srgbClr val="002060"/>
                </a:solidFill>
              </a:rPr>
            </a:br>
            <a:endParaRPr lang="en-US" sz="1600" kern="0" dirty="0">
              <a:solidFill>
                <a:srgbClr val="002060"/>
              </a:solidFill>
            </a:endParaRPr>
          </a:p>
        </p:txBody>
      </p:sp>
      <p:sp>
        <p:nvSpPr>
          <p:cNvPr id="3" name="TextBox 2"/>
          <p:cNvSpPr txBox="1"/>
          <p:nvPr/>
        </p:nvSpPr>
        <p:spPr>
          <a:xfrm>
            <a:off x="1676303" y="629728"/>
            <a:ext cx="5512279" cy="461665"/>
          </a:xfrm>
          <a:prstGeom prst="rect">
            <a:avLst/>
          </a:prstGeom>
          <a:noFill/>
        </p:spPr>
        <p:txBody>
          <a:bodyPr wrap="square" rtlCol="0">
            <a:spAutoFit/>
          </a:bodyPr>
          <a:lstStyle/>
          <a:p>
            <a:pPr algn="ctr"/>
            <a:r>
              <a:rPr lang="en-US" sz="2400" b="1" dirty="0" err="1">
                <a:solidFill>
                  <a:schemeClr val="accent1">
                    <a:lumMod val="75000"/>
                  </a:schemeClr>
                </a:solidFill>
              </a:rPr>
              <a:t>iNeuron</a:t>
            </a:r>
            <a:r>
              <a:rPr lang="en-US" sz="2400" b="1" dirty="0">
                <a:solidFill>
                  <a:schemeClr val="accent1">
                    <a:lumMod val="75000"/>
                  </a:schemeClr>
                </a:solidFill>
              </a:rPr>
              <a:t> Internship Project</a:t>
            </a:r>
          </a:p>
        </p:txBody>
      </p:sp>
      <p:sp>
        <p:nvSpPr>
          <p:cNvPr id="7" name="TextBox 6"/>
          <p:cNvSpPr txBox="1"/>
          <p:nvPr/>
        </p:nvSpPr>
        <p:spPr>
          <a:xfrm>
            <a:off x="6281810" y="5178149"/>
            <a:ext cx="2735412" cy="461665"/>
          </a:xfrm>
          <a:prstGeom prst="rect">
            <a:avLst/>
          </a:prstGeom>
          <a:noFill/>
        </p:spPr>
        <p:txBody>
          <a:bodyPr wrap="square" rtlCol="0">
            <a:spAutoFit/>
          </a:bodyPr>
          <a:lstStyle/>
          <a:p>
            <a:r>
              <a:rPr lang="en-US" sz="2400" b="1" dirty="0">
                <a:latin typeface="Algerian" panose="04020705040A02060702" pitchFamily="82" charset="0"/>
              </a:rPr>
              <a:t>Suraj M Mali</a:t>
            </a:r>
          </a:p>
        </p:txBody>
      </p:sp>
    </p:spTree>
    <p:extLst>
      <p:ext uri="{BB962C8B-B14F-4D97-AF65-F5344CB8AC3E}">
        <p14:creationId xmlns:p14="http://schemas.microsoft.com/office/powerpoint/2010/main" val="291238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513940" y="-232913"/>
            <a:ext cx="8164233" cy="954400"/>
          </a:xfrm>
          <a:prstGeom prst="rect">
            <a:avLst/>
          </a:prstGeom>
        </p:spPr>
        <p:txBody>
          <a:bodyPr spcFirstLastPara="1" wrap="square" lIns="121900" tIns="121900" rIns="121900" bIns="121900" anchor="b" anchorCtr="0">
            <a:noAutofit/>
          </a:bodyPr>
          <a:lstStyle/>
          <a:p>
            <a:r>
              <a:rPr lang="en-US" sz="3600" dirty="0"/>
              <a:t>Application Interface</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10</a:t>
            </a:fld>
            <a:endParaRPr/>
          </a:p>
        </p:txBody>
      </p:sp>
      <p:pic>
        <p:nvPicPr>
          <p:cNvPr id="4" name="Picture 3">
            <a:extLst>
              <a:ext uri="{FF2B5EF4-FFF2-40B4-BE49-F238E27FC236}">
                <a16:creationId xmlns:a16="http://schemas.microsoft.com/office/drawing/2014/main" id="{30C6AD9A-704E-F7C5-7D82-D1B2B6F48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487"/>
            <a:ext cx="9144000" cy="5977893"/>
          </a:xfrm>
          <a:prstGeom prst="rect">
            <a:avLst/>
          </a:prstGeom>
        </p:spPr>
      </p:pic>
    </p:spTree>
    <p:extLst>
      <p:ext uri="{BB962C8B-B14F-4D97-AF65-F5344CB8AC3E}">
        <p14:creationId xmlns:p14="http://schemas.microsoft.com/office/powerpoint/2010/main" val="2232828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322822" y="665372"/>
            <a:ext cx="9328800" cy="954400"/>
          </a:xfrm>
          <a:prstGeom prst="rect">
            <a:avLst/>
          </a:prstGeom>
        </p:spPr>
        <p:txBody>
          <a:bodyPr spcFirstLastPara="1" wrap="square" lIns="121900" tIns="121900" rIns="121900" bIns="121900" anchor="b" anchorCtr="0">
            <a:noAutofit/>
          </a:bodyPr>
          <a:lstStyle/>
          <a:p>
            <a:r>
              <a:rPr lang="en-US" sz="3600" dirty="0"/>
              <a:t>  Conclusions</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11</a:t>
            </a:fld>
            <a:endParaRPr/>
          </a:p>
        </p:txBody>
      </p:sp>
      <p:sp>
        <p:nvSpPr>
          <p:cNvPr id="5" name="Google Shape;470;p14"/>
          <p:cNvSpPr txBox="1"/>
          <p:nvPr/>
        </p:nvSpPr>
        <p:spPr>
          <a:xfrm>
            <a:off x="366526" y="1619772"/>
            <a:ext cx="8708463" cy="4815161"/>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a:p>
          <a:p>
            <a:pPr algn="just"/>
            <a:r>
              <a:rPr lang="en-US" dirty="0">
                <a:solidFill>
                  <a:schemeClr val="accent5">
                    <a:lumMod val="75000"/>
                  </a:schemeClr>
                </a:solidFill>
              </a:rPr>
              <a:t>	</a:t>
            </a:r>
            <a:endParaRPr lang="en-US" dirty="0">
              <a:solidFill>
                <a:schemeClr val="accent2">
                  <a:lumMod val="50000"/>
                </a:schemeClr>
              </a:solidFill>
            </a:endParaRPr>
          </a:p>
          <a:p>
            <a:r>
              <a:rPr lang="en-US" dirty="0"/>
              <a:t> </a:t>
            </a:r>
          </a:p>
          <a:p>
            <a:pPr marL="285750" indent="-285750">
              <a:buFont typeface="Arial" panose="020B0604020202020204" pitchFamily="34" charset="0"/>
              <a:buChar char="•"/>
            </a:pPr>
            <a:r>
              <a:rPr lang="en-US" dirty="0"/>
              <a:t>Best model found after evaluation – </a:t>
            </a:r>
            <a:r>
              <a:rPr lang="en-US" b="1" dirty="0"/>
              <a:t>Random Forest</a:t>
            </a:r>
            <a:r>
              <a:rPr lang="en-US" dirty="0"/>
              <a:t> with 85%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Income Prediction will give the income predictions of a person instantly and has the potential to help various </a:t>
            </a:r>
            <a:r>
              <a:rPr lang="en-US" dirty="0" err="1"/>
              <a:t>organisations</a:t>
            </a:r>
            <a:r>
              <a:rPr lang="en-US" dirty="0"/>
              <a:t>, </a:t>
            </a:r>
            <a:r>
              <a:rPr lang="en-US" dirty="0" err="1"/>
              <a:t>agecies</a:t>
            </a:r>
            <a:r>
              <a:rPr lang="en-US" dirty="0"/>
              <a:t>, companies, </a:t>
            </a:r>
            <a:r>
              <a:rPr lang="en-US" dirty="0" err="1"/>
              <a:t>etc</a:t>
            </a:r>
            <a:r>
              <a:rPr lang="en-US" dirty="0"/>
              <a:t> around the world in various tasks.</a:t>
            </a:r>
          </a:p>
          <a:p>
            <a:endParaRPr lang="en-US" dirty="0"/>
          </a:p>
          <a:p>
            <a:pPr marL="285750" lvl="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09142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833" y="869596"/>
            <a:ext cx="6996600" cy="954400"/>
          </a:xfrm>
        </p:spPr>
        <p:txBody>
          <a:bodyPr>
            <a:normAutofit fontScale="90000"/>
          </a:bodyPr>
          <a:lstStyle/>
          <a:p>
            <a:r>
              <a:rPr lang="en-US" sz="5867" dirty="0"/>
              <a:t>THANK</a:t>
            </a:r>
            <a:r>
              <a:rPr lang="en-US" sz="8800" dirty="0">
                <a:latin typeface="Californian FB" panose="0207040306080B030204" pitchFamily="18" charset="0"/>
              </a:rPr>
              <a:t> </a:t>
            </a:r>
            <a:r>
              <a:rPr lang="en-US" sz="5867" dirty="0"/>
              <a:t>YOU….!</a:t>
            </a:r>
          </a:p>
        </p:txBody>
      </p:sp>
      <p:sp>
        <p:nvSpPr>
          <p:cNvPr id="3" name="Slide Number Placeholder 2"/>
          <p:cNvSpPr>
            <a:spLocks noGrp="1"/>
          </p:cNvSpPr>
          <p:nvPr>
            <p:ph type="sldNum" sz="quarter" idx="12"/>
          </p:nvPr>
        </p:nvSpPr>
        <p:spPr/>
        <p:txBody>
          <a:bodyPr/>
          <a:lstStyle/>
          <a:p>
            <a:fld id="{00000000-1234-1234-1234-123412341234}" type="slidenum">
              <a:rPr lang="en" smtClean="0"/>
              <a:pPr/>
              <a:t>12</a:t>
            </a:fld>
            <a:endParaRPr lang="en"/>
          </a:p>
        </p:txBody>
      </p:sp>
      <p:grpSp>
        <p:nvGrpSpPr>
          <p:cNvPr id="5" name="Google Shape;1088;p34"/>
          <p:cNvGrpSpPr/>
          <p:nvPr/>
        </p:nvGrpSpPr>
        <p:grpSpPr>
          <a:xfrm>
            <a:off x="-23063" y="2257642"/>
            <a:ext cx="9166431" cy="1389104"/>
            <a:chOff x="218" y="898161"/>
            <a:chExt cx="9143345" cy="1231682"/>
          </a:xfrm>
        </p:grpSpPr>
        <p:sp>
          <p:nvSpPr>
            <p:cNvPr id="6" name="Google Shape;1089;p3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7" name="Google Shape;1090;p3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8" name="Google Shape;1091;p3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9" name="Google Shape;1092;p3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0" name="Google Shape;1093;p3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1" name="Google Shape;1094;p3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2" name="Google Shape;1095;p3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3" name="Google Shape;1096;p3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4" name="Google Shape;1097;p3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5" name="Google Shape;1098;p3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6" name="Google Shape;1099;p3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7" name="Google Shape;1100;p3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8" name="Google Shape;1101;p3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9" name="Google Shape;1102;p3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0" name="Google Shape;1103;p3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1" name="Google Shape;1104;p3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2" name="Google Shape;1105;p3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3" name="Google Shape;1106;p3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4" name="Google Shape;1107;p3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5" name="Google Shape;1108;p3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6" name="Google Shape;1109;p3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7" name="Google Shape;1110;p3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8" name="Google Shape;1111;p3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9" name="Google Shape;1112;p3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0" name="Google Shape;1113;p3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1" name="Google Shape;1114;p3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2" name="Google Shape;1115;p3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3" name="Google Shape;1116;p3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4" name="Google Shape;1117;p3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5" name="Google Shape;1118;p3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6" name="Google Shape;1119;p3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7" name="Google Shape;1120;p3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8" name="Google Shape;1121;p3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9" name="Google Shape;1122;p3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0" name="Google Shape;1123;p3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1" name="Google Shape;1124;p3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2" name="Google Shape;1125;p3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3" name="Google Shape;1126;p3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4" name="Google Shape;1127;p3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5" name="Google Shape;1128;p3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6" name="Google Shape;1129;p3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7" name="Google Shape;1130;p3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8" name="Google Shape;1131;p3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9" name="Google Shape;1132;p3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50" name="Google Shape;1133;p3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grpSp>
      <p:sp>
        <p:nvSpPr>
          <p:cNvPr id="51" name="Google Shape;1134;p34"/>
          <p:cNvSpPr/>
          <p:nvPr/>
        </p:nvSpPr>
        <p:spPr>
          <a:xfrm>
            <a:off x="3606417" y="1783623"/>
            <a:ext cx="1907473" cy="2100096"/>
          </a:xfrm>
          <a:prstGeom prst="ellipse">
            <a:avLst/>
          </a:prstGeom>
          <a:gradFill>
            <a:gsLst>
              <a:gs pos="0">
                <a:srgbClr val="BEF176"/>
              </a:gs>
              <a:gs pos="50000">
                <a:schemeClr val="accent2"/>
              </a:gs>
              <a:gs pos="100000">
                <a:srgbClr val="AF9FFF"/>
              </a:gs>
            </a:gsLst>
            <a:lin ang="5400012" scaled="0"/>
          </a:gradFill>
          <a:ln>
            <a:noFill/>
          </a:ln>
          <a:effectLst>
            <a:outerShdw blurRad="285750" algn="bl" rotWithShape="0">
              <a:schemeClr val="lt1"/>
            </a:outerShdw>
          </a:effectLst>
        </p:spPr>
        <p:txBody>
          <a:bodyPr spcFirstLastPara="1" wrap="square" lIns="121900" tIns="121900" rIns="121900" bIns="121900" anchor="ctr" anchorCtr="0">
            <a:noAutofit/>
          </a:bodyPr>
          <a:lstStyle/>
          <a:p>
            <a:endParaRPr sz="2400"/>
          </a:p>
        </p:txBody>
      </p:sp>
      <p:grpSp>
        <p:nvGrpSpPr>
          <p:cNvPr id="53" name="Google Shape;1158;p48"/>
          <p:cNvGrpSpPr/>
          <p:nvPr/>
        </p:nvGrpSpPr>
        <p:grpSpPr>
          <a:xfrm>
            <a:off x="3982137" y="2088293"/>
            <a:ext cx="1156031" cy="1300092"/>
            <a:chOff x="5975075" y="2327500"/>
            <a:chExt cx="420100" cy="388350"/>
          </a:xfrm>
          <a:solidFill>
            <a:schemeClr val="bg1">
              <a:lumMod val="95000"/>
            </a:schemeClr>
          </a:solidFill>
        </p:grpSpPr>
        <p:sp>
          <p:nvSpPr>
            <p:cNvPr id="54" name="Google Shape;1159;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160;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16426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134299"/>
            <a:ext cx="9328800" cy="954400"/>
          </a:xfrm>
          <a:prstGeom prst="rect">
            <a:avLst/>
          </a:prstGeom>
        </p:spPr>
        <p:txBody>
          <a:bodyPr spcFirstLastPara="1" wrap="square" lIns="121900" tIns="121900" rIns="121900" bIns="121900" anchor="b" anchorCtr="0">
            <a:noAutofit/>
          </a:bodyPr>
          <a:lstStyle/>
          <a:p>
            <a:r>
              <a:rPr lang="en-US" sz="3600" dirty="0"/>
              <a:t> Introduction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
        <p:nvSpPr>
          <p:cNvPr id="5" name="Google Shape;470;p14"/>
          <p:cNvSpPr txBox="1"/>
          <p:nvPr/>
        </p:nvSpPr>
        <p:spPr>
          <a:xfrm>
            <a:off x="271634" y="611499"/>
            <a:ext cx="8708463" cy="4815161"/>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a:p>
          <a:p>
            <a:pPr algn="just"/>
            <a:r>
              <a:rPr lang="en-US" dirty="0">
                <a:solidFill>
                  <a:schemeClr val="accent5">
                    <a:lumMod val="75000"/>
                  </a:schemeClr>
                </a:solidFill>
              </a:rPr>
              <a:t>	</a:t>
            </a:r>
            <a:endParaRPr lang="en-US" dirty="0">
              <a:solidFill>
                <a:schemeClr val="accent2">
                  <a:lumMod val="50000"/>
                </a:schemeClr>
              </a:solidFill>
            </a:endParaRPr>
          </a:p>
          <a:p>
            <a:pPr algn="just">
              <a:lnSpc>
                <a:spcPct val="150000"/>
              </a:lnSpc>
            </a:pPr>
            <a:r>
              <a:rPr lang="en-US" dirty="0"/>
              <a:t> 	The Adult Census Income Prediction project involves building a machine learning model to predict an individual's income level based on their demographic and socioeconomic characteristics. The project also involves creating an end-to-end solution, including data preprocessing, feature engineering, model selection, and model training. The performance of the model will be evaluated on a test set, and the best model will be deployed in a production environment. The project will also incorporate continuous integration and continuous delivery (CI/CD) pipelines to automate the building, testing, and deployment of the machine learning model. The end result is a comprehensive solution that can accurately predict an individual's income level and can be quickly and reliably deployed in a production environment.</a:t>
            </a:r>
          </a:p>
          <a:p>
            <a:br>
              <a:rPr lang="en-US" dirty="0"/>
            </a:br>
            <a:endParaRPr lang="en-US" dirty="0"/>
          </a:p>
        </p:txBody>
      </p:sp>
    </p:spTree>
    <p:extLst>
      <p:ext uri="{BB962C8B-B14F-4D97-AF65-F5344CB8AC3E}">
        <p14:creationId xmlns:p14="http://schemas.microsoft.com/office/powerpoint/2010/main" val="209979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3600" dirty="0"/>
              <a:t> Problem Statement</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sp>
        <p:nvSpPr>
          <p:cNvPr id="5" name="Google Shape;470;p14"/>
          <p:cNvSpPr txBox="1"/>
          <p:nvPr/>
        </p:nvSpPr>
        <p:spPr>
          <a:xfrm>
            <a:off x="539054" y="1292986"/>
            <a:ext cx="8087361" cy="4219293"/>
          </a:xfrm>
          <a:prstGeom prst="rect">
            <a:avLst/>
          </a:prstGeom>
          <a:noFill/>
          <a:ln>
            <a:noFill/>
          </a:ln>
        </p:spPr>
        <p:txBody>
          <a:bodyPr spcFirstLastPara="1" wrap="square" lIns="91425" tIns="91425" rIns="91425" bIns="91425" anchor="t" anchorCtr="0">
            <a:noAutofit/>
          </a:bodyPr>
          <a:lstStyle/>
          <a:p>
            <a:pPr algn="just">
              <a:lnSpc>
                <a:spcPct val="150000"/>
              </a:lnSpc>
            </a:pPr>
            <a:r>
              <a:rPr lang="en-US" dirty="0"/>
              <a:t>	The problem we are trying to solve is to classify individuals based on their income level, which can be used for a variety of purposes such as targeted marketing, policy-making, and social research. Therefore, the objective of this project is to develop a machine learning model that can accurately predict an individual's income level based on their demographic and socioeconomic characteristics. The Goal is to predict whether a person has an income of more than 50K a year or not. This is basically a binary classification problem where a person is classified into the &gt;50K group or &lt;=50K group.</a:t>
            </a:r>
          </a:p>
        </p:txBody>
      </p:sp>
    </p:spTree>
    <p:extLst>
      <p:ext uri="{BB962C8B-B14F-4D97-AF65-F5344CB8AC3E}">
        <p14:creationId xmlns:p14="http://schemas.microsoft.com/office/powerpoint/2010/main" val="318697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7304" y="287480"/>
            <a:ext cx="9328800" cy="954400"/>
          </a:xfrm>
          <a:prstGeom prst="rect">
            <a:avLst/>
          </a:prstGeom>
        </p:spPr>
        <p:txBody>
          <a:bodyPr spcFirstLastPara="1" wrap="square" lIns="121900" tIns="121900" rIns="121900" bIns="121900" anchor="b" anchorCtr="0">
            <a:noAutofit/>
          </a:bodyPr>
          <a:lstStyle/>
          <a:p>
            <a:r>
              <a:rPr lang="en-US" sz="2400" dirty="0"/>
              <a:t>Components of Machine Learning Pipeline</a:t>
            </a:r>
            <a:endParaRPr sz="1600"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052423" y="1414409"/>
            <a:ext cx="7237562" cy="3692429"/>
          </a:xfrm>
          <a:prstGeom prst="rect">
            <a:avLst/>
          </a:prstGeom>
        </p:spPr>
      </p:pic>
    </p:spTree>
    <p:extLst>
      <p:ext uri="{BB962C8B-B14F-4D97-AF65-F5344CB8AC3E}">
        <p14:creationId xmlns:p14="http://schemas.microsoft.com/office/powerpoint/2010/main" val="351007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7304" y="129720"/>
            <a:ext cx="9328800" cy="560393"/>
          </a:xfrm>
          <a:prstGeom prst="rect">
            <a:avLst/>
          </a:prstGeom>
        </p:spPr>
        <p:txBody>
          <a:bodyPr spcFirstLastPara="1" wrap="square" lIns="121900" tIns="121900" rIns="121900" bIns="121900" anchor="b" anchorCtr="0">
            <a:noAutofit/>
          </a:bodyPr>
          <a:lstStyle/>
          <a:p>
            <a:r>
              <a:rPr lang="en-US" sz="2400" dirty="0"/>
              <a:t>Complete Pipeline Flow</a:t>
            </a:r>
            <a:endParaRPr sz="1600"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5</a:t>
            </a:fld>
            <a:endParaRPr/>
          </a:p>
        </p:txBody>
      </p:sp>
      <p:pic>
        <p:nvPicPr>
          <p:cNvPr id="3" name="Picture 2">
            <a:extLst>
              <a:ext uri="{FF2B5EF4-FFF2-40B4-BE49-F238E27FC236}">
                <a16:creationId xmlns:a16="http://schemas.microsoft.com/office/drawing/2014/main" id="{722573BC-0D4B-9813-928C-8E5A968C0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612" y="690113"/>
            <a:ext cx="5438775" cy="5346793"/>
          </a:xfrm>
          <a:prstGeom prst="rect">
            <a:avLst/>
          </a:prstGeom>
        </p:spPr>
      </p:pic>
    </p:spTree>
    <p:extLst>
      <p:ext uri="{BB962C8B-B14F-4D97-AF65-F5344CB8AC3E}">
        <p14:creationId xmlns:p14="http://schemas.microsoft.com/office/powerpoint/2010/main" val="3412323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2400" dirty="0"/>
              <a:t>Architecture Description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sp>
        <p:nvSpPr>
          <p:cNvPr id="5" name="Google Shape;470;p14"/>
          <p:cNvSpPr txBox="1"/>
          <p:nvPr/>
        </p:nvSpPr>
        <p:spPr>
          <a:xfrm>
            <a:off x="720209" y="1500020"/>
            <a:ext cx="8087361" cy="421929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Data Description</a:t>
            </a:r>
            <a:r>
              <a:rPr lang="en-US" dirty="0"/>
              <a:t>: </a:t>
            </a:r>
          </a:p>
          <a:p>
            <a:r>
              <a:rPr lang="en-US" b="1" dirty="0"/>
              <a:t>	</a:t>
            </a:r>
            <a:r>
              <a:rPr lang="en-US" dirty="0"/>
              <a:t> The dataset named Adult Census Income is available in </a:t>
            </a:r>
            <a:r>
              <a:rPr lang="en-US" dirty="0" err="1"/>
              <a:t>kaggle</a:t>
            </a:r>
            <a:r>
              <a:rPr lang="en-US" dirty="0"/>
              <a:t> and UCI repository. This data was extracted from the 1994 census bureau dataset by Ronny </a:t>
            </a:r>
            <a:r>
              <a:rPr lang="en-US" dirty="0" err="1"/>
              <a:t>Kohavi</a:t>
            </a:r>
            <a:r>
              <a:rPr lang="en-US" dirty="0"/>
              <a:t> and Barry Becker (Data Mining and Visualization, Silicon Graphics). The prediction task is to determine whether a person makes over $50K a year or not.</a:t>
            </a:r>
          </a:p>
          <a:p>
            <a:endParaRPr lang="en-US" dirty="0"/>
          </a:p>
          <a:p>
            <a:pPr marL="285750" lvl="0" indent="-285750">
              <a:buFont typeface="Arial" panose="020B0604020202020204" pitchFamily="34" charset="0"/>
              <a:buChar char="•"/>
            </a:pPr>
            <a:r>
              <a:rPr lang="en-US" b="1" dirty="0"/>
              <a:t>Data Ingestion:</a:t>
            </a:r>
            <a:endParaRPr lang="en-US" dirty="0"/>
          </a:p>
          <a:p>
            <a:r>
              <a:rPr lang="en-US" dirty="0"/>
              <a:t>	</a:t>
            </a:r>
            <a:r>
              <a:rPr lang="en-US" b="1" dirty="0"/>
              <a:t> </a:t>
            </a:r>
            <a:r>
              <a:rPr lang="en-US" dirty="0"/>
              <a:t>Loading data form the Census Income Dataset by establishing connection with database cluster. Ingested data will be in the form of csv file. Splitting file into train and test file using stratified split.</a:t>
            </a:r>
          </a:p>
          <a:p>
            <a:pPr algn="just">
              <a:lnSpc>
                <a:spcPct val="150000"/>
              </a:lnSpc>
            </a:pPr>
            <a:endParaRPr lang="en-US" dirty="0"/>
          </a:p>
        </p:txBody>
      </p:sp>
    </p:spTree>
    <p:extLst>
      <p:ext uri="{BB962C8B-B14F-4D97-AF65-F5344CB8AC3E}">
        <p14:creationId xmlns:p14="http://schemas.microsoft.com/office/powerpoint/2010/main" val="21110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2400" dirty="0"/>
              <a:t>  Architecture Description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sp>
        <p:nvSpPr>
          <p:cNvPr id="5" name="Google Shape;470;p14"/>
          <p:cNvSpPr txBox="1"/>
          <p:nvPr/>
        </p:nvSpPr>
        <p:spPr>
          <a:xfrm>
            <a:off x="728835" y="1543152"/>
            <a:ext cx="8087361" cy="421929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Data Validation:</a:t>
            </a:r>
            <a:r>
              <a:rPr lang="en-US" dirty="0"/>
              <a:t> </a:t>
            </a:r>
          </a:p>
          <a:p>
            <a:pPr algn="just"/>
            <a:r>
              <a:rPr lang="en-US" dirty="0"/>
              <a:t>	Validating data using </a:t>
            </a:r>
            <a:r>
              <a:rPr lang="en-US" dirty="0" err="1"/>
              <a:t>schema.yaml</a:t>
            </a:r>
            <a:r>
              <a:rPr lang="en-US" dirty="0"/>
              <a:t> file and generating report using evidently package. Checking for data drift.</a:t>
            </a:r>
          </a:p>
          <a:p>
            <a:pPr algn="just"/>
            <a:endParaRPr lang="en-US" dirty="0"/>
          </a:p>
          <a:p>
            <a:pPr marL="285750" lvl="0" indent="-285750" algn="just">
              <a:buFont typeface="Arial" panose="020B0604020202020204" pitchFamily="34" charset="0"/>
              <a:buChar char="•"/>
            </a:pPr>
            <a:r>
              <a:rPr lang="en-US" b="1" dirty="0"/>
              <a:t>Data transformation:</a:t>
            </a:r>
            <a:r>
              <a:rPr lang="en-US" dirty="0"/>
              <a:t> </a:t>
            </a:r>
          </a:p>
          <a:p>
            <a:pPr algn="just"/>
            <a:r>
              <a:rPr lang="en-US" dirty="0"/>
              <a:t>	Removing unnecessary columns from </a:t>
            </a:r>
            <a:r>
              <a:rPr lang="en-US" dirty="0" err="1"/>
              <a:t>dataframe</a:t>
            </a:r>
            <a:r>
              <a:rPr lang="en-US" dirty="0"/>
              <a:t>. Transforming data using various Pipeline, </a:t>
            </a:r>
            <a:r>
              <a:rPr lang="en-US" dirty="0" err="1"/>
              <a:t>ColumnTransformer</a:t>
            </a:r>
            <a:r>
              <a:rPr lang="en-US" dirty="0"/>
              <a:t>, </a:t>
            </a:r>
            <a:r>
              <a:rPr lang="en-US" dirty="0" err="1"/>
              <a:t>SimpleImputer</a:t>
            </a:r>
            <a:r>
              <a:rPr lang="en-US" dirty="0"/>
              <a:t> and </a:t>
            </a:r>
            <a:r>
              <a:rPr lang="en-US" dirty="0" err="1"/>
              <a:t>OneHotEncoder</a:t>
            </a:r>
            <a:r>
              <a:rPr lang="en-US" dirty="0"/>
              <a:t>. Saving preprocessing object in pickle file.</a:t>
            </a:r>
          </a:p>
          <a:p>
            <a:pPr algn="just"/>
            <a:endParaRPr lang="en-US" dirty="0"/>
          </a:p>
          <a:p>
            <a:pPr marL="285750" lvl="0" indent="-285750" algn="just">
              <a:buFont typeface="Arial" panose="020B0604020202020204" pitchFamily="34" charset="0"/>
              <a:buChar char="•"/>
            </a:pPr>
            <a:r>
              <a:rPr lang="en-US" b="1" dirty="0"/>
              <a:t>Model Training:</a:t>
            </a:r>
            <a:endParaRPr lang="en-US" dirty="0"/>
          </a:p>
          <a:p>
            <a:pPr algn="just"/>
            <a:r>
              <a:rPr lang="en-US" b="1" dirty="0"/>
              <a:t>	</a:t>
            </a:r>
            <a:r>
              <a:rPr lang="en-US" dirty="0"/>
              <a:t> Training different model using transformed with </a:t>
            </a:r>
            <a:r>
              <a:rPr lang="en-US" dirty="0" err="1"/>
              <a:t>crossvalidation</a:t>
            </a:r>
            <a:r>
              <a:rPr lang="en-US" dirty="0"/>
              <a:t> and </a:t>
            </a:r>
            <a:r>
              <a:rPr lang="en-US" dirty="0" err="1"/>
              <a:t>gridsearchCV</a:t>
            </a:r>
            <a:r>
              <a:rPr lang="en-US" dirty="0"/>
              <a:t>.</a:t>
            </a:r>
          </a:p>
          <a:p>
            <a:pPr algn="just"/>
            <a:endParaRPr lang="en-US" dirty="0"/>
          </a:p>
        </p:txBody>
      </p:sp>
    </p:spTree>
    <p:extLst>
      <p:ext uri="{BB962C8B-B14F-4D97-AF65-F5344CB8AC3E}">
        <p14:creationId xmlns:p14="http://schemas.microsoft.com/office/powerpoint/2010/main" val="114476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2400" dirty="0"/>
              <a:t>Architecture Description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8</a:t>
            </a:fld>
            <a:endParaRPr/>
          </a:p>
        </p:txBody>
      </p:sp>
      <p:sp>
        <p:nvSpPr>
          <p:cNvPr id="5" name="Google Shape;470;p14"/>
          <p:cNvSpPr txBox="1"/>
          <p:nvPr/>
        </p:nvSpPr>
        <p:spPr>
          <a:xfrm>
            <a:off x="564934" y="1594911"/>
            <a:ext cx="8087361" cy="421929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Model Evaluation:</a:t>
            </a:r>
            <a:endParaRPr lang="en-US" dirty="0"/>
          </a:p>
          <a:p>
            <a:pPr algn="just"/>
            <a:r>
              <a:rPr lang="en-US" b="1" dirty="0"/>
              <a:t>	</a:t>
            </a:r>
            <a:r>
              <a:rPr lang="en-US" dirty="0"/>
              <a:t> Evaluating model performance using various performance metrics. Finding the best model by </a:t>
            </a:r>
            <a:r>
              <a:rPr lang="en-US" dirty="0" err="1"/>
              <a:t>compairing</a:t>
            </a:r>
            <a:r>
              <a:rPr lang="en-US" dirty="0"/>
              <a:t> different models.</a:t>
            </a:r>
          </a:p>
          <a:p>
            <a:pPr algn="just"/>
            <a:r>
              <a:rPr lang="en-US" dirty="0"/>
              <a:t> </a:t>
            </a:r>
          </a:p>
          <a:p>
            <a:pPr marL="285750" lvl="0" indent="-285750" algn="just">
              <a:buFont typeface="Arial" panose="020B0604020202020204" pitchFamily="34" charset="0"/>
              <a:buChar char="•"/>
            </a:pPr>
            <a:r>
              <a:rPr lang="en-US" b="1" dirty="0"/>
              <a:t>Model Push:</a:t>
            </a:r>
            <a:endParaRPr lang="en-US" dirty="0"/>
          </a:p>
          <a:p>
            <a:pPr algn="just"/>
            <a:r>
              <a:rPr lang="en-US" b="1" dirty="0"/>
              <a:t>	</a:t>
            </a:r>
            <a:r>
              <a:rPr lang="en-US" dirty="0"/>
              <a:t> Deploying the model in production only if better model found. Prediction will be done using this model.</a:t>
            </a:r>
          </a:p>
          <a:p>
            <a:pPr algn="just"/>
            <a:endParaRPr lang="en-US" dirty="0"/>
          </a:p>
          <a:p>
            <a:pPr marL="285750" lvl="0" indent="-285750" algn="just">
              <a:buFont typeface="Arial" panose="020B0604020202020204" pitchFamily="34" charset="0"/>
              <a:buChar char="•"/>
            </a:pPr>
            <a:r>
              <a:rPr lang="en-US" b="1" dirty="0"/>
              <a:t>Deployment on railway:</a:t>
            </a:r>
            <a:endParaRPr lang="en-US" dirty="0"/>
          </a:p>
          <a:p>
            <a:pPr algn="just"/>
            <a:r>
              <a:rPr lang="en-US" dirty="0"/>
              <a:t>	Deployment using </a:t>
            </a:r>
            <a:r>
              <a:rPr lang="en-US" dirty="0" err="1"/>
              <a:t>github</a:t>
            </a:r>
            <a:r>
              <a:rPr lang="en-US" dirty="0"/>
              <a:t> repository on railway cloud. Automating deployment using </a:t>
            </a:r>
            <a:r>
              <a:rPr lang="en-US" dirty="0" err="1"/>
              <a:t>github</a:t>
            </a:r>
            <a:r>
              <a:rPr lang="en-US" dirty="0"/>
              <a:t> actions. Then, app will automatically get updated when we commit any changes to main branch of </a:t>
            </a:r>
            <a:r>
              <a:rPr lang="en-US" dirty="0" err="1"/>
              <a:t>github</a:t>
            </a:r>
            <a:r>
              <a:rPr lang="en-US" dirty="0"/>
              <a:t> repository.</a:t>
            </a:r>
          </a:p>
          <a:p>
            <a:pPr algn="just"/>
            <a:endParaRPr lang="en-US" dirty="0"/>
          </a:p>
        </p:txBody>
      </p:sp>
    </p:spTree>
    <p:extLst>
      <p:ext uri="{BB962C8B-B14F-4D97-AF65-F5344CB8AC3E}">
        <p14:creationId xmlns:p14="http://schemas.microsoft.com/office/powerpoint/2010/main" val="165322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10" name="image4.jpeg"/>
          <p:cNvPicPr/>
          <p:nvPr/>
        </p:nvPicPr>
        <p:blipFill>
          <a:blip r:embed="rId3" cstate="print"/>
          <a:stretch>
            <a:fillRect/>
          </a:stretch>
        </p:blipFill>
        <p:spPr>
          <a:xfrm>
            <a:off x="6441841" y="5736091"/>
            <a:ext cx="2281555" cy="807720"/>
          </a:xfrm>
          <a:prstGeom prst="rect">
            <a:avLst/>
          </a:prstGeom>
        </p:spPr>
      </p:pic>
      <p:sp>
        <p:nvSpPr>
          <p:cNvPr id="469" name="Google Shape;469;p14"/>
          <p:cNvSpPr txBox="1">
            <a:spLocks noGrp="1"/>
          </p:cNvSpPr>
          <p:nvPr>
            <p:ph type="title"/>
          </p:nvPr>
        </p:nvSpPr>
        <p:spPr>
          <a:xfrm>
            <a:off x="-245185" y="0"/>
            <a:ext cx="9328800" cy="954400"/>
          </a:xfrm>
          <a:prstGeom prst="rect">
            <a:avLst/>
          </a:prstGeom>
        </p:spPr>
        <p:txBody>
          <a:bodyPr spcFirstLastPara="1" wrap="square" lIns="121900" tIns="121900" rIns="121900" bIns="121900" anchor="b" anchorCtr="0">
            <a:noAutofit/>
          </a:bodyPr>
          <a:lstStyle/>
          <a:p>
            <a:r>
              <a:rPr lang="en-US" sz="2400" dirty="0"/>
              <a:t>Tools </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9</a:t>
            </a:fld>
            <a:endParaRPr/>
          </a:p>
        </p:txBody>
      </p:sp>
      <p:sp>
        <p:nvSpPr>
          <p:cNvPr id="5" name="Google Shape;470;p14"/>
          <p:cNvSpPr txBox="1"/>
          <p:nvPr/>
        </p:nvSpPr>
        <p:spPr>
          <a:xfrm>
            <a:off x="530428" y="1028313"/>
            <a:ext cx="8087361" cy="4219293"/>
          </a:xfrm>
          <a:prstGeom prst="rect">
            <a:avLst/>
          </a:prstGeom>
          <a:noFill/>
          <a:ln>
            <a:noFill/>
          </a:ln>
        </p:spPr>
        <p:txBody>
          <a:bodyPr spcFirstLastPara="1" wrap="square" lIns="91425" tIns="91425" rIns="91425" bIns="91425" anchor="t" anchorCtr="0">
            <a:noAutofit/>
          </a:bodyPr>
          <a:lstStyle/>
          <a:p>
            <a:pPr marL="1200150" lvl="2" indent="-285750">
              <a:lnSpc>
                <a:spcPct val="150000"/>
              </a:lnSpc>
              <a:buFont typeface="Arial" panose="020B0604020202020204" pitchFamily="34" charset="0"/>
              <a:buChar char="•"/>
            </a:pPr>
            <a:r>
              <a:rPr lang="en-US" b="1" dirty="0"/>
              <a:t>Visual Studio Code</a:t>
            </a:r>
            <a:r>
              <a:rPr lang="en-US" dirty="0"/>
              <a:t> is used as IDE.</a:t>
            </a:r>
          </a:p>
          <a:p>
            <a:pPr marL="1200150" lvl="2" indent="-285750">
              <a:lnSpc>
                <a:spcPct val="150000"/>
              </a:lnSpc>
              <a:buFont typeface="Arial" panose="020B0604020202020204" pitchFamily="34" charset="0"/>
              <a:buChar char="•"/>
            </a:pPr>
            <a:r>
              <a:rPr lang="en-US" dirty="0"/>
              <a:t>For visualization of the plots, </a:t>
            </a:r>
            <a:r>
              <a:rPr lang="en-US" b="1" dirty="0" err="1"/>
              <a:t>Matplotlib</a:t>
            </a:r>
            <a:r>
              <a:rPr lang="en-US" b="1" dirty="0"/>
              <a:t>, </a:t>
            </a:r>
            <a:r>
              <a:rPr lang="en-US" b="1" dirty="0" err="1"/>
              <a:t>Seaborn</a:t>
            </a:r>
            <a:r>
              <a:rPr lang="en-US" b="1" dirty="0"/>
              <a:t> </a:t>
            </a:r>
            <a:r>
              <a:rPr lang="en-US" dirty="0"/>
              <a:t> are used.</a:t>
            </a:r>
          </a:p>
          <a:p>
            <a:pPr marL="1200150" lvl="2" indent="-285750">
              <a:lnSpc>
                <a:spcPct val="150000"/>
              </a:lnSpc>
              <a:buFont typeface="Arial" panose="020B0604020202020204" pitchFamily="34" charset="0"/>
              <a:buChar char="•"/>
            </a:pPr>
            <a:r>
              <a:rPr lang="en-US" b="1" dirty="0"/>
              <a:t>Railway</a:t>
            </a:r>
            <a:r>
              <a:rPr lang="en-US" dirty="0"/>
              <a:t> is used for deployment of the model.</a:t>
            </a:r>
          </a:p>
          <a:p>
            <a:pPr marL="1200150" lvl="2" indent="-285750">
              <a:lnSpc>
                <a:spcPct val="150000"/>
              </a:lnSpc>
              <a:buFont typeface="Arial" panose="020B0604020202020204" pitchFamily="34" charset="0"/>
              <a:buChar char="•"/>
            </a:pPr>
            <a:r>
              <a:rPr lang="en-US" dirty="0"/>
              <a:t>Front end development is done using </a:t>
            </a:r>
            <a:r>
              <a:rPr lang="en-US" b="1" dirty="0"/>
              <a:t>HTML/CSS </a:t>
            </a:r>
            <a:endParaRPr lang="en-US" dirty="0"/>
          </a:p>
          <a:p>
            <a:pPr marL="1200150" lvl="2" indent="-285750">
              <a:lnSpc>
                <a:spcPct val="150000"/>
              </a:lnSpc>
              <a:buFont typeface="Arial" panose="020B0604020202020204" pitchFamily="34" charset="0"/>
              <a:buChar char="•"/>
            </a:pPr>
            <a:r>
              <a:rPr lang="en-US" dirty="0"/>
              <a:t>Python </a:t>
            </a:r>
            <a:r>
              <a:rPr lang="en-US" b="1" dirty="0"/>
              <a:t>Flask</a:t>
            </a:r>
            <a:r>
              <a:rPr lang="en-US" dirty="0"/>
              <a:t> is used for backend development.</a:t>
            </a:r>
          </a:p>
          <a:p>
            <a:pPr marL="1200150" lvl="2" indent="-285750">
              <a:lnSpc>
                <a:spcPct val="150000"/>
              </a:lnSpc>
              <a:buFont typeface="Arial" panose="020B0604020202020204" pitchFamily="34" charset="0"/>
              <a:buChar char="•"/>
            </a:pPr>
            <a:r>
              <a:rPr lang="en-US" b="1" dirty="0"/>
              <a:t>GitHub</a:t>
            </a:r>
            <a:r>
              <a:rPr lang="en-US" dirty="0"/>
              <a:t> is used as version control system.</a:t>
            </a:r>
          </a:p>
          <a:p>
            <a:pPr marL="1200150" lvl="2" indent="-285750">
              <a:lnSpc>
                <a:spcPct val="150000"/>
              </a:lnSpc>
              <a:buFont typeface="Arial" panose="020B0604020202020204" pitchFamily="34" charset="0"/>
              <a:buChar char="•"/>
            </a:pPr>
            <a:r>
              <a:rPr lang="en-US" b="1" dirty="0" err="1"/>
              <a:t>Scikit</a:t>
            </a:r>
            <a:r>
              <a:rPr lang="en-US" b="1" dirty="0"/>
              <a:t>-learn</a:t>
            </a:r>
            <a:r>
              <a:rPr lang="en-US" dirty="0"/>
              <a:t> was used to cross validate and compare different models.</a:t>
            </a:r>
          </a:p>
          <a:p>
            <a:pPr marL="1200150" lvl="2" indent="-285750">
              <a:lnSpc>
                <a:spcPct val="150000"/>
              </a:lnSpc>
              <a:buFont typeface="Arial" panose="020B0604020202020204" pitchFamily="34" charset="0"/>
              <a:buChar char="•"/>
            </a:pPr>
            <a:r>
              <a:rPr lang="en-US" b="1" dirty="0"/>
              <a:t>Random Forest </a:t>
            </a:r>
            <a:r>
              <a:rPr lang="en-US" dirty="0"/>
              <a:t>is used to build the final model.</a:t>
            </a:r>
          </a:p>
          <a:p>
            <a:pPr marL="285750" indent="-285750" algn="just">
              <a:buFont typeface="Arial" panose="020B0604020202020204" pitchFamily="34" charset="0"/>
              <a:buChar char="•"/>
            </a:pPr>
            <a:endParaRPr lang="en-US" dirty="0"/>
          </a:p>
        </p:txBody>
      </p:sp>
      <p:pic>
        <p:nvPicPr>
          <p:cNvPr id="6" name="Picture 5" descr="GitHub Logo and symbol, meaning, history, PNG, brand"/>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366" y="511190"/>
            <a:ext cx="1069335" cy="807289"/>
          </a:xfrm>
          <a:prstGeom prst="rect">
            <a:avLst/>
          </a:prstGeom>
          <a:noFill/>
          <a:ln>
            <a:noFill/>
          </a:ln>
        </p:spPr>
      </p:pic>
      <p:pic>
        <p:nvPicPr>
          <p:cNvPr id="7" name="Picture 6" descr="Railway Design | Railway Design | Railway"/>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6688" y="389656"/>
            <a:ext cx="2270760" cy="708025"/>
          </a:xfrm>
          <a:prstGeom prst="rect">
            <a:avLst/>
          </a:prstGeom>
          <a:noFill/>
          <a:ln>
            <a:noFill/>
          </a:ln>
        </p:spPr>
      </p:pic>
      <p:pic>
        <p:nvPicPr>
          <p:cNvPr id="8" name="Picture 7" descr="Pocoo, flask, logo Icon in Vector Logo"/>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0495" y="3334541"/>
            <a:ext cx="2103120" cy="1051560"/>
          </a:xfrm>
          <a:prstGeom prst="rect">
            <a:avLst/>
          </a:prstGeom>
          <a:noFill/>
          <a:ln>
            <a:noFill/>
          </a:ln>
        </p:spPr>
      </p:pic>
      <p:pic>
        <p:nvPicPr>
          <p:cNvPr id="11" name="image7.jpeg"/>
          <p:cNvPicPr/>
          <p:nvPr/>
        </p:nvPicPr>
        <p:blipFill>
          <a:blip r:embed="rId7" cstate="print"/>
          <a:stretch>
            <a:fillRect/>
          </a:stretch>
        </p:blipFill>
        <p:spPr>
          <a:xfrm>
            <a:off x="154844" y="2259691"/>
            <a:ext cx="1262380" cy="1210310"/>
          </a:xfrm>
          <a:prstGeom prst="rect">
            <a:avLst/>
          </a:prstGeom>
        </p:spPr>
      </p:pic>
      <p:pic>
        <p:nvPicPr>
          <p:cNvPr id="12" name="image6.jpeg"/>
          <p:cNvPicPr/>
          <p:nvPr/>
        </p:nvPicPr>
        <p:blipFill>
          <a:blip r:embed="rId8" cstate="print"/>
          <a:stretch>
            <a:fillRect/>
          </a:stretch>
        </p:blipFill>
        <p:spPr>
          <a:xfrm>
            <a:off x="7219572" y="2816255"/>
            <a:ext cx="1624965" cy="481330"/>
          </a:xfrm>
          <a:prstGeom prst="rect">
            <a:avLst/>
          </a:prstGeom>
        </p:spPr>
      </p:pic>
      <p:pic>
        <p:nvPicPr>
          <p:cNvPr id="13" name="Picture 12" descr="Visual Studio Code full logo transparent PNG - StickPN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96285" y="0"/>
            <a:ext cx="2168525" cy="1173480"/>
          </a:xfrm>
          <a:prstGeom prst="rect">
            <a:avLst/>
          </a:prstGeom>
          <a:noFill/>
          <a:ln>
            <a:noFill/>
          </a:ln>
        </p:spPr>
      </p:pic>
    </p:spTree>
    <p:extLst>
      <p:ext uri="{BB962C8B-B14F-4D97-AF65-F5344CB8AC3E}">
        <p14:creationId xmlns:p14="http://schemas.microsoft.com/office/powerpoint/2010/main" val="4070677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128</TotalTime>
  <Words>683</Words>
  <Application>Microsoft Office PowerPoint</Application>
  <PresentationFormat>On-screen Show (4:3)</PresentationFormat>
  <Paragraphs>67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Californian FB</vt:lpstr>
      <vt:lpstr>Gill Sans MT</vt:lpstr>
      <vt:lpstr>Oswald</vt:lpstr>
      <vt:lpstr>Gallery</vt:lpstr>
      <vt:lpstr>PowerPoint Presentation</vt:lpstr>
      <vt:lpstr> Introduction</vt:lpstr>
      <vt:lpstr> Problem Statement</vt:lpstr>
      <vt:lpstr>Components of Machine Learning Pipeline</vt:lpstr>
      <vt:lpstr>Complete Pipeline Flow</vt:lpstr>
      <vt:lpstr>Architecture Description</vt:lpstr>
      <vt:lpstr>  Architecture Description</vt:lpstr>
      <vt:lpstr>Architecture Description</vt:lpstr>
      <vt:lpstr>Tools </vt:lpstr>
      <vt:lpstr>Application Interface</vt:lpstr>
      <vt:lpstr>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suraj mali</cp:lastModifiedBy>
  <cp:revision>35</cp:revision>
  <dcterms:created xsi:type="dcterms:W3CDTF">2023-01-11T12:36:25Z</dcterms:created>
  <dcterms:modified xsi:type="dcterms:W3CDTF">2023-06-22T06:32:05Z</dcterms:modified>
</cp:coreProperties>
</file>