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341932ccb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341932ccb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341932ccb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341932ccb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341932ccb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341932ccb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341932ccb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341932ccb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341932ccb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341932ccb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341932ccb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341932ccb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41932ccb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41932ccb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341932ccb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341932ccb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341932cc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341932cc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41932ccb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41932ccb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7212ac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7212ac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7212acf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7212acf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341932ccb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341932ccb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341932ccb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341932ccb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latin typeface="Times New Roman"/>
                <a:ea typeface="Times New Roman"/>
                <a:cs typeface="Times New Roman"/>
                <a:sym typeface="Times New Roman"/>
              </a:rPr>
              <a:t>Presentation On</a:t>
            </a:r>
            <a:endParaRPr sz="4500">
              <a:latin typeface="Times New Roman"/>
              <a:ea typeface="Times New Roman"/>
              <a:cs typeface="Times New Roman"/>
              <a:sym typeface="Times New Roman"/>
            </a:endParaRPr>
          </a:p>
        </p:txBody>
      </p:sp>
      <p:sp>
        <p:nvSpPr>
          <p:cNvPr id="135" name="Google Shape;135;p13"/>
          <p:cNvSpPr txBox="1"/>
          <p:nvPr>
            <p:ph idx="1" type="subTitle"/>
          </p:nvPr>
        </p:nvSpPr>
        <p:spPr>
          <a:xfrm>
            <a:off x="4572000" y="2571750"/>
            <a:ext cx="41715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Driver’s Drowsiness Detection</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Dlib library</a:t>
            </a:r>
            <a:endParaRPr sz="2600">
              <a:latin typeface="Times New Roman"/>
              <a:ea typeface="Times New Roman"/>
              <a:cs typeface="Times New Roman"/>
              <a:sym typeface="Times New Roman"/>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1" name="Google Shape;191;p22"/>
          <p:cNvPicPr preferRelativeResize="0"/>
          <p:nvPr/>
        </p:nvPicPr>
        <p:blipFill rotWithShape="1">
          <a:blip r:embed="rId3">
            <a:alphaModFix/>
          </a:blip>
          <a:srcRect b="12908" l="28502" r="30491" t="25416"/>
          <a:stretch/>
        </p:blipFill>
        <p:spPr>
          <a:xfrm>
            <a:off x="2373113" y="1163638"/>
            <a:ext cx="4397776" cy="371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Python Libraries used in program</a:t>
            </a:r>
            <a:endParaRPr sz="2600">
              <a:latin typeface="Times New Roman"/>
              <a:ea typeface="Times New Roman"/>
              <a:cs typeface="Times New Roman"/>
              <a:sym typeface="Times New Roman"/>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SciPy</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Imutils</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Threading</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Numpy</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Argparse</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Time</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Dlib</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cv2</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600">
                <a:latin typeface="Times New Roman"/>
                <a:ea typeface="Times New Roman"/>
                <a:cs typeface="Times New Roman"/>
                <a:sym typeface="Times New Roman"/>
              </a:rPr>
              <a:t>Test Results :- Without Eyeglasses</a:t>
            </a:r>
            <a:endParaRPr sz="2600">
              <a:latin typeface="Times New Roman"/>
              <a:ea typeface="Times New Roman"/>
              <a:cs typeface="Times New Roman"/>
              <a:sym typeface="Times New Roman"/>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04" name="Google Shape;204;p24"/>
          <p:cNvPicPr preferRelativeResize="0"/>
          <p:nvPr/>
        </p:nvPicPr>
        <p:blipFill rotWithShape="1">
          <a:blip r:embed="rId3">
            <a:alphaModFix/>
          </a:blip>
          <a:srcRect b="26276" l="35822" r="33841" t="31967"/>
          <a:stretch/>
        </p:blipFill>
        <p:spPr>
          <a:xfrm>
            <a:off x="822450" y="1467100"/>
            <a:ext cx="3647377" cy="2822650"/>
          </a:xfrm>
          <a:prstGeom prst="rect">
            <a:avLst/>
          </a:prstGeom>
          <a:noFill/>
          <a:ln>
            <a:noFill/>
          </a:ln>
        </p:spPr>
      </p:pic>
      <p:pic>
        <p:nvPicPr>
          <p:cNvPr id="205" name="Google Shape;205;p24"/>
          <p:cNvPicPr preferRelativeResize="0"/>
          <p:nvPr/>
        </p:nvPicPr>
        <p:blipFill rotWithShape="1">
          <a:blip r:embed="rId4">
            <a:alphaModFix/>
          </a:blip>
          <a:srcRect b="19749" l="35986" r="33678" t="35241"/>
          <a:stretch/>
        </p:blipFill>
        <p:spPr>
          <a:xfrm>
            <a:off x="4952625" y="1467103"/>
            <a:ext cx="3383777" cy="282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With Eyeglasses</a:t>
            </a:r>
            <a:endParaRPr sz="2600">
              <a:latin typeface="Times New Roman"/>
              <a:ea typeface="Times New Roman"/>
              <a:cs typeface="Times New Roman"/>
              <a:sym typeface="Times New Roman"/>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12" name="Google Shape;212;p25"/>
          <p:cNvPicPr preferRelativeResize="0"/>
          <p:nvPr/>
        </p:nvPicPr>
        <p:blipFill rotWithShape="1">
          <a:blip r:embed="rId3">
            <a:alphaModFix/>
          </a:blip>
          <a:srcRect b="23024" l="35975" r="33688" t="33866"/>
          <a:stretch/>
        </p:blipFill>
        <p:spPr>
          <a:xfrm>
            <a:off x="906050" y="1567550"/>
            <a:ext cx="3540501" cy="2828824"/>
          </a:xfrm>
          <a:prstGeom prst="rect">
            <a:avLst/>
          </a:prstGeom>
          <a:noFill/>
          <a:ln>
            <a:noFill/>
          </a:ln>
        </p:spPr>
      </p:pic>
      <p:pic>
        <p:nvPicPr>
          <p:cNvPr id="213" name="Google Shape;213;p25"/>
          <p:cNvPicPr preferRelativeResize="0"/>
          <p:nvPr/>
        </p:nvPicPr>
        <p:blipFill rotWithShape="1">
          <a:blip r:embed="rId4">
            <a:alphaModFix/>
          </a:blip>
          <a:srcRect b="15865" l="35832" r="33679" t="39852"/>
          <a:stretch/>
        </p:blipFill>
        <p:spPr>
          <a:xfrm>
            <a:off x="4973736" y="1567550"/>
            <a:ext cx="3464364" cy="2828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1297500" y="446050"/>
            <a:ext cx="7038900" cy="4032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400">
                <a:latin typeface="Times New Roman"/>
                <a:ea typeface="Times New Roman"/>
                <a:cs typeface="Times New Roman"/>
                <a:sym typeface="Times New Roman"/>
              </a:rPr>
              <a:t>Conclusion</a:t>
            </a:r>
            <a:endParaRPr sz="1600">
              <a:latin typeface="Times New Roman"/>
              <a:ea typeface="Times New Roman"/>
              <a:cs typeface="Times New Roman"/>
              <a:sym typeface="Times New Roman"/>
            </a:endParaRPr>
          </a:p>
          <a:p>
            <a:pPr indent="-322580" lvl="0" marL="457200" rtl="0" algn="just">
              <a:lnSpc>
                <a:spcPct val="150000"/>
              </a:lnSpc>
              <a:spcBef>
                <a:spcPts val="1200"/>
              </a:spcBef>
              <a:spcAft>
                <a:spcPts val="0"/>
              </a:spcAft>
              <a:buSzPct val="89291"/>
              <a:buFont typeface="Times New Roman"/>
              <a:buChar char="●"/>
            </a:pPr>
            <a:r>
              <a:rPr lang="en" sz="1791">
                <a:latin typeface="Times New Roman"/>
                <a:ea typeface="Times New Roman"/>
                <a:cs typeface="Times New Roman"/>
                <a:sym typeface="Times New Roman"/>
              </a:rPr>
              <a:t>Thus we would have successfully developed the Driver Drowsiness Detector using Python and OpenCv along with the a cam to detect the face.</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800"/>
              </a:spcBef>
              <a:spcAft>
                <a:spcPts val="0"/>
              </a:spcAft>
              <a:buNone/>
            </a:pPr>
            <a:r>
              <a:rPr lang="en" sz="2616">
                <a:latin typeface="Times New Roman"/>
                <a:ea typeface="Times New Roman"/>
                <a:cs typeface="Times New Roman"/>
                <a:sym typeface="Times New Roman"/>
              </a:rPr>
              <a:t>Future Scope </a:t>
            </a:r>
            <a:endParaRPr sz="2616">
              <a:latin typeface="Times New Roman"/>
              <a:ea typeface="Times New Roman"/>
              <a:cs typeface="Times New Roman"/>
              <a:sym typeface="Times New Roman"/>
            </a:endParaRPr>
          </a:p>
          <a:p>
            <a:pPr indent="-340677" lvl="0" marL="457200" rtl="0" algn="just">
              <a:lnSpc>
                <a:spcPct val="150000"/>
              </a:lnSpc>
              <a:spcBef>
                <a:spcPts val="1200"/>
              </a:spcBef>
              <a:spcAft>
                <a:spcPts val="0"/>
              </a:spcAft>
              <a:buSzPct val="100000"/>
              <a:buFont typeface="Times New Roman"/>
              <a:buChar char="●"/>
            </a:pPr>
            <a:r>
              <a:rPr lang="en" sz="1908">
                <a:latin typeface="Times New Roman"/>
                <a:ea typeface="Times New Roman"/>
                <a:cs typeface="Times New Roman"/>
                <a:sym typeface="Times New Roman"/>
              </a:rPr>
              <a:t>It can also be use in public transport for monitoring drivers' condition and sending information to authority. </a:t>
            </a:r>
            <a:endParaRPr sz="1908">
              <a:latin typeface="Times New Roman"/>
              <a:ea typeface="Times New Roman"/>
              <a:cs typeface="Times New Roman"/>
              <a:sym typeface="Times New Roman"/>
            </a:endParaRPr>
          </a:p>
          <a:p>
            <a:pPr indent="-340677" lvl="0" marL="457200" rtl="0" algn="just">
              <a:lnSpc>
                <a:spcPct val="150000"/>
              </a:lnSpc>
              <a:spcBef>
                <a:spcPts val="0"/>
              </a:spcBef>
              <a:spcAft>
                <a:spcPts val="0"/>
              </a:spcAft>
              <a:buSzPct val="100000"/>
              <a:buFont typeface="Times New Roman"/>
              <a:buChar char="●"/>
            </a:pPr>
            <a:r>
              <a:rPr lang="en" sz="1908">
                <a:latin typeface="Times New Roman"/>
                <a:ea typeface="Times New Roman"/>
                <a:cs typeface="Times New Roman"/>
                <a:sym typeface="Times New Roman"/>
              </a:rPr>
              <a:t>A picture of the burglar is taken in an attempted theft and sent to the owner of the vehicle who can register a case against the thief of the vehicle.</a:t>
            </a:r>
            <a:endParaRPr sz="1908">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Thank You </a:t>
            </a:r>
            <a:endParaRPr sz="4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558100"/>
            <a:ext cx="7038900" cy="39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Group Member :</a:t>
            </a:r>
            <a:endParaRPr sz="26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Shraddheya Kadam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Suraj Mane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Omkar Thakare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Amol Gole</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2600">
                <a:latin typeface="Times New Roman"/>
                <a:ea typeface="Times New Roman"/>
                <a:cs typeface="Times New Roman"/>
                <a:sym typeface="Times New Roman"/>
              </a:rPr>
              <a:t>Project Supervisor :</a:t>
            </a:r>
            <a:endParaRPr sz="26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Prof. Deepak Kurule</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Content :</a:t>
            </a:r>
            <a:endParaRPr sz="2600">
              <a:latin typeface="Times New Roman"/>
              <a:ea typeface="Times New Roman"/>
              <a:cs typeface="Times New Roman"/>
              <a:sym typeface="Times New Roman"/>
            </a:endParaRPr>
          </a:p>
        </p:txBody>
      </p:sp>
      <p:sp>
        <p:nvSpPr>
          <p:cNvPr id="146" name="Google Shape;146;p15"/>
          <p:cNvSpPr txBox="1"/>
          <p:nvPr>
            <p:ph idx="1" type="body"/>
          </p:nvPr>
        </p:nvSpPr>
        <p:spPr>
          <a:xfrm>
            <a:off x="1297500" y="1236175"/>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Introduction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Technology Used</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System Development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Test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Future Scope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Introduction</a:t>
            </a:r>
            <a:endParaRPr sz="2600">
              <a:latin typeface="Times New Roman"/>
              <a:ea typeface="Times New Roman"/>
              <a:cs typeface="Times New Roman"/>
              <a:sym typeface="Times New Roman"/>
            </a:endParaRPr>
          </a:p>
        </p:txBody>
      </p:sp>
      <p:sp>
        <p:nvSpPr>
          <p:cNvPr id="152" name="Google Shape;152;p16"/>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Drowsiness is the state of feeling tired or sleepy. We all can be victim of drowsiness while driving, simply after too short night sleep, tired physical condition or during long journeys.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This Causes the vehicle accident while driving.</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Need :- </a:t>
            </a:r>
            <a:endParaRPr sz="1800">
              <a:latin typeface="Times New Roman"/>
              <a:ea typeface="Times New Roman"/>
              <a:cs typeface="Times New Roman"/>
              <a:sym typeface="Times New Roman"/>
            </a:endParaRPr>
          </a:p>
          <a:p>
            <a:pPr indent="-330200" lvl="0" marL="457200" rtl="0" algn="l">
              <a:spcBef>
                <a:spcPts val="1200"/>
              </a:spcBef>
              <a:spcAft>
                <a:spcPts val="0"/>
              </a:spcAft>
              <a:buSzPts val="1600"/>
              <a:buFont typeface="Times New Roman"/>
              <a:buChar char="●"/>
            </a:pPr>
            <a:r>
              <a:rPr lang="en" sz="1600">
                <a:latin typeface="Times New Roman"/>
                <a:ea typeface="Times New Roman"/>
                <a:cs typeface="Times New Roman"/>
                <a:sym typeface="Times New Roman"/>
              </a:rPr>
              <a:t>Various studies have suggested that around 30-40 present of read accident causes due to drivers drowsiness.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Here our system work on the image processing which help us to find the driver is sleeping or not, when driver is sleeping it give warning to driver to take some rest.</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600">
                <a:latin typeface="Times New Roman"/>
                <a:ea typeface="Times New Roman"/>
                <a:cs typeface="Times New Roman"/>
                <a:sym typeface="Times New Roman"/>
              </a:rPr>
              <a:t>Technology Used</a:t>
            </a:r>
            <a:endParaRPr sz="2600">
              <a:latin typeface="Times New Roman"/>
              <a:ea typeface="Times New Roman"/>
              <a:cs typeface="Times New Roman"/>
              <a:sym typeface="Times New Roman"/>
            </a:endParaRPr>
          </a:p>
        </p:txBody>
      </p:sp>
      <p:sp>
        <p:nvSpPr>
          <p:cNvPr id="158" name="Google Shape;158;p17"/>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Python :- </a:t>
            </a:r>
            <a:r>
              <a:rPr lang="en" sz="1700">
                <a:latin typeface="Times New Roman"/>
                <a:ea typeface="Times New Roman"/>
                <a:cs typeface="Times New Roman"/>
                <a:sym typeface="Times New Roman"/>
              </a:rPr>
              <a:t>Python</a:t>
            </a:r>
            <a:r>
              <a:rPr lang="en" sz="1700">
                <a:latin typeface="Times New Roman"/>
                <a:ea typeface="Times New Roman"/>
                <a:cs typeface="Times New Roman"/>
                <a:sym typeface="Times New Roman"/>
              </a:rPr>
              <a:t> is the Basis of the program that we wrote. It utilizes many of the python libraries.</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Image Processing:- Image processing is a method to </a:t>
            </a:r>
            <a:r>
              <a:rPr lang="en" sz="1700">
                <a:latin typeface="Times New Roman"/>
                <a:ea typeface="Times New Roman"/>
                <a:cs typeface="Times New Roman"/>
                <a:sym typeface="Times New Roman"/>
              </a:rPr>
              <a:t>perform</a:t>
            </a:r>
            <a:r>
              <a:rPr lang="en" sz="1700">
                <a:latin typeface="Times New Roman"/>
                <a:ea typeface="Times New Roman"/>
                <a:cs typeface="Times New Roman"/>
                <a:sym typeface="Times New Roman"/>
              </a:rPr>
              <a:t> some </a:t>
            </a:r>
            <a:r>
              <a:rPr lang="en" sz="1700">
                <a:latin typeface="Times New Roman"/>
                <a:ea typeface="Times New Roman"/>
                <a:cs typeface="Times New Roman"/>
                <a:sym typeface="Times New Roman"/>
              </a:rPr>
              <a:t>operation</a:t>
            </a:r>
            <a:r>
              <a:rPr lang="en" sz="1700">
                <a:latin typeface="Times New Roman"/>
                <a:ea typeface="Times New Roman"/>
                <a:cs typeface="Times New Roman"/>
                <a:sym typeface="Times New Roman"/>
              </a:rPr>
              <a:t> on an image, In computer science, digital image processing is the use of computer </a:t>
            </a:r>
            <a:r>
              <a:rPr lang="en" sz="1700">
                <a:latin typeface="Times New Roman"/>
                <a:ea typeface="Times New Roman"/>
                <a:cs typeface="Times New Roman"/>
                <a:sym typeface="Times New Roman"/>
              </a:rPr>
              <a:t>algorithm</a:t>
            </a:r>
            <a:r>
              <a:rPr lang="en" sz="1700">
                <a:latin typeface="Times New Roman"/>
                <a:ea typeface="Times New Roman"/>
                <a:cs typeface="Times New Roman"/>
                <a:sym typeface="Times New Roman"/>
              </a:rPr>
              <a:t> to perform image on digital image.(OpenCV)</a:t>
            </a:r>
            <a:endParaRPr sz="1700">
              <a:latin typeface="Times New Roman"/>
              <a:ea typeface="Times New Roman"/>
              <a:cs typeface="Times New Roman"/>
              <a:sym typeface="Times New Roman"/>
            </a:endParaRPr>
          </a:p>
          <a:p>
            <a:pPr indent="-336550" lvl="0" marL="457200" rtl="0" algn="l">
              <a:lnSpc>
                <a:spcPct val="10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Hardware :- Raspberry Pi 4, Raspberry pi camera module ,Laptop. </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519625"/>
            <a:ext cx="7038900" cy="395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latin typeface="Times New Roman"/>
                <a:ea typeface="Times New Roman"/>
                <a:cs typeface="Times New Roman"/>
                <a:sym typeface="Times New Roman"/>
              </a:rPr>
              <a:t>Raspberry Pi:</a:t>
            </a:r>
            <a:r>
              <a:rPr lang="en" sz="1700">
                <a:latin typeface="Times New Roman"/>
                <a:ea typeface="Times New Roman"/>
                <a:cs typeface="Times New Roman"/>
                <a:sym typeface="Times New Roman"/>
              </a:rPr>
              <a:t>- 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a:t>
            </a:r>
            <a:endParaRPr sz="1700">
              <a:latin typeface="Times New Roman"/>
              <a:ea typeface="Times New Roman"/>
              <a:cs typeface="Times New Roman"/>
              <a:sym typeface="Times New Roman"/>
            </a:endParaRPr>
          </a:p>
        </p:txBody>
      </p:sp>
      <p:pic>
        <p:nvPicPr>
          <p:cNvPr id="164" name="Google Shape;164;p18"/>
          <p:cNvPicPr preferRelativeResize="0"/>
          <p:nvPr/>
        </p:nvPicPr>
        <p:blipFill>
          <a:blip r:embed="rId3">
            <a:alphaModFix/>
          </a:blip>
          <a:stretch>
            <a:fillRect/>
          </a:stretch>
        </p:blipFill>
        <p:spPr>
          <a:xfrm>
            <a:off x="2551313" y="2352567"/>
            <a:ext cx="4041375" cy="237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97500" y="577250"/>
            <a:ext cx="7038900" cy="39015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b="1" lang="en" sz="1800">
                <a:latin typeface="Times New Roman"/>
                <a:ea typeface="Times New Roman"/>
                <a:cs typeface="Times New Roman"/>
                <a:sym typeface="Times New Roman"/>
              </a:rPr>
              <a:t>Raspberry pi camera module:- </a:t>
            </a:r>
            <a:r>
              <a:rPr lang="en" sz="1700">
                <a:latin typeface="Times New Roman"/>
                <a:ea typeface="Times New Roman"/>
                <a:cs typeface="Times New Roman"/>
                <a:sym typeface="Times New Roman"/>
              </a:rPr>
              <a:t>The Pi camera module is a portable light weight camera that supports Raspberry Pi. It communicates with Pi using the MIPI camera serial interface protocol. It is normally used in image processing, machine learning or in surveillance projects.</a:t>
            </a:r>
            <a:endParaRPr/>
          </a:p>
        </p:txBody>
      </p:sp>
      <p:pic>
        <p:nvPicPr>
          <p:cNvPr id="170" name="Google Shape;170;p19"/>
          <p:cNvPicPr preferRelativeResize="0"/>
          <p:nvPr/>
        </p:nvPicPr>
        <p:blipFill>
          <a:blip r:embed="rId3">
            <a:alphaModFix/>
          </a:blip>
          <a:stretch>
            <a:fillRect/>
          </a:stretch>
        </p:blipFill>
        <p:spPr>
          <a:xfrm>
            <a:off x="2756562" y="2200225"/>
            <a:ext cx="3630875" cy="242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System</a:t>
            </a:r>
            <a:r>
              <a:rPr lang="en" sz="2600">
                <a:latin typeface="Times New Roman"/>
                <a:ea typeface="Times New Roman"/>
                <a:cs typeface="Times New Roman"/>
                <a:sym typeface="Times New Roman"/>
              </a:rPr>
              <a:t> Development</a:t>
            </a:r>
            <a:endParaRPr sz="2600">
              <a:latin typeface="Times New Roman"/>
              <a:ea typeface="Times New Roman"/>
              <a:cs typeface="Times New Roman"/>
              <a:sym typeface="Times New Roman"/>
            </a:endParaRPr>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Our system uses an algorithm to locate, track,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and analyze both the driver’s face and eyes.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Our developed system consists of 3 modules, </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which are Camera, Raspberry Pi and an alarm.</a:t>
            </a:r>
            <a:endParaRPr sz="1600">
              <a:latin typeface="Times New Roman"/>
              <a:ea typeface="Times New Roman"/>
              <a:cs typeface="Times New Roman"/>
              <a:sym typeface="Times New Roman"/>
            </a:endParaRPr>
          </a:p>
        </p:txBody>
      </p:sp>
      <p:pic>
        <p:nvPicPr>
          <p:cNvPr id="177" name="Google Shape;177;p20"/>
          <p:cNvPicPr preferRelativeResize="0"/>
          <p:nvPr/>
        </p:nvPicPr>
        <p:blipFill rotWithShape="1">
          <a:blip r:embed="rId3">
            <a:alphaModFix/>
          </a:blip>
          <a:srcRect b="18975" l="37149" r="34719" t="20823"/>
          <a:stretch/>
        </p:blipFill>
        <p:spPr>
          <a:xfrm>
            <a:off x="5532775" y="651638"/>
            <a:ext cx="3186475" cy="38402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EAR(Eye Aspect Ratio) Calculation</a:t>
            </a:r>
            <a:endParaRPr sz="2600">
              <a:latin typeface="Times New Roman"/>
              <a:ea typeface="Times New Roman"/>
              <a:cs typeface="Times New Roman"/>
              <a:sym typeface="Times New Roman"/>
            </a:endParaRPr>
          </a:p>
        </p:txBody>
      </p:sp>
      <p:pic>
        <p:nvPicPr>
          <p:cNvPr id="183" name="Google Shape;183;p21"/>
          <p:cNvPicPr preferRelativeResize="0"/>
          <p:nvPr/>
        </p:nvPicPr>
        <p:blipFill rotWithShape="1">
          <a:blip r:embed="rId3">
            <a:alphaModFix/>
          </a:blip>
          <a:srcRect b="44609" l="36117" r="42442" t="42080"/>
          <a:stretch/>
        </p:blipFill>
        <p:spPr>
          <a:xfrm>
            <a:off x="418950" y="2151500"/>
            <a:ext cx="3021199" cy="1054500"/>
          </a:xfrm>
          <a:prstGeom prst="rect">
            <a:avLst/>
          </a:prstGeom>
          <a:noFill/>
          <a:ln>
            <a:noFill/>
          </a:ln>
        </p:spPr>
      </p:pic>
      <p:pic>
        <p:nvPicPr>
          <p:cNvPr id="184" name="Google Shape;184;p21"/>
          <p:cNvPicPr preferRelativeResize="0"/>
          <p:nvPr/>
        </p:nvPicPr>
        <p:blipFill rotWithShape="1">
          <a:blip r:embed="rId4">
            <a:alphaModFix/>
          </a:blip>
          <a:srcRect b="15874" l="37610" r="17863" t="30223"/>
          <a:stretch/>
        </p:blipFill>
        <p:spPr>
          <a:xfrm>
            <a:off x="3877475" y="1307850"/>
            <a:ext cx="4458925" cy="303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