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59" r:id="rId6"/>
  </p:sldIdLst>
  <p:sldSz cx="18288000" cy="10287000"/>
  <p:notesSz cx="6858000" cy="9144000"/>
  <p:embeddedFontLst>
    <p:embeddedFont>
      <p:font typeface="Assistant" pitchFamily="2" charset="-79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Tenor San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E3703B3-A495-4752-8ED7-ABAD1DEFEBD0}">
          <p14:sldIdLst>
            <p14:sldId id="256"/>
            <p14:sldId id="271"/>
            <p14:sldId id="272"/>
            <p14:sldId id="27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26" userDrawn="1">
          <p15:clr>
            <a:srgbClr val="A4A3A4"/>
          </p15:clr>
        </p15:guide>
        <p15:guide id="2" pos="11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72"/>
      </p:cViewPr>
      <p:guideLst>
        <p:guide orient="horz" pos="1426"/>
        <p:guide pos="11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8631788"/>
            <a:ext cx="18288118" cy="1655221"/>
          </a:xfrm>
          <a:custGeom>
            <a:avLst/>
            <a:gdLst/>
            <a:ahLst/>
            <a:cxnLst/>
            <a:rect l="l" t="t" r="r" b="b"/>
            <a:pathLst>
              <a:path w="4816592" h="435940" extrusionOk="0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507350" y="4731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1296800" y="2430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9258300"/>
            <a:ext cx="18280075" cy="1028255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59175" y="757750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0"/>
            <a:ext cx="18280075" cy="3126283"/>
          </a:xfrm>
          <a:custGeom>
            <a:avLst/>
            <a:gdLst/>
            <a:ahLst/>
            <a:cxnLst/>
            <a:rect l="l" t="t" r="r" b="b"/>
            <a:pathLst>
              <a:path w="8971816" h="1534372" extrusionOk="0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716675" y="4098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0" y="0"/>
            <a:ext cx="18280075" cy="10330159"/>
          </a:xfrm>
          <a:custGeom>
            <a:avLst/>
            <a:gdLst/>
            <a:ahLst/>
            <a:cxnLst/>
            <a:rect l="l" t="t" r="r" b="b"/>
            <a:pathLst>
              <a:path w="8971816" h="1534372" extrusionOk="0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900475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6665375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2522450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 rot="-5400000">
            <a:off x="3123221" y="6406499"/>
            <a:ext cx="619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6"/>
          <p:cNvCxnSpPr/>
          <p:nvPr/>
        </p:nvCxnSpPr>
        <p:spPr>
          <a:xfrm rot="-5400000">
            <a:off x="8946460" y="6406499"/>
            <a:ext cx="619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-304050" y="5575575"/>
            <a:ext cx="18592045" cy="4711422"/>
          </a:xfrm>
          <a:custGeom>
            <a:avLst/>
            <a:gdLst/>
            <a:ahLst/>
            <a:cxnLst/>
            <a:rect l="l" t="t" r="r" b="b"/>
            <a:pathLst>
              <a:path w="4816592" h="435940" extrusionOk="0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096250" y="2865250"/>
            <a:ext cx="84312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-7249675" y="-36300"/>
            <a:ext cx="13866600" cy="103995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6335797" y="5495283"/>
            <a:ext cx="3086608" cy="259388"/>
          </a:xfrm>
          <a:custGeom>
            <a:avLst/>
            <a:gdLst/>
            <a:ahLst/>
            <a:cxnLst/>
            <a:rect l="l" t="t" r="r" b="b"/>
            <a:pathLst>
              <a:path w="812800" h="68305" extrusionOk="0">
                <a:moveTo>
                  <a:pt x="0" y="0"/>
                </a:moveTo>
                <a:lnTo>
                  <a:pt x="812800" y="0"/>
                </a:lnTo>
                <a:lnTo>
                  <a:pt x="812800" y="68305"/>
                </a:lnTo>
                <a:lnTo>
                  <a:pt x="0" y="68305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71950" y="5953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34848" y="0"/>
            <a:ext cx="18314908" cy="10282543"/>
          </a:xfrm>
          <a:custGeom>
            <a:avLst/>
            <a:gdLst/>
            <a:ahLst/>
            <a:cxnLst/>
            <a:rect l="l" t="t" r="r" b="b"/>
            <a:pathLst>
              <a:path w="8988912" h="5046647" extrusionOk="0">
                <a:moveTo>
                  <a:pt x="0" y="0"/>
                </a:moveTo>
                <a:lnTo>
                  <a:pt x="8988912" y="0"/>
                </a:lnTo>
                <a:lnTo>
                  <a:pt x="8988912" y="5046647"/>
                </a:lnTo>
                <a:lnTo>
                  <a:pt x="0" y="504664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463000" y="4304700"/>
            <a:ext cx="946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77100" y="275242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-9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1" name="Google Shape;41;p9"/>
          <p:cNvSpPr>
            <a:spLocks noGrp="1"/>
          </p:cNvSpPr>
          <p:nvPr>
            <p:ph type="pic" idx="2"/>
          </p:nvPr>
        </p:nvSpPr>
        <p:spPr>
          <a:xfrm>
            <a:off x="-911324" y="1969975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7543625" y="3352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643275" y="19699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2503216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0115051" y="1908550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/>
          <p:nvPr/>
        </p:nvSpPr>
        <p:spPr>
          <a:xfrm>
            <a:off x="789072" y="5612758"/>
            <a:ext cx="9974316" cy="106960"/>
          </a:xfrm>
          <a:custGeom>
            <a:avLst/>
            <a:gdLst/>
            <a:ahLst/>
            <a:cxnLst/>
            <a:rect l="l" t="t" r="r" b="b"/>
            <a:pathLst>
              <a:path w="2626548" h="28166" extrusionOk="0">
                <a:moveTo>
                  <a:pt x="0" y="0"/>
                </a:moveTo>
                <a:lnTo>
                  <a:pt x="2626548" y="0"/>
                </a:lnTo>
                <a:lnTo>
                  <a:pt x="2626548" y="28166"/>
                </a:lnTo>
                <a:lnTo>
                  <a:pt x="0" y="28166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63750" y="603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2150" y="3078925"/>
            <a:ext cx="89169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18400" y="4897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1"/>
          <p:cNvGrpSpPr/>
          <p:nvPr/>
        </p:nvGrpSpPr>
        <p:grpSpPr>
          <a:xfrm>
            <a:off x="0" y="8414801"/>
            <a:ext cx="18287996" cy="3303286"/>
            <a:chOff x="0" y="-57149"/>
            <a:chExt cx="4816592" cy="870000"/>
          </a:xfrm>
        </p:grpSpPr>
        <p:sp>
          <p:nvSpPr>
            <p:cNvPr id="55" name="Google Shape;55;p11"/>
            <p:cNvSpPr/>
            <p:nvPr/>
          </p:nvSpPr>
          <p:spPr>
            <a:xfrm>
              <a:off x="0" y="0"/>
              <a:ext cx="4816592" cy="435940"/>
            </a:xfrm>
            <a:custGeom>
              <a:avLst/>
              <a:gdLst/>
              <a:ahLst/>
              <a:cxnLst/>
              <a:rect l="l" t="t" r="r" b="b"/>
              <a:pathLst>
                <a:path w="4816592" h="43594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435940"/>
                  </a:lnTo>
                  <a:lnTo>
                    <a:pt x="0" y="435940"/>
                  </a:ln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</p:sp>
        <p:sp>
          <p:nvSpPr>
            <p:cNvPr id="56" name="Google Shape;56;p11"/>
            <p:cNvSpPr txBox="1"/>
            <p:nvPr/>
          </p:nvSpPr>
          <p:spPr>
            <a:xfrm>
              <a:off x="0" y="-57149"/>
              <a:ext cx="48165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8" name="Google Shape;58;p11"/>
          <p:cNvCxnSpPr/>
          <p:nvPr/>
        </p:nvCxnSpPr>
        <p:spPr>
          <a:xfrm>
            <a:off x="1210628" y="6056361"/>
            <a:ext cx="11339069" cy="0"/>
          </a:xfrm>
          <a:prstGeom prst="straightConnector1">
            <a:avLst/>
          </a:prstGeom>
          <a:noFill/>
          <a:ln w="104775" cap="flat" cmpd="sng">
            <a:solidFill>
              <a:srgbClr val="B4E3EF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59" name="Google Shape;59;p11"/>
          <p:cNvGrpSpPr/>
          <p:nvPr/>
        </p:nvGrpSpPr>
        <p:grpSpPr>
          <a:xfrm>
            <a:off x="9534932" y="5476731"/>
            <a:ext cx="1258394" cy="1264035"/>
            <a:chOff x="1813" y="0"/>
            <a:chExt cx="809173" cy="812800"/>
          </a:xfrm>
        </p:grpSpPr>
        <p:sp>
          <p:nvSpPr>
            <p:cNvPr id="60" name="Google Shape;60;p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1423225" y="6400999"/>
            <a:ext cx="6355336" cy="24858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dirty="0"/>
              <a:t>Presented by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dirty="0"/>
              <a:t>Akhilesh Sakhare (MT2125)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dirty="0"/>
              <a:t>Suraj Meshram (MT2114)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270819" y="1689300"/>
            <a:ext cx="9116194" cy="3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Ethereum</a:t>
            </a:r>
            <a:r>
              <a:rPr lang="en-US" sz="4800" b="1" u="heavy" spc="-2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Fraud</a:t>
            </a:r>
            <a:r>
              <a:rPr lang="en-US" sz="4800" b="1" u="heavy" spc="-2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Detection</a:t>
            </a:r>
            <a:br>
              <a:rPr lang="en-IN" sz="1800" b="1" u="sng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B6318-1F13-B136-66F4-4AF2F83E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Ethereum is a technology that's home to digital money, global payments, and applications.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 The community has built a booming digital economy, bold new ways for creators to earn online, and so much more.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 It's open to everyone, wherever you are in the world – all you need is the internet.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593D4-296E-0590-09E8-C0CC161E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What is Ethereum?</a:t>
            </a:r>
            <a:br>
              <a:rPr lang="en-IN" b="1" i="0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41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B6318-1F13-B136-66F4-4AF2F83E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800" y="2430925"/>
            <a:ext cx="15462438" cy="4526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A202C"/>
                </a:solidFill>
                <a:latin typeface="system-ui"/>
              </a:rPr>
              <a:t>Crypto (short for cryptocurrency) is a new form of digital money powered by cryptography.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It all started in 2008 with Bitcoin. You could use it to send funds to anyone anywhere globally</a:t>
            </a:r>
            <a:endParaRPr lang="en-US" b="1" dirty="0">
              <a:solidFill>
                <a:srgbClr val="1A202C"/>
              </a:solidFill>
              <a:latin typeface="system-ui"/>
            </a:endParaRP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A middle-man is a central authority like a bank or government that intervenes in a transaction between the sender and recipient.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Things are different with crypto. </a:t>
            </a:r>
            <a:r>
              <a:rPr lang="en-US" b="1" i="0" dirty="0">
                <a:solidFill>
                  <a:srgbClr val="1A202C"/>
                </a:solidFill>
                <a:effectLst/>
                <a:latin typeface="system-ui"/>
              </a:rPr>
              <a:t>Transactions directly connect sender and recipient</a:t>
            </a:r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 without having to deal with any central authority.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 Nobody else will have access to your funds and </a:t>
            </a:r>
            <a:r>
              <a:rPr lang="en-US" b="1" i="0" dirty="0">
                <a:solidFill>
                  <a:srgbClr val="1A202C"/>
                </a:solidFill>
                <a:effectLst/>
                <a:latin typeface="system-ui"/>
              </a:rPr>
              <a:t>nobody can tell you what services you can use</a:t>
            </a:r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. This is possible because of the </a:t>
            </a:r>
            <a:r>
              <a:rPr lang="en-US" b="1" i="0" dirty="0">
                <a:solidFill>
                  <a:srgbClr val="1A202C"/>
                </a:solidFill>
                <a:effectLst/>
                <a:latin typeface="system-ui"/>
              </a:rPr>
              <a:t>blockchain technology </a:t>
            </a:r>
            <a:r>
              <a:rPr lang="en-US" b="0" i="0" dirty="0">
                <a:solidFill>
                  <a:srgbClr val="1A202C"/>
                </a:solidFill>
                <a:effectLst/>
                <a:latin typeface="system-ui"/>
              </a:rPr>
              <a:t>upon which cryptocurrencies operate.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593D4-296E-0590-09E8-C0CC161E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A202C"/>
                </a:solidFill>
                <a:effectLst/>
                <a:latin typeface="system-ui"/>
              </a:rPr>
              <a:t>What is a cryptocurrency?</a:t>
            </a:r>
            <a:br>
              <a:rPr lang="en-IN" b="1" i="0" dirty="0">
                <a:solidFill>
                  <a:srgbClr val="1A202C"/>
                </a:solidFill>
                <a:effectLst/>
                <a:latin typeface="system-ui"/>
              </a:rPr>
            </a:br>
            <a:br>
              <a:rPr lang="en-IN" sz="2300" dirty="0">
                <a:solidFill>
                  <a:srgbClr val="1A202C"/>
                </a:solidFill>
                <a:latin typeface="system-ui"/>
                <a:cs typeface="Assistant"/>
                <a:sym typeface="Assistant"/>
              </a:rPr>
            </a:br>
            <a:endParaRPr lang="en-IN" sz="2300" dirty="0">
              <a:solidFill>
                <a:srgbClr val="1A202C"/>
              </a:solidFill>
              <a:latin typeface="system-ui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5982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B6318-1F13-B136-66F4-4AF2F83E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800" y="2430925"/>
            <a:ext cx="15462438" cy="6584488"/>
          </a:xfrm>
        </p:spPr>
        <p:txBody>
          <a:bodyPr>
            <a:normAutofit fontScale="25000" lnSpcReduction="20000"/>
          </a:bodyPr>
          <a:lstStyle/>
          <a:p>
            <a:endParaRPr lang="en-US" sz="3200" b="0" i="0" dirty="0">
              <a:solidFill>
                <a:srgbClr val="1A202C"/>
              </a:solidFill>
              <a:effectLst/>
              <a:latin typeface="system-ui"/>
            </a:endParaRPr>
          </a:p>
          <a:p>
            <a:pPr marL="82550" indent="0">
              <a:buNone/>
            </a:pPr>
            <a:r>
              <a:rPr lang="en-US" sz="11200" dirty="0">
                <a:solidFill>
                  <a:srgbClr val="1A202C"/>
                </a:solidFill>
                <a:latin typeface="system-ui"/>
              </a:rPr>
              <a:t>The dataset folder contains the following files:</a:t>
            </a:r>
            <a:br>
              <a:rPr lang="en-US" sz="11200" dirty="0">
                <a:solidFill>
                  <a:srgbClr val="1A202C"/>
                </a:solidFill>
                <a:latin typeface="system-ui"/>
              </a:rPr>
            </a:br>
            <a:r>
              <a:rPr lang="en-US" sz="11200" dirty="0">
                <a:solidFill>
                  <a:srgbClr val="1A202C"/>
                </a:solidFill>
                <a:latin typeface="system-ui"/>
              </a:rPr>
              <a:t>transaction_dataset.csv : (9841, 51)</a:t>
            </a:r>
          </a:p>
          <a:p>
            <a:pPr marL="82550" indent="0">
              <a:buNone/>
            </a:pPr>
            <a:endParaRPr lang="en-US" sz="11200" dirty="0">
              <a:solidFill>
                <a:srgbClr val="1A202C"/>
              </a:solidFill>
              <a:latin typeface="system-ui"/>
            </a:endParaRPr>
          </a:p>
          <a:p>
            <a:pPr marL="82550" indent="0">
              <a:buNone/>
            </a:pPr>
            <a:r>
              <a:rPr lang="en-US" sz="11200" dirty="0">
                <a:solidFill>
                  <a:srgbClr val="1A202C"/>
                </a:solidFill>
                <a:latin typeface="system-ui"/>
              </a:rPr>
              <a:t> Columns Provided in the Dataset</a:t>
            </a:r>
          </a:p>
          <a:p>
            <a:pPr marL="82550" indent="0">
              <a:buNone/>
            </a:pPr>
            <a:endParaRPr lang="en-US" sz="11200" b="0" i="0" dirty="0">
              <a:solidFill>
                <a:srgbClr val="1A202C"/>
              </a:solidFill>
              <a:effectLst/>
              <a:latin typeface="system-ui"/>
            </a:endParaRPr>
          </a:p>
          <a:p>
            <a:pPr marL="82550" indent="0">
              <a:buNone/>
            </a:pPr>
            <a:r>
              <a:rPr lang="en-US" sz="11200" b="0" i="0" dirty="0">
                <a:solidFill>
                  <a:srgbClr val="1A202C"/>
                </a:solidFill>
                <a:effectLst/>
                <a:latin typeface="system-ui"/>
              </a:rPr>
              <a:t>Address: the address of the Ethereum account</a:t>
            </a:r>
          </a:p>
          <a:p>
            <a:pPr marL="82550" indent="0">
              <a:buNone/>
            </a:pPr>
            <a:endParaRPr lang="en-US" sz="11200" b="0" i="0" dirty="0">
              <a:solidFill>
                <a:srgbClr val="1A202C"/>
              </a:solidFill>
              <a:effectLst/>
              <a:latin typeface="system-ui"/>
            </a:endParaRPr>
          </a:p>
          <a:p>
            <a:pPr marL="82550" indent="0">
              <a:buNone/>
            </a:pPr>
            <a:r>
              <a:rPr lang="en-US" sz="11200" b="0" i="0" dirty="0">
                <a:solidFill>
                  <a:srgbClr val="1A202C"/>
                </a:solidFill>
                <a:effectLst/>
                <a:latin typeface="system-ui"/>
              </a:rPr>
              <a:t>FLAG: whether the transaction is fraud or not</a:t>
            </a:r>
          </a:p>
          <a:p>
            <a:pPr marL="82550" indent="0">
              <a:buNone/>
            </a:pPr>
            <a:endParaRPr lang="en-US" sz="11200" b="0" i="0" dirty="0">
              <a:solidFill>
                <a:srgbClr val="1A202C"/>
              </a:solidFill>
              <a:effectLst/>
              <a:latin typeface="system-ui"/>
            </a:endParaRPr>
          </a:p>
          <a:p>
            <a:pPr marL="82550" indent="0">
              <a:buNone/>
            </a:pPr>
            <a:r>
              <a:rPr lang="en-US" sz="11200" b="0" i="0" dirty="0">
                <a:solidFill>
                  <a:srgbClr val="1A202C"/>
                </a:solidFill>
                <a:effectLst/>
                <a:latin typeface="system-ui"/>
              </a:rPr>
              <a:t>Avg min between sent </a:t>
            </a:r>
            <a:r>
              <a:rPr lang="en-US" sz="11200" b="0" i="0" dirty="0" err="1">
                <a:solidFill>
                  <a:srgbClr val="1A202C"/>
                </a:solidFill>
                <a:effectLst/>
                <a:latin typeface="system-ui"/>
              </a:rPr>
              <a:t>tnx</a:t>
            </a:r>
            <a:r>
              <a:rPr lang="en-US" sz="11200" b="0" i="0" dirty="0">
                <a:solidFill>
                  <a:srgbClr val="1A202C"/>
                </a:solidFill>
                <a:effectLst/>
                <a:latin typeface="system-ui"/>
              </a:rPr>
              <a:t>: Average time between sent transactions for account in minutes</a:t>
            </a:r>
          </a:p>
          <a:p>
            <a:pPr marL="82550" indent="0">
              <a:buNone/>
            </a:pPr>
            <a:endParaRPr lang="en-US" sz="11200" b="0" i="0" dirty="0">
              <a:solidFill>
                <a:srgbClr val="1A202C"/>
              </a:solidFill>
              <a:effectLst/>
              <a:latin typeface="system-ui"/>
            </a:endParaRPr>
          </a:p>
          <a:p>
            <a:pPr marL="82550" indent="0">
              <a:buNone/>
            </a:pPr>
            <a:r>
              <a:rPr lang="en-US" sz="11200" b="0" i="0" dirty="0" err="1">
                <a:solidFill>
                  <a:srgbClr val="1A202C"/>
                </a:solidFill>
                <a:effectLst/>
                <a:latin typeface="system-ui"/>
              </a:rPr>
              <a:t>Avgminbetweenreceivedtnx</a:t>
            </a:r>
            <a:r>
              <a:rPr lang="en-US" sz="11200" b="0" i="0" dirty="0">
                <a:solidFill>
                  <a:srgbClr val="1A202C"/>
                </a:solidFill>
                <a:effectLst/>
                <a:latin typeface="system-ui"/>
              </a:rPr>
              <a:t>: Average time between received transactions for account in minutes</a:t>
            </a:r>
          </a:p>
          <a:p>
            <a:pPr marL="82550" indent="0">
              <a:buNone/>
            </a:pPr>
            <a:endParaRPr lang="en-US" sz="11200" b="0" i="0" dirty="0">
              <a:solidFill>
                <a:srgbClr val="1A202C"/>
              </a:solidFill>
              <a:effectLst/>
              <a:latin typeface="system-ui"/>
            </a:endParaRPr>
          </a:p>
          <a:p>
            <a:pPr marL="82550" indent="0">
              <a:buNone/>
            </a:pPr>
            <a:r>
              <a:rPr lang="en-US" sz="11200" b="0" i="0" dirty="0" err="1">
                <a:solidFill>
                  <a:srgbClr val="1A202C"/>
                </a:solidFill>
                <a:effectLst/>
                <a:latin typeface="system-ui"/>
              </a:rPr>
              <a:t>TimeDiffbetweenfirstand_last</a:t>
            </a:r>
            <a:r>
              <a:rPr lang="en-US" sz="11200" b="0" i="0" dirty="0">
                <a:solidFill>
                  <a:srgbClr val="1A202C"/>
                </a:solidFill>
                <a:effectLst/>
                <a:latin typeface="system-ui"/>
              </a:rPr>
              <a:t>(Mins): Time difference between the first and last transaction</a:t>
            </a:r>
          </a:p>
          <a:p>
            <a:pPr marL="82550" indent="0">
              <a:buNone/>
            </a:pPr>
            <a:endParaRPr lang="en-US" sz="11200" b="0" i="0" dirty="0">
              <a:solidFill>
                <a:srgbClr val="1A202C"/>
              </a:solidFill>
              <a:effectLst/>
              <a:latin typeface="system-ui"/>
            </a:endParaRPr>
          </a:p>
          <a:p>
            <a:pPr marL="82550" indent="0">
              <a:buNone/>
            </a:pPr>
            <a:r>
              <a:rPr lang="en-US" sz="11200" b="0" i="0" dirty="0" err="1">
                <a:solidFill>
                  <a:srgbClr val="1A202C"/>
                </a:solidFill>
                <a:effectLst/>
                <a:latin typeface="system-ui"/>
              </a:rPr>
              <a:t>Sent_tnx</a:t>
            </a:r>
            <a:r>
              <a:rPr lang="en-US" sz="11200" b="0" i="0" dirty="0">
                <a:solidFill>
                  <a:srgbClr val="1A202C"/>
                </a:solidFill>
                <a:effectLst/>
                <a:latin typeface="system-ui"/>
              </a:rPr>
              <a:t>: Total number of sent normal transactions</a:t>
            </a:r>
          </a:p>
          <a:p>
            <a:pPr marL="82550" indent="0">
              <a:buNone/>
            </a:pPr>
            <a:endParaRPr lang="en-US" b="0" i="0" dirty="0">
              <a:solidFill>
                <a:srgbClr val="1A202C"/>
              </a:solidFill>
              <a:effectLst/>
              <a:latin typeface="system-u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593D4-296E-0590-09E8-C0CC161E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A202C"/>
                </a:solidFill>
                <a:latin typeface="system-ui"/>
              </a:rPr>
              <a:t>Dataset Analysis</a:t>
            </a:r>
            <a:br>
              <a:rPr lang="en-IN" b="1" i="0" dirty="0">
                <a:solidFill>
                  <a:srgbClr val="1A202C"/>
                </a:solidFill>
                <a:effectLst/>
                <a:latin typeface="system-ui"/>
              </a:rPr>
            </a:br>
            <a:br>
              <a:rPr lang="en-IN" sz="2300" dirty="0">
                <a:solidFill>
                  <a:srgbClr val="1A202C"/>
                </a:solidFill>
                <a:latin typeface="system-ui"/>
                <a:cs typeface="Assistant"/>
                <a:sym typeface="Assistant"/>
              </a:rPr>
            </a:br>
            <a:endParaRPr lang="en-IN" sz="2300" dirty="0">
              <a:solidFill>
                <a:srgbClr val="1A202C"/>
              </a:solidFill>
              <a:latin typeface="system-ui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41195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-34279" y="-17638"/>
            <a:ext cx="18288000" cy="3127638"/>
          </a:xfrm>
          <a:custGeom>
            <a:avLst/>
            <a:gdLst/>
            <a:ahLst/>
            <a:cxnLst/>
            <a:rect l="l" t="t" r="r" b="b"/>
            <a:pathLst>
              <a:path w="8971816" h="1534372" extrusionOk="0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07" name="Google Shape;107;p14"/>
          <p:cNvSpPr txBox="1"/>
          <p:nvPr/>
        </p:nvSpPr>
        <p:spPr>
          <a:xfrm>
            <a:off x="12356052" y="8167091"/>
            <a:ext cx="210330" cy="46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828520" y="817646"/>
            <a:ext cx="993805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0" dirty="0"/>
              <a:t>Project Steps </a:t>
            </a:r>
            <a:endParaRPr sz="7500" dirty="0"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1707969" y="6437126"/>
            <a:ext cx="12871930" cy="3339147"/>
            <a:chOff x="0" y="-66675"/>
            <a:chExt cx="3390138" cy="879475"/>
          </a:xfrm>
        </p:grpSpPr>
        <p:sp>
          <p:nvSpPr>
            <p:cNvPr id="111" name="Google Shape;111;p14"/>
            <p:cNvSpPr/>
            <p:nvPr/>
          </p:nvSpPr>
          <p:spPr>
            <a:xfrm>
              <a:off x="0" y="0"/>
              <a:ext cx="3390138" cy="14465"/>
            </a:xfrm>
            <a:custGeom>
              <a:avLst/>
              <a:gdLst/>
              <a:ahLst/>
              <a:cxnLst/>
              <a:rect l="l" t="t" r="r" b="b"/>
              <a:pathLst>
                <a:path w="3390138" h="14465" extrusionOk="0">
                  <a:moveTo>
                    <a:pt x="0" y="0"/>
                  </a:moveTo>
                  <a:lnTo>
                    <a:pt x="3390138" y="0"/>
                  </a:lnTo>
                  <a:lnTo>
                    <a:pt x="3390138" y="14465"/>
                  </a:lnTo>
                  <a:lnTo>
                    <a:pt x="0" y="14465"/>
                  </a:ln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</p:sp>
        <p:sp>
          <p:nvSpPr>
            <p:cNvPr id="112" name="Google Shape;112;p1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p14"/>
          <p:cNvCxnSpPr/>
          <p:nvPr/>
        </p:nvCxnSpPr>
        <p:spPr>
          <a:xfrm rot="5400000">
            <a:off x="3553797" y="7590791"/>
            <a:ext cx="1860051" cy="0"/>
          </a:xfrm>
          <a:prstGeom prst="straightConnector1">
            <a:avLst/>
          </a:prstGeom>
          <a:noFill/>
          <a:ln w="12700" cap="flat" cmpd="sng">
            <a:solidFill>
              <a:srgbClr val="B5BB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4"/>
          <p:cNvSpPr/>
          <p:nvPr/>
        </p:nvSpPr>
        <p:spPr>
          <a:xfrm>
            <a:off x="4222697" y="8335048"/>
            <a:ext cx="522250" cy="635939"/>
          </a:xfrm>
          <a:custGeom>
            <a:avLst/>
            <a:gdLst/>
            <a:ahLst/>
            <a:cxnLst/>
            <a:rect l="l" t="t" r="r" b="b"/>
            <a:pathLst>
              <a:path w="2771140" h="3374390" extrusionOk="0">
                <a:moveTo>
                  <a:pt x="0" y="0"/>
                </a:moveTo>
                <a:lnTo>
                  <a:pt x="0" y="2471420"/>
                </a:lnTo>
                <a:lnTo>
                  <a:pt x="1384300" y="3374390"/>
                </a:lnTo>
                <a:lnTo>
                  <a:pt x="2771140" y="2471420"/>
                </a:lnTo>
                <a:lnTo>
                  <a:pt x="2771140" y="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15" name="Google Shape;115;p14"/>
          <p:cNvSpPr txBox="1"/>
          <p:nvPr/>
        </p:nvSpPr>
        <p:spPr>
          <a:xfrm>
            <a:off x="4407231" y="8342076"/>
            <a:ext cx="210330" cy="44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943584" y="8290757"/>
            <a:ext cx="3816221" cy="196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Assistant"/>
              </a:rPr>
              <a:t>Fitting Model to The Training</a:t>
            </a:r>
          </a:p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Assistant"/>
              </a:rPr>
              <a:t>Set</a:t>
            </a:r>
          </a:p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4"/>
          <p:cNvSpPr txBox="1"/>
          <p:nvPr/>
        </p:nvSpPr>
        <p:spPr>
          <a:xfrm rot="5400000">
            <a:off x="3933157" y="6483039"/>
            <a:ext cx="692462" cy="76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 rot="5400000">
            <a:off x="1175384" y="5661274"/>
            <a:ext cx="1860051" cy="0"/>
          </a:xfrm>
          <a:prstGeom prst="straightConnector1">
            <a:avLst/>
          </a:prstGeom>
          <a:noFill/>
          <a:ln w="12700" cap="flat" cmpd="sng">
            <a:solidFill>
              <a:srgbClr val="B5BB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4"/>
          <p:cNvSpPr/>
          <p:nvPr/>
        </p:nvSpPr>
        <p:spPr>
          <a:xfrm>
            <a:off x="1844284" y="4100228"/>
            <a:ext cx="522250" cy="635938"/>
          </a:xfrm>
          <a:custGeom>
            <a:avLst/>
            <a:gdLst/>
            <a:ahLst/>
            <a:cxnLst/>
            <a:rect l="l" t="t" r="r" b="b"/>
            <a:pathLst>
              <a:path w="2771140" h="3374390" extrusionOk="0">
                <a:moveTo>
                  <a:pt x="0" y="0"/>
                </a:moveTo>
                <a:lnTo>
                  <a:pt x="0" y="2471420"/>
                </a:lnTo>
                <a:lnTo>
                  <a:pt x="1384300" y="3374390"/>
                </a:lnTo>
                <a:lnTo>
                  <a:pt x="2771140" y="2471420"/>
                </a:lnTo>
                <a:lnTo>
                  <a:pt x="2771140" y="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21" name="Google Shape;121;p14"/>
          <p:cNvSpPr txBox="1"/>
          <p:nvPr/>
        </p:nvSpPr>
        <p:spPr>
          <a:xfrm>
            <a:off x="2028818" y="4107257"/>
            <a:ext cx="210330" cy="44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550883" y="4055939"/>
            <a:ext cx="3332837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Data Pre-processing</a:t>
            </a:r>
            <a:endParaRPr sz="2800" dirty="0"/>
          </a:p>
        </p:txBody>
      </p:sp>
      <p:cxnSp>
        <p:nvCxnSpPr>
          <p:cNvPr id="124" name="Google Shape;124;p14"/>
          <p:cNvCxnSpPr/>
          <p:nvPr/>
        </p:nvCxnSpPr>
        <p:spPr>
          <a:xfrm rot="5400000">
            <a:off x="5969585" y="5661274"/>
            <a:ext cx="1860051" cy="0"/>
          </a:xfrm>
          <a:prstGeom prst="straightConnector1">
            <a:avLst/>
          </a:prstGeom>
          <a:noFill/>
          <a:ln w="12700" cap="flat" cmpd="sng">
            <a:solidFill>
              <a:srgbClr val="B5BB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4"/>
          <p:cNvSpPr/>
          <p:nvPr/>
        </p:nvSpPr>
        <p:spPr>
          <a:xfrm>
            <a:off x="6638485" y="4100228"/>
            <a:ext cx="522250" cy="635938"/>
          </a:xfrm>
          <a:custGeom>
            <a:avLst/>
            <a:gdLst/>
            <a:ahLst/>
            <a:cxnLst/>
            <a:rect l="l" t="t" r="r" b="b"/>
            <a:pathLst>
              <a:path w="2771140" h="3374390" extrusionOk="0">
                <a:moveTo>
                  <a:pt x="0" y="0"/>
                </a:moveTo>
                <a:lnTo>
                  <a:pt x="0" y="2471420"/>
                </a:lnTo>
                <a:lnTo>
                  <a:pt x="1384300" y="3374390"/>
                </a:lnTo>
                <a:lnTo>
                  <a:pt x="2771140" y="2471420"/>
                </a:lnTo>
                <a:lnTo>
                  <a:pt x="2771140" y="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26" name="Google Shape;126;p14"/>
          <p:cNvSpPr txBox="1"/>
          <p:nvPr/>
        </p:nvSpPr>
        <p:spPr>
          <a:xfrm>
            <a:off x="6823019" y="4107257"/>
            <a:ext cx="210330" cy="44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7314908" y="4078819"/>
            <a:ext cx="3782183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cs typeface="Assistant"/>
                <a:sym typeface="Assistant"/>
              </a:rPr>
              <a:t>Predicting The Result </a:t>
            </a:r>
            <a:endParaRPr sz="2800" dirty="0">
              <a:latin typeface="+mj-lt"/>
            </a:endParaRPr>
          </a:p>
        </p:txBody>
      </p:sp>
      <p:cxnSp>
        <p:nvCxnSpPr>
          <p:cNvPr id="129" name="Google Shape;129;p14"/>
          <p:cNvCxnSpPr/>
          <p:nvPr/>
        </p:nvCxnSpPr>
        <p:spPr>
          <a:xfrm rot="5400000">
            <a:off x="8352566" y="7590791"/>
            <a:ext cx="1860051" cy="0"/>
          </a:xfrm>
          <a:prstGeom prst="straightConnector1">
            <a:avLst/>
          </a:prstGeom>
          <a:noFill/>
          <a:ln w="12700" cap="flat" cmpd="sng">
            <a:solidFill>
              <a:srgbClr val="B5BB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14"/>
          <p:cNvSpPr/>
          <p:nvPr/>
        </p:nvSpPr>
        <p:spPr>
          <a:xfrm>
            <a:off x="9021466" y="8335048"/>
            <a:ext cx="522250" cy="635939"/>
          </a:xfrm>
          <a:custGeom>
            <a:avLst/>
            <a:gdLst/>
            <a:ahLst/>
            <a:cxnLst/>
            <a:rect l="l" t="t" r="r" b="b"/>
            <a:pathLst>
              <a:path w="2771140" h="3374390" extrusionOk="0">
                <a:moveTo>
                  <a:pt x="0" y="0"/>
                </a:moveTo>
                <a:lnTo>
                  <a:pt x="0" y="2471420"/>
                </a:lnTo>
                <a:lnTo>
                  <a:pt x="1384300" y="3374390"/>
                </a:lnTo>
                <a:lnTo>
                  <a:pt x="2771140" y="2471420"/>
                </a:lnTo>
                <a:lnTo>
                  <a:pt x="2771140" y="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31" name="Google Shape;131;p14"/>
          <p:cNvSpPr txBox="1"/>
          <p:nvPr/>
        </p:nvSpPr>
        <p:spPr>
          <a:xfrm>
            <a:off x="9206000" y="8342076"/>
            <a:ext cx="210330" cy="44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9939116" y="8169253"/>
            <a:ext cx="2891482" cy="112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cs typeface="Assistant"/>
                <a:sym typeface="Assistant"/>
              </a:rPr>
              <a:t>Visualize our Results</a:t>
            </a:r>
            <a:endParaRPr sz="2800" dirty="0">
              <a:latin typeface="+mj-lt"/>
              <a:cs typeface="Assistant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4004233" y="8342076"/>
            <a:ext cx="210330" cy="44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dirty="0"/>
          </a:p>
        </p:txBody>
      </p:sp>
      <p:sp>
        <p:nvSpPr>
          <p:cNvPr id="137" name="Google Shape;137;p14"/>
          <p:cNvSpPr txBox="1"/>
          <p:nvPr/>
        </p:nvSpPr>
        <p:spPr>
          <a:xfrm>
            <a:off x="14685921" y="4826956"/>
            <a:ext cx="2891482" cy="327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99" dirty="0">
                <a:latin typeface="Assistant"/>
                <a:cs typeface="Assistant"/>
              </a:rPr>
              <a:t>Choose the various Models using there metrices evolution </a:t>
            </a:r>
            <a:r>
              <a:rPr lang="en-US" sz="2499" dirty="0">
                <a:latin typeface="Assistant"/>
                <a:cs typeface="Assistant"/>
              </a:rPr>
              <a:t>score best on conclusion draw.</a:t>
            </a:r>
            <a:endParaRPr lang="en-IN" sz="2499" dirty="0">
              <a:latin typeface="Assistant"/>
              <a:cs typeface="Assistant"/>
            </a:endParaRPr>
          </a:p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4"/>
          <p:cNvSpPr/>
          <p:nvPr/>
        </p:nvSpPr>
        <p:spPr>
          <a:xfrm>
            <a:off x="1932520" y="6469260"/>
            <a:ext cx="337716" cy="33771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4329620" y="6469260"/>
            <a:ext cx="337716" cy="33771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748884" y="6469209"/>
            <a:ext cx="337716" cy="33771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9109721" y="6466828"/>
            <a:ext cx="337716" cy="33771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1532998" y="6456808"/>
            <a:ext cx="337716" cy="33771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13911966" y="6466828"/>
            <a:ext cx="337716" cy="33771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and White Simple Basic Company Roadmap Presentation">
  <a:themeElements>
    <a:clrScheme name="Office">
      <a:dk1>
        <a:srgbClr val="000000"/>
      </a:dk1>
      <a:lt1>
        <a:srgbClr val="FFFFFF"/>
      </a:lt1>
      <a:dk2>
        <a:srgbClr val="0C48BB"/>
      </a:dk2>
      <a:lt2>
        <a:srgbClr val="EEECE1"/>
      </a:lt2>
      <a:accent1>
        <a:srgbClr val="4F81BD"/>
      </a:accent1>
      <a:accent2>
        <a:srgbClr val="F6F6F6"/>
      </a:accent2>
      <a:accent3>
        <a:srgbClr val="B4E3EF"/>
      </a:accent3>
      <a:accent4>
        <a:srgbClr val="0C48BB"/>
      </a:accent4>
      <a:accent5>
        <a:srgbClr val="6488D2"/>
      </a:accent5>
      <a:accent6>
        <a:srgbClr val="D8D8D8"/>
      </a:accent6>
      <a:hlink>
        <a:srgbClr val="0C48B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Custom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system-ui</vt:lpstr>
      <vt:lpstr>Calibri</vt:lpstr>
      <vt:lpstr>Tenor Sans</vt:lpstr>
      <vt:lpstr>Assistant</vt:lpstr>
      <vt:lpstr>Arial</vt:lpstr>
      <vt:lpstr>Roboto</vt:lpstr>
      <vt:lpstr>Blue and White Simple Basic Company Roadmap Presentation</vt:lpstr>
      <vt:lpstr>Ethereum Fraud Detection </vt:lpstr>
      <vt:lpstr>What is Ethereum? </vt:lpstr>
      <vt:lpstr>What is a cryptocurrency?  </vt:lpstr>
      <vt:lpstr>Dataset Analysis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Fraud Detection </dc:title>
  <dc:creator>Suraj M</dc:creator>
  <cp:lastModifiedBy>Suraj Meshram</cp:lastModifiedBy>
  <cp:revision>1</cp:revision>
  <dcterms:modified xsi:type="dcterms:W3CDTF">2022-09-29T06:04:58Z</dcterms:modified>
</cp:coreProperties>
</file>