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8b9155e48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8b9155e4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8b9155e48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8b9155e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88b9155e48_0_10: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88b9155e48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88b9155e4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3.png"/><Relationship Id="rId5" Type="http://schemas.openxmlformats.org/officeDocument/2006/relationships/image" Target="../media/image27.png"/><Relationship Id="rId6"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7.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4.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8.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 Id="rId10" Type="http://schemas.openxmlformats.org/officeDocument/2006/relationships/image" Target="../media/image8.png"/><Relationship Id="rId9"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8.png"/><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2.pn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0.png"/><Relationship Id="rId4" Type="http://schemas.openxmlformats.org/officeDocument/2006/relationships/image" Target="../media/image43.png"/><Relationship Id="rId5"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7.jpg"/><Relationship Id="rId4" Type="http://schemas.openxmlformats.org/officeDocument/2006/relationships/image" Target="../media/image43.png"/><Relationship Id="rId5"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1.jpg"/><Relationship Id="rId4" Type="http://schemas.openxmlformats.org/officeDocument/2006/relationships/image" Target="../media/image43.png"/><Relationship Id="rId5" Type="http://schemas.openxmlformats.org/officeDocument/2006/relationships/image" Target="../media/image1.jpg"/><Relationship Id="rId6" Type="http://schemas.openxmlformats.org/officeDocument/2006/relationships/image" Target="../media/image4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46.jpg"/><Relationship Id="rId5" Type="http://schemas.openxmlformats.org/officeDocument/2006/relationships/image" Target="../media/image39.jpg"/><Relationship Id="rId6"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drive.google.com/file/d/1DON9t478t-QrZv8-bHMClwuThC0Cjp7h/view?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dzone.com/articles/why-android-studio-better" TargetMode="External"/><Relationship Id="rId4" Type="http://schemas.openxmlformats.org/officeDocument/2006/relationships/hyperlink" Target="https://wecapable.com/tools/text-to-sign-language-converter/" TargetMode="External"/><Relationship Id="rId5" Type="http://schemas.openxmlformats.org/officeDocument/2006/relationships/hyperlink" Target="https://funtranslations.com/sign-language" TargetMode="External"/><Relationship Id="rId6" Type="http://schemas.openxmlformats.org/officeDocument/2006/relationships/hyperlink" Target="http://www-cs.engr.ccny.cuny.edu/~csjie/cap/f16_des_pres/SignLanguageTranslator.pdf" TargetMode="External"/><Relationship Id="rId7" Type="http://schemas.openxmlformats.org/officeDocument/2006/relationships/hyperlink" Target="https://www.researchgate.net/publication/322583431_Real_Time_Translator_for_Sign_Languages" TargetMode="External"/><Relationship Id="rId8"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0.png"/><Relationship Id="rId10" Type="http://schemas.openxmlformats.org/officeDocument/2006/relationships/image" Target="../media/image19.png"/><Relationship Id="rId9"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17.png"/><Relationship Id="rId7" Type="http://schemas.openxmlformats.org/officeDocument/2006/relationships/image" Target="../media/image16.png"/><Relationship Id="rId8"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4.jpg"/><Relationship Id="rId5" Type="http://schemas.openxmlformats.org/officeDocument/2006/relationships/image" Target="../media/image21.png"/><Relationship Id="rId6"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15"/>
          <p:cNvSpPr/>
          <p:nvPr/>
        </p:nvSpPr>
        <p:spPr>
          <a:xfrm>
            <a:off x="475500" y="475500"/>
            <a:ext cx="6036300" cy="5923500"/>
          </a:xfrm>
          <a:prstGeom prst="rect">
            <a:avLst/>
          </a:prstGeom>
          <a:solidFill>
            <a:srgbClr val="5863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 name="Google Shape;97;p15"/>
          <p:cNvSpPr txBox="1"/>
          <p:nvPr>
            <p:ph type="ctrTitle"/>
          </p:nvPr>
        </p:nvSpPr>
        <p:spPr>
          <a:xfrm>
            <a:off x="927855" y="361820"/>
            <a:ext cx="5507700" cy="2016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sz="3400">
                <a:solidFill>
                  <a:srgbClr val="FFFFFF"/>
                </a:solidFill>
                <a:latin typeface="Arial"/>
                <a:ea typeface="Arial"/>
                <a:cs typeface="Arial"/>
                <a:sym typeface="Arial"/>
              </a:rPr>
              <a:t>AMERICAN SIGN LANGUAGE RECOGNITION</a:t>
            </a:r>
            <a:endParaRPr sz="3400">
              <a:latin typeface="Arial"/>
              <a:ea typeface="Arial"/>
              <a:cs typeface="Arial"/>
              <a:sym typeface="Arial"/>
            </a:endParaRPr>
          </a:p>
        </p:txBody>
      </p:sp>
      <p:sp>
        <p:nvSpPr>
          <p:cNvPr id="98" name="Google Shape;98;p15"/>
          <p:cNvSpPr txBox="1"/>
          <p:nvPr>
            <p:ph idx="1" type="subTitle"/>
          </p:nvPr>
        </p:nvSpPr>
        <p:spPr>
          <a:xfrm>
            <a:off x="927857" y="2634364"/>
            <a:ext cx="5507700" cy="546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400"/>
              <a:buNone/>
            </a:pPr>
            <a:r>
              <a:rPr lang="en-US">
                <a:solidFill>
                  <a:srgbClr val="FFFFFF"/>
                </a:solidFill>
                <a:latin typeface="Arial"/>
                <a:ea typeface="Arial"/>
                <a:cs typeface="Arial"/>
                <a:sym typeface="Arial"/>
              </a:rPr>
              <a:t>Final Project Presentation using Python</a:t>
            </a:r>
            <a:endParaRPr>
              <a:latin typeface="Arial"/>
              <a:ea typeface="Arial"/>
              <a:cs typeface="Arial"/>
              <a:sym typeface="Arial"/>
            </a:endParaRPr>
          </a:p>
        </p:txBody>
      </p:sp>
      <p:cxnSp>
        <p:nvCxnSpPr>
          <p:cNvPr id="99" name="Google Shape;99;p15"/>
          <p:cNvCxnSpPr/>
          <p:nvPr/>
        </p:nvCxnSpPr>
        <p:spPr>
          <a:xfrm>
            <a:off x="1256066" y="4713662"/>
            <a:ext cx="3657600" cy="0"/>
          </a:xfrm>
          <a:prstGeom prst="straightConnector1">
            <a:avLst/>
          </a:prstGeom>
          <a:noFill/>
          <a:ln cap="flat" cmpd="sng" w="19050">
            <a:solidFill>
              <a:srgbClr val="FFFFFF">
                <a:alpha val="80000"/>
              </a:srgbClr>
            </a:solidFill>
            <a:prstDash val="solid"/>
            <a:miter lim="800000"/>
            <a:headEnd len="sm" w="sm" type="none"/>
            <a:tailEnd len="sm" w="sm" type="none"/>
          </a:ln>
        </p:spPr>
      </p:cxnSp>
      <p:sp>
        <p:nvSpPr>
          <p:cNvPr id="100" name="Google Shape;100;p15"/>
          <p:cNvSpPr/>
          <p:nvPr/>
        </p:nvSpPr>
        <p:spPr>
          <a:xfrm>
            <a:off x="6672151" y="450225"/>
            <a:ext cx="5057700" cy="5948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A close up of a logo&#10;&#10;Description generated with very high confidence" id="101" name="Google Shape;101;p15"/>
          <p:cNvPicPr preferRelativeResize="0"/>
          <p:nvPr/>
        </p:nvPicPr>
        <p:blipFill rotWithShape="1">
          <a:blip r:embed="rId3">
            <a:alphaModFix/>
          </a:blip>
          <a:srcRect b="0" l="0" r="0" t="0"/>
          <a:stretch/>
        </p:blipFill>
        <p:spPr>
          <a:xfrm>
            <a:off x="10110450" y="217150"/>
            <a:ext cx="1505750" cy="1101675"/>
          </a:xfrm>
          <a:prstGeom prst="rect">
            <a:avLst/>
          </a:prstGeom>
          <a:noFill/>
          <a:ln>
            <a:noFill/>
          </a:ln>
        </p:spPr>
      </p:pic>
      <p:sp>
        <p:nvSpPr>
          <p:cNvPr id="102" name="Google Shape;102;p15"/>
          <p:cNvSpPr txBox="1"/>
          <p:nvPr/>
        </p:nvSpPr>
        <p:spPr>
          <a:xfrm>
            <a:off x="756909" y="3752938"/>
            <a:ext cx="5439300" cy="2354400"/>
          </a:xfrm>
          <a:prstGeom prst="rect">
            <a:avLst/>
          </a:prstGeom>
          <a:solidFill>
            <a:srgbClr val="38562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US" sz="1400" u="none" cap="none" strike="noStrike">
                <a:solidFill>
                  <a:schemeClr val="lt1"/>
                </a:solidFill>
              </a:rPr>
              <a:t>SUBMITTED BY :</a:t>
            </a:r>
            <a:endParaRPr/>
          </a:p>
          <a:p>
            <a:pPr indent="0" lvl="0" marL="0" marR="0" rtl="0" algn="l">
              <a:spcBef>
                <a:spcPts val="600"/>
              </a:spcBef>
              <a:spcAft>
                <a:spcPts val="0"/>
              </a:spcAft>
              <a:buNone/>
            </a:pPr>
            <a:r>
              <a:rPr i="0" lang="en-US" sz="1400" u="none" cap="none" strike="noStrike">
                <a:solidFill>
                  <a:schemeClr val="lt1"/>
                </a:solidFill>
              </a:rPr>
              <a:t>AMEYA PRASANNA MOTE : 3104966</a:t>
            </a:r>
            <a:endParaRPr/>
          </a:p>
          <a:p>
            <a:pPr indent="0" lvl="0" marL="0" marR="0" rtl="0" algn="l">
              <a:spcBef>
                <a:spcPts val="600"/>
              </a:spcBef>
              <a:spcAft>
                <a:spcPts val="0"/>
              </a:spcAft>
              <a:buNone/>
            </a:pPr>
            <a:r>
              <a:rPr i="0" lang="en-US" sz="1400" u="none" cap="none" strike="noStrike">
                <a:solidFill>
                  <a:schemeClr val="lt1"/>
                </a:solidFill>
              </a:rPr>
              <a:t>AKASH MANE : 3105253</a:t>
            </a:r>
            <a:endParaRPr/>
          </a:p>
          <a:p>
            <a:pPr indent="0" lvl="0" marL="0" marR="0" rtl="0" algn="l">
              <a:spcBef>
                <a:spcPts val="600"/>
              </a:spcBef>
              <a:spcAft>
                <a:spcPts val="0"/>
              </a:spcAft>
              <a:buNone/>
            </a:pPr>
            <a:r>
              <a:rPr i="0" lang="en-US" sz="1400" u="none" cap="none" strike="noStrike">
                <a:solidFill>
                  <a:schemeClr val="lt1"/>
                </a:solidFill>
              </a:rPr>
              <a:t>KAUSHAL DABHI : 3105065</a:t>
            </a:r>
            <a:endParaRPr/>
          </a:p>
          <a:p>
            <a:pPr indent="0" lvl="0" marL="0" marR="0" rtl="0" algn="l">
              <a:spcBef>
                <a:spcPts val="600"/>
              </a:spcBef>
              <a:spcAft>
                <a:spcPts val="0"/>
              </a:spcAft>
              <a:buNone/>
            </a:pPr>
            <a:r>
              <a:rPr i="0" lang="en-US" sz="1400" u="none" cap="none" strike="noStrike">
                <a:solidFill>
                  <a:schemeClr val="lt1"/>
                </a:solidFill>
              </a:rPr>
              <a:t>NANMA JOSEPH : 3104969</a:t>
            </a:r>
            <a:endParaRPr/>
          </a:p>
          <a:p>
            <a:pPr indent="0" lvl="0" marL="0" marR="0" rtl="0" algn="l">
              <a:spcBef>
                <a:spcPts val="600"/>
              </a:spcBef>
              <a:spcAft>
                <a:spcPts val="0"/>
              </a:spcAft>
              <a:buNone/>
            </a:pPr>
            <a:r>
              <a:rPr i="0" lang="en-US" sz="1400" u="none" cap="none" strike="noStrike">
                <a:solidFill>
                  <a:schemeClr val="lt1"/>
                </a:solidFill>
              </a:rPr>
              <a:t>PUJ</a:t>
            </a:r>
            <a:r>
              <a:rPr lang="en-US">
                <a:solidFill>
                  <a:schemeClr val="lt1"/>
                </a:solidFill>
              </a:rPr>
              <a:t>ITHA</a:t>
            </a:r>
            <a:r>
              <a:rPr i="0" lang="en-US" sz="1400" u="none" cap="none" strike="noStrike">
                <a:solidFill>
                  <a:schemeClr val="lt1"/>
                </a:solidFill>
              </a:rPr>
              <a:t> PERI : 3103755</a:t>
            </a:r>
            <a:endParaRPr/>
          </a:p>
          <a:p>
            <a:pPr indent="0" lvl="0" marL="0" marR="0" rtl="0" algn="l">
              <a:spcBef>
                <a:spcPts val="600"/>
              </a:spcBef>
              <a:spcAft>
                <a:spcPts val="0"/>
              </a:spcAft>
              <a:buNone/>
            </a:pPr>
            <a:r>
              <a:rPr i="0" lang="en-US" sz="1400" u="none" cap="none" strike="noStrike">
                <a:solidFill>
                  <a:schemeClr val="lt1"/>
                </a:solidFill>
              </a:rPr>
              <a:t>SURAJ NAIK : 3105252</a:t>
            </a:r>
            <a:endParaRPr/>
          </a:p>
          <a:p>
            <a:pPr indent="0" lvl="0" marL="0" marR="0" rtl="0" algn="l">
              <a:spcBef>
                <a:spcPts val="600"/>
              </a:spcBef>
              <a:spcAft>
                <a:spcPts val="0"/>
              </a:spcAft>
              <a:buNone/>
            </a:pPr>
            <a:r>
              <a:t/>
            </a:r>
            <a:endParaRPr i="0" sz="1400" u="none" cap="none" strike="noStrike">
              <a:solidFill>
                <a:schemeClr val="dk1"/>
              </a:solidFill>
            </a:endParaRPr>
          </a:p>
        </p:txBody>
      </p:sp>
      <p:cxnSp>
        <p:nvCxnSpPr>
          <p:cNvPr id="103" name="Google Shape;103;p15"/>
          <p:cNvCxnSpPr/>
          <p:nvPr/>
        </p:nvCxnSpPr>
        <p:spPr>
          <a:xfrm>
            <a:off x="849627" y="3490093"/>
            <a:ext cx="5466671" cy="18471"/>
          </a:xfrm>
          <a:prstGeom prst="straightConnector1">
            <a:avLst/>
          </a:prstGeom>
          <a:noFill/>
          <a:ln cap="flat" cmpd="sng" w="9525">
            <a:solidFill>
              <a:schemeClr val="lt1"/>
            </a:solidFill>
            <a:prstDash val="solid"/>
            <a:miter lim="800000"/>
            <a:headEnd len="sm" w="sm" type="none"/>
            <a:tailEnd len="sm" w="sm" type="none"/>
          </a:ln>
        </p:spPr>
      </p:cxnSp>
      <p:sp>
        <p:nvSpPr>
          <p:cNvPr id="104" name="Google Shape;104;p15"/>
          <p:cNvSpPr txBox="1"/>
          <p:nvPr/>
        </p:nvSpPr>
        <p:spPr>
          <a:xfrm>
            <a:off x="7443450" y="1566225"/>
            <a:ext cx="3379800" cy="3693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85623"/>
                </a:solidFill>
                <a:latin typeface="Calibri"/>
                <a:ea typeface="Calibri"/>
                <a:cs typeface="Calibri"/>
                <a:sym typeface="Calibri"/>
              </a:rPr>
              <a:t>PROFILING AND </a:t>
            </a:r>
            <a:r>
              <a:rPr b="1" i="0" lang="en-US" sz="1800" u="none" cap="none" strike="noStrike">
                <a:solidFill>
                  <a:srgbClr val="385623"/>
                </a:solidFill>
                <a:latin typeface="Calibri"/>
                <a:ea typeface="Calibri"/>
                <a:cs typeface="Calibri"/>
                <a:sym typeface="Calibri"/>
              </a:rPr>
              <a:t>BIG DATA GROUP</a:t>
            </a:r>
            <a:endParaRPr b="1" sz="1800">
              <a:solidFill>
                <a:srgbClr val="385623"/>
              </a:solidFill>
              <a:latin typeface="Calibri"/>
              <a:ea typeface="Calibri"/>
              <a:cs typeface="Calibri"/>
              <a:sym typeface="Calibri"/>
            </a:endParaRPr>
          </a:p>
        </p:txBody>
      </p:sp>
      <p:pic>
        <p:nvPicPr>
          <p:cNvPr id="105" name="Google Shape;105;p15"/>
          <p:cNvPicPr preferRelativeResize="0"/>
          <p:nvPr/>
        </p:nvPicPr>
        <p:blipFill>
          <a:blip r:embed="rId4">
            <a:alphaModFix/>
          </a:blip>
          <a:stretch>
            <a:fillRect/>
          </a:stretch>
        </p:blipFill>
        <p:spPr>
          <a:xfrm>
            <a:off x="6950925" y="2471175"/>
            <a:ext cx="4925125" cy="2354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4"/>
          <p:cNvSpPr txBox="1"/>
          <p:nvPr>
            <p:ph type="title"/>
          </p:nvPr>
        </p:nvSpPr>
        <p:spPr>
          <a:xfrm>
            <a:off x="838200" y="365125"/>
            <a:ext cx="8536200" cy="1139700"/>
          </a:xfrm>
          <a:prstGeom prst="rect">
            <a:avLst/>
          </a:prstGeom>
          <a:solidFill>
            <a:srgbClr val="FFC00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MODEL CODE :</a:t>
            </a:r>
            <a:endParaRPr/>
          </a:p>
        </p:txBody>
      </p:sp>
      <p:pic>
        <p:nvPicPr>
          <p:cNvPr id="250" name="Google Shape;250;p24"/>
          <p:cNvPicPr preferRelativeResize="0"/>
          <p:nvPr/>
        </p:nvPicPr>
        <p:blipFill>
          <a:blip r:embed="rId3">
            <a:alphaModFix/>
          </a:blip>
          <a:stretch>
            <a:fillRect/>
          </a:stretch>
        </p:blipFill>
        <p:spPr>
          <a:xfrm>
            <a:off x="878925" y="1909775"/>
            <a:ext cx="5259950" cy="3906287"/>
          </a:xfrm>
          <a:prstGeom prst="rect">
            <a:avLst/>
          </a:prstGeom>
          <a:noFill/>
          <a:ln>
            <a:noFill/>
          </a:ln>
        </p:spPr>
      </p:pic>
      <p:pic>
        <p:nvPicPr>
          <p:cNvPr id="251" name="Google Shape;251;p24"/>
          <p:cNvPicPr preferRelativeResize="0"/>
          <p:nvPr/>
        </p:nvPicPr>
        <p:blipFill>
          <a:blip r:embed="rId4">
            <a:alphaModFix/>
          </a:blip>
          <a:stretch>
            <a:fillRect/>
          </a:stretch>
        </p:blipFill>
        <p:spPr>
          <a:xfrm>
            <a:off x="2131966" y="1657225"/>
            <a:ext cx="6134509" cy="5200774"/>
          </a:xfrm>
          <a:prstGeom prst="rect">
            <a:avLst/>
          </a:prstGeom>
          <a:noFill/>
          <a:ln cap="flat" cmpd="sng" w="28575">
            <a:solidFill>
              <a:srgbClr val="0000FF"/>
            </a:solidFill>
            <a:prstDash val="solid"/>
            <a:round/>
            <a:headEnd len="sm" w="sm" type="none"/>
            <a:tailEnd len="sm" w="sm" type="none"/>
          </a:ln>
        </p:spPr>
      </p:pic>
      <p:pic>
        <p:nvPicPr>
          <p:cNvPr id="252" name="Google Shape;252;p24"/>
          <p:cNvPicPr preferRelativeResize="0"/>
          <p:nvPr/>
        </p:nvPicPr>
        <p:blipFill>
          <a:blip r:embed="rId5">
            <a:alphaModFix/>
          </a:blip>
          <a:stretch>
            <a:fillRect/>
          </a:stretch>
        </p:blipFill>
        <p:spPr>
          <a:xfrm>
            <a:off x="729120" y="1657225"/>
            <a:ext cx="10822080" cy="4961775"/>
          </a:xfrm>
          <a:prstGeom prst="rect">
            <a:avLst/>
          </a:prstGeom>
          <a:noFill/>
          <a:ln cap="flat" cmpd="sng" w="28575">
            <a:solidFill>
              <a:srgbClr val="FF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 presetSubtype="0">
                                  <p:stCondLst>
                                    <p:cond delay="0"/>
                                  </p:stCondLst>
                                  <p:childTnLst>
                                    <p:set>
                                      <p:cBhvr>
                                        <p:cTn dur="1" fill="hold">
                                          <p:stCondLst>
                                            <p:cond delay="1000"/>
                                          </p:stCondLst>
                                        </p:cTn>
                                        <p:tgtEl>
                                          <p:spTgt spid="2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838200" y="365125"/>
            <a:ext cx="8610600" cy="786588"/>
          </a:xfrm>
          <a:prstGeom prst="rect">
            <a:avLst/>
          </a:prstGeom>
          <a:solidFill>
            <a:srgbClr val="385623"/>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RECOGNITION CODE :</a:t>
            </a:r>
            <a:endParaRPr>
              <a:solidFill>
                <a:srgbClr val="FFFFFF"/>
              </a:solidFill>
            </a:endParaRPr>
          </a:p>
        </p:txBody>
      </p:sp>
      <p:pic>
        <p:nvPicPr>
          <p:cNvPr descr="A close up of a logo&#10;&#10;Description generated with very high confidence" id="258" name="Google Shape;258;p25"/>
          <p:cNvPicPr preferRelativeResize="0"/>
          <p:nvPr/>
        </p:nvPicPr>
        <p:blipFill rotWithShape="1">
          <a:blip r:embed="rId3">
            <a:alphaModFix/>
          </a:blip>
          <a:srcRect b="0" l="0" r="0" t="0"/>
          <a:stretch/>
        </p:blipFill>
        <p:spPr>
          <a:xfrm>
            <a:off x="9502582" y="50701"/>
            <a:ext cx="2611245" cy="1050074"/>
          </a:xfrm>
          <a:prstGeom prst="rect">
            <a:avLst/>
          </a:prstGeom>
          <a:noFill/>
          <a:ln>
            <a:noFill/>
          </a:ln>
        </p:spPr>
      </p:pic>
      <p:pic>
        <p:nvPicPr>
          <p:cNvPr id="259" name="Google Shape;259;p25"/>
          <p:cNvPicPr preferRelativeResize="0"/>
          <p:nvPr/>
        </p:nvPicPr>
        <p:blipFill>
          <a:blip r:embed="rId4">
            <a:alphaModFix/>
          </a:blip>
          <a:stretch>
            <a:fillRect/>
          </a:stretch>
        </p:blipFill>
        <p:spPr>
          <a:xfrm>
            <a:off x="838188" y="1247050"/>
            <a:ext cx="8562975" cy="5486400"/>
          </a:xfrm>
          <a:prstGeom prst="rect">
            <a:avLst/>
          </a:prstGeom>
          <a:noFill/>
          <a:ln>
            <a:noFill/>
          </a:ln>
        </p:spPr>
      </p:pic>
      <p:pic>
        <p:nvPicPr>
          <p:cNvPr id="260" name="Google Shape;260;p25"/>
          <p:cNvPicPr preferRelativeResize="0"/>
          <p:nvPr/>
        </p:nvPicPr>
        <p:blipFill>
          <a:blip r:embed="rId5">
            <a:alphaModFix/>
          </a:blip>
          <a:stretch>
            <a:fillRect/>
          </a:stretch>
        </p:blipFill>
        <p:spPr>
          <a:xfrm>
            <a:off x="7473350" y="817900"/>
            <a:ext cx="4495800" cy="1352550"/>
          </a:xfrm>
          <a:prstGeom prst="rect">
            <a:avLst/>
          </a:prstGeom>
          <a:noFill/>
          <a:ln cap="flat" cmpd="sng" w="19050">
            <a:solidFill>
              <a:srgbClr val="FF9900"/>
            </a:solidFill>
            <a:prstDash val="solid"/>
            <a:round/>
            <a:headEnd len="sm" w="sm" type="none"/>
            <a:tailEnd len="sm" w="sm" type="none"/>
          </a:ln>
        </p:spPr>
      </p:pic>
      <p:pic>
        <p:nvPicPr>
          <p:cNvPr id="261" name="Google Shape;261;p25"/>
          <p:cNvPicPr preferRelativeResize="0"/>
          <p:nvPr/>
        </p:nvPicPr>
        <p:blipFill>
          <a:blip r:embed="rId6">
            <a:alphaModFix/>
          </a:blip>
          <a:stretch>
            <a:fillRect/>
          </a:stretch>
        </p:blipFill>
        <p:spPr>
          <a:xfrm>
            <a:off x="7142413" y="3250363"/>
            <a:ext cx="4714875" cy="885825"/>
          </a:xfrm>
          <a:prstGeom prst="rect">
            <a:avLst/>
          </a:prstGeom>
          <a:noFill/>
          <a:ln cap="flat" cmpd="sng" w="19050">
            <a:solidFill>
              <a:srgbClr val="FF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6"/>
          <p:cNvSpPr txBox="1"/>
          <p:nvPr>
            <p:ph idx="1" type="body"/>
          </p:nvPr>
        </p:nvSpPr>
        <p:spPr>
          <a:xfrm>
            <a:off x="1117600" y="1825625"/>
            <a:ext cx="14020800" cy="43512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Font typeface="Calibri"/>
              <a:buChar char="•"/>
            </a:pPr>
            <a:r>
              <a:rPr lang="en-US" sz="1400"/>
              <a:t>Recognizing Window to take Input</a:t>
            </a:r>
            <a:endParaRPr sz="1400"/>
          </a:p>
        </p:txBody>
      </p:sp>
      <p:pic>
        <p:nvPicPr>
          <p:cNvPr id="268" name="Google Shape;268;p26"/>
          <p:cNvPicPr preferRelativeResize="0"/>
          <p:nvPr/>
        </p:nvPicPr>
        <p:blipFill>
          <a:blip r:embed="rId3">
            <a:alphaModFix/>
          </a:blip>
          <a:stretch>
            <a:fillRect/>
          </a:stretch>
        </p:blipFill>
        <p:spPr>
          <a:xfrm>
            <a:off x="3841770" y="2495550"/>
            <a:ext cx="3978136" cy="3630750"/>
          </a:xfrm>
          <a:prstGeom prst="rect">
            <a:avLst/>
          </a:prstGeom>
          <a:noFill/>
          <a:ln>
            <a:noFill/>
          </a:ln>
        </p:spPr>
      </p:pic>
      <p:pic>
        <p:nvPicPr>
          <p:cNvPr id="269" name="Google Shape;269;p26"/>
          <p:cNvPicPr preferRelativeResize="0"/>
          <p:nvPr/>
        </p:nvPicPr>
        <p:blipFill>
          <a:blip r:embed="rId4">
            <a:alphaModFix/>
          </a:blip>
          <a:stretch>
            <a:fillRect/>
          </a:stretch>
        </p:blipFill>
        <p:spPr>
          <a:xfrm>
            <a:off x="1040162" y="2495550"/>
            <a:ext cx="7592606" cy="3630750"/>
          </a:xfrm>
          <a:prstGeom prst="rect">
            <a:avLst/>
          </a:prstGeom>
          <a:noFill/>
          <a:ln>
            <a:noFill/>
          </a:ln>
        </p:spPr>
      </p:pic>
      <p:pic>
        <p:nvPicPr>
          <p:cNvPr id="270" name="Google Shape;270;p26"/>
          <p:cNvPicPr preferRelativeResize="0"/>
          <p:nvPr/>
        </p:nvPicPr>
        <p:blipFill>
          <a:blip r:embed="rId5">
            <a:alphaModFix/>
          </a:blip>
          <a:stretch>
            <a:fillRect/>
          </a:stretch>
        </p:blipFill>
        <p:spPr>
          <a:xfrm>
            <a:off x="3555999" y="2373324"/>
            <a:ext cx="3978150" cy="2449179"/>
          </a:xfrm>
          <a:prstGeom prst="rect">
            <a:avLst/>
          </a:prstGeom>
          <a:noFill/>
          <a:ln>
            <a:noFill/>
          </a:ln>
        </p:spPr>
      </p:pic>
      <p:sp>
        <p:nvSpPr>
          <p:cNvPr id="271" name="Google Shape;271;p26"/>
          <p:cNvSpPr txBox="1"/>
          <p:nvPr>
            <p:ph type="title"/>
          </p:nvPr>
        </p:nvSpPr>
        <p:spPr>
          <a:xfrm>
            <a:off x="986883" y="500798"/>
            <a:ext cx="7551300" cy="823800"/>
          </a:xfrm>
          <a:prstGeom prst="rect">
            <a:avLst/>
          </a:prstGeom>
          <a:solidFill>
            <a:srgbClr val="FFC00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000"/>
              <a:buFont typeface="Calibri"/>
              <a:buNone/>
            </a:pPr>
            <a:r>
              <a:rPr lang="en-US" sz="5000"/>
              <a:t>USER INTERFACE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1000"/>
                                        <p:tgtEl>
                                          <p:spTgt spid="2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5" name="Shape 275"/>
        <p:cNvGrpSpPr/>
        <p:nvPr/>
      </p:nvGrpSpPr>
      <p:grpSpPr>
        <a:xfrm>
          <a:off x="0" y="0"/>
          <a:ext cx="0" cy="0"/>
          <a:chOff x="0" y="0"/>
          <a:chExt cx="0" cy="0"/>
        </a:xfrm>
      </p:grpSpPr>
      <p:sp>
        <p:nvSpPr>
          <p:cNvPr id="276" name="Google Shape;276;p27"/>
          <p:cNvSpPr/>
          <p:nvPr/>
        </p:nvSpPr>
        <p:spPr>
          <a:xfrm>
            <a:off x="1666275" y="508650"/>
            <a:ext cx="2245200" cy="512790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27"/>
          <p:cNvSpPr txBox="1"/>
          <p:nvPr>
            <p:ph type="title"/>
          </p:nvPr>
        </p:nvSpPr>
        <p:spPr>
          <a:xfrm>
            <a:off x="1828760" y="654675"/>
            <a:ext cx="3163800" cy="5256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sz="3600">
                <a:solidFill>
                  <a:schemeClr val="lt1"/>
                </a:solidFill>
                <a:latin typeface="Arial"/>
                <a:ea typeface="Arial"/>
                <a:cs typeface="Arial"/>
                <a:sym typeface="Arial"/>
              </a:rPr>
              <a:t>FUTURE SCOPE :</a:t>
            </a:r>
            <a:endParaRPr sz="3600">
              <a:latin typeface="Arial"/>
              <a:ea typeface="Arial"/>
              <a:cs typeface="Arial"/>
              <a:sym typeface="Arial"/>
            </a:endParaRPr>
          </a:p>
        </p:txBody>
      </p:sp>
      <p:grpSp>
        <p:nvGrpSpPr>
          <p:cNvPr id="278" name="Google Shape;278;p27"/>
          <p:cNvGrpSpPr/>
          <p:nvPr/>
        </p:nvGrpSpPr>
        <p:grpSpPr>
          <a:xfrm>
            <a:off x="5665305" y="508641"/>
            <a:ext cx="5778430" cy="5127994"/>
            <a:chOff x="0" y="2659"/>
            <a:chExt cx="7242048" cy="5891537"/>
          </a:xfrm>
        </p:grpSpPr>
        <p:sp>
          <p:nvSpPr>
            <p:cNvPr id="279" name="Google Shape;279;p27"/>
            <p:cNvSpPr/>
            <p:nvPr/>
          </p:nvSpPr>
          <p:spPr>
            <a:xfrm>
              <a:off x="0" y="3558996"/>
              <a:ext cx="7242048" cy="2335087"/>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txBox="1"/>
            <p:nvPr/>
          </p:nvSpPr>
          <p:spPr>
            <a:xfrm>
              <a:off x="0" y="3558996"/>
              <a:ext cx="7242000" cy="2335200"/>
            </a:xfrm>
            <a:prstGeom prst="rect">
              <a:avLst/>
            </a:prstGeom>
            <a:noFill/>
            <a:ln>
              <a:noFill/>
            </a:ln>
          </p:spPr>
          <p:txBody>
            <a:bodyPr anchorCtr="0" anchor="ctr" bIns="234675" lIns="234675" spcFirstLastPara="1" rIns="234675" wrap="square" tIns="234675">
              <a:noAutofit/>
            </a:bodyPr>
            <a:lstStyle/>
            <a:p>
              <a:pPr indent="0" lvl="0" marL="0" marR="0" rtl="0" algn="ctr">
                <a:lnSpc>
                  <a:spcPct val="90000"/>
                </a:lnSpc>
                <a:spcBef>
                  <a:spcPts val="0"/>
                </a:spcBef>
                <a:spcAft>
                  <a:spcPts val="0"/>
                </a:spcAft>
                <a:buClr>
                  <a:schemeClr val="lt1"/>
                </a:buClr>
                <a:buSzPts val="3300"/>
                <a:buFont typeface="Calibri"/>
                <a:buNone/>
              </a:pPr>
              <a:r>
                <a:rPr lang="en-US">
                  <a:solidFill>
                    <a:schemeClr val="lt1"/>
                  </a:solidFill>
                </a:rPr>
                <a:t>We want to make it into a complete product that makes the deaf and </a:t>
              </a:r>
              <a:r>
                <a:rPr lang="en-US">
                  <a:solidFill>
                    <a:schemeClr val="lt1"/>
                  </a:solidFill>
                </a:rPr>
                <a:t>mute</a:t>
              </a:r>
              <a:r>
                <a:rPr lang="en-US">
                  <a:solidFill>
                    <a:schemeClr val="lt1"/>
                  </a:solidFill>
                </a:rPr>
                <a:t> people to communicate like a normal people .</a:t>
              </a:r>
              <a:endParaRPr/>
            </a:p>
          </p:txBody>
        </p:sp>
        <p:sp>
          <p:nvSpPr>
            <p:cNvPr id="281" name="Google Shape;281;p27"/>
            <p:cNvSpPr/>
            <p:nvPr/>
          </p:nvSpPr>
          <p:spPr>
            <a:xfrm rot="10800000">
              <a:off x="0" y="2659"/>
              <a:ext cx="7242048" cy="3591364"/>
            </a:xfrm>
            <a:prstGeom prst="upArrowCallout">
              <a:avLst>
                <a:gd fmla="val 25000" name="adj1"/>
                <a:gd fmla="val 25000" name="adj2"/>
                <a:gd fmla="val 25000" name="adj3"/>
                <a:gd fmla="val 64977" name="adj4"/>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txBox="1"/>
            <p:nvPr/>
          </p:nvSpPr>
          <p:spPr>
            <a:xfrm>
              <a:off x="0" y="2659"/>
              <a:ext cx="7242048" cy="2333561"/>
            </a:xfrm>
            <a:prstGeom prst="rect">
              <a:avLst/>
            </a:prstGeom>
            <a:noFill/>
            <a:ln>
              <a:noFill/>
            </a:ln>
          </p:spPr>
          <p:txBody>
            <a:bodyPr anchorCtr="0" anchor="ctr" bIns="234675" lIns="234675" spcFirstLastPara="1" rIns="234675" wrap="square" tIns="234675">
              <a:noAutofit/>
            </a:bodyPr>
            <a:lstStyle/>
            <a:p>
              <a:pPr indent="0" lvl="0" marL="0" marR="0" rtl="0" algn="ctr">
                <a:lnSpc>
                  <a:spcPct val="90000"/>
                </a:lnSpc>
                <a:spcBef>
                  <a:spcPts val="0"/>
                </a:spcBef>
                <a:spcAft>
                  <a:spcPts val="0"/>
                </a:spcAft>
                <a:buClr>
                  <a:schemeClr val="lt1"/>
                </a:buClr>
                <a:buSzPts val="3300"/>
                <a:buFont typeface="Calibri"/>
                <a:buNone/>
              </a:pPr>
              <a:r>
                <a:rPr lang="en-US">
                  <a:solidFill>
                    <a:schemeClr val="lt1"/>
                  </a:solidFill>
                </a:rPr>
                <a:t>This device can be developed into a device that includes various sign languages in different countries .</a:t>
              </a:r>
              <a:endParaRPr/>
            </a:p>
          </p:txBody>
        </p:sp>
      </p:grpSp>
      <p:pic>
        <p:nvPicPr>
          <p:cNvPr descr="A close up of a logo&#10;&#10;Description generated with very high confidence" id="283" name="Google Shape;283;p27"/>
          <p:cNvPicPr preferRelativeResize="0"/>
          <p:nvPr/>
        </p:nvPicPr>
        <p:blipFill rotWithShape="1">
          <a:blip r:embed="rId3">
            <a:alphaModFix/>
          </a:blip>
          <a:srcRect b="0" l="0" r="0" t="0"/>
          <a:stretch/>
        </p:blipFill>
        <p:spPr>
          <a:xfrm>
            <a:off x="10153070" y="6211749"/>
            <a:ext cx="2035099" cy="6504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7" name="Shape 287"/>
        <p:cNvGrpSpPr/>
        <p:nvPr/>
      </p:nvGrpSpPr>
      <p:grpSpPr>
        <a:xfrm>
          <a:off x="0" y="0"/>
          <a:ext cx="0" cy="0"/>
          <a:chOff x="0" y="0"/>
          <a:chExt cx="0" cy="0"/>
        </a:xfrm>
      </p:grpSpPr>
      <p:sp>
        <p:nvSpPr>
          <p:cNvPr id="288" name="Google Shape;288;p28"/>
          <p:cNvSpPr txBox="1"/>
          <p:nvPr>
            <p:ph type="title"/>
          </p:nvPr>
        </p:nvSpPr>
        <p:spPr>
          <a:xfrm>
            <a:off x="346551" y="144344"/>
            <a:ext cx="8663635" cy="1325563"/>
          </a:xfrm>
          <a:prstGeom prst="rect">
            <a:avLst/>
          </a:prstGeom>
          <a:solidFill>
            <a:srgbClr val="385623"/>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ANDROID APP FOR TEXT TO SIGN CONVERSION :</a:t>
            </a:r>
            <a:endParaRPr>
              <a:solidFill>
                <a:srgbClr val="FFFFFF"/>
              </a:solidFill>
            </a:endParaRPr>
          </a:p>
        </p:txBody>
      </p:sp>
      <p:sp>
        <p:nvSpPr>
          <p:cNvPr id="289" name="Google Shape;289;p28"/>
          <p:cNvSpPr txBox="1"/>
          <p:nvPr>
            <p:ph idx="1" type="body"/>
          </p:nvPr>
        </p:nvSpPr>
        <p:spPr>
          <a:xfrm>
            <a:off x="458065" y="1460417"/>
            <a:ext cx="8354279" cy="5374198"/>
          </a:xfrm>
          <a:prstGeom prst="rect">
            <a:avLst/>
          </a:prstGeom>
          <a:noFill/>
          <a:ln>
            <a:noFill/>
          </a:ln>
        </p:spPr>
        <p:txBody>
          <a:bodyPr anchorCtr="0" anchor="ctr" bIns="45700" lIns="91425" spcFirstLastPara="1" rIns="91425" wrap="square" tIns="45700">
            <a:noAutofit/>
          </a:bodyPr>
          <a:lstStyle/>
          <a:p>
            <a:pPr indent="0" lvl="0" marL="0" rtl="0" algn="just">
              <a:lnSpc>
                <a:spcPct val="80000"/>
              </a:lnSpc>
              <a:spcBef>
                <a:spcPts val="0"/>
              </a:spcBef>
              <a:spcAft>
                <a:spcPts val="0"/>
              </a:spcAft>
              <a:buClr>
                <a:schemeClr val="dk1"/>
              </a:buClr>
              <a:buSzPts val="1850"/>
              <a:buNone/>
            </a:pPr>
            <a:r>
              <a:rPr b="1" lang="en-US" sz="1400">
                <a:latin typeface="Arial"/>
                <a:ea typeface="Arial"/>
                <a:cs typeface="Arial"/>
                <a:sym typeface="Arial"/>
              </a:rPr>
              <a:t>WORKING</a:t>
            </a:r>
            <a:br>
              <a:rPr lang="en-US" sz="1400">
                <a:latin typeface="Arial"/>
                <a:ea typeface="Arial"/>
                <a:cs typeface="Arial"/>
                <a:sym typeface="Arial"/>
              </a:rPr>
            </a:br>
            <a:endParaRPr sz="1400">
              <a:latin typeface="Arial"/>
              <a:ea typeface="Arial"/>
              <a:cs typeface="Arial"/>
              <a:sym typeface="Arial"/>
            </a:endParaRPr>
          </a:p>
          <a:p>
            <a:pPr indent="-200025" lvl="0" marL="228600" rtl="0" algn="just">
              <a:lnSpc>
                <a:spcPct val="80000"/>
              </a:lnSpc>
              <a:spcBef>
                <a:spcPts val="1000"/>
              </a:spcBef>
              <a:spcAft>
                <a:spcPts val="0"/>
              </a:spcAft>
              <a:buClr>
                <a:schemeClr val="dk1"/>
              </a:buClr>
              <a:buSzPts val="1400"/>
              <a:buChar char="•"/>
            </a:pPr>
            <a:r>
              <a:rPr lang="en-US" sz="1400">
                <a:latin typeface="Arial"/>
                <a:ea typeface="Arial"/>
                <a:cs typeface="Arial"/>
                <a:sym typeface="Arial"/>
              </a:rPr>
              <a:t>Since this is the first version of this project, a basic GUI was developed which housed the database we rely on, i.e., ASL. A square box is given which acts as an input. </a:t>
            </a:r>
            <a:endParaRPr sz="1400">
              <a:latin typeface="Arial"/>
              <a:ea typeface="Arial"/>
              <a:cs typeface="Arial"/>
              <a:sym typeface="Arial"/>
            </a:endParaRPr>
          </a:p>
          <a:p>
            <a:pPr indent="-111125" lvl="0" marL="228600" rtl="0" algn="just">
              <a:lnSpc>
                <a:spcPct val="80000"/>
              </a:lnSpc>
              <a:spcBef>
                <a:spcPts val="1000"/>
              </a:spcBef>
              <a:spcAft>
                <a:spcPts val="0"/>
              </a:spcAft>
              <a:buClr>
                <a:schemeClr val="dk1"/>
              </a:buClr>
              <a:buSzPts val="1850"/>
              <a:buNone/>
            </a:pPr>
            <a:r>
              <a:t/>
            </a:r>
            <a:endParaRPr sz="1400">
              <a:latin typeface="Arial"/>
              <a:ea typeface="Arial"/>
              <a:cs typeface="Arial"/>
              <a:sym typeface="Arial"/>
            </a:endParaRPr>
          </a:p>
          <a:p>
            <a:pPr indent="-200025" lvl="0" marL="228600" rtl="0" algn="just">
              <a:lnSpc>
                <a:spcPct val="80000"/>
              </a:lnSpc>
              <a:spcBef>
                <a:spcPts val="1000"/>
              </a:spcBef>
              <a:spcAft>
                <a:spcPts val="0"/>
              </a:spcAft>
              <a:buClr>
                <a:schemeClr val="dk1"/>
              </a:buClr>
              <a:buSzPts val="1400"/>
              <a:buChar char="•"/>
            </a:pPr>
            <a:r>
              <a:rPr lang="en-US" sz="1400">
                <a:latin typeface="Arial"/>
                <a:ea typeface="Arial"/>
                <a:cs typeface="Arial"/>
                <a:sym typeface="Arial"/>
              </a:rPr>
              <a:t>The user can type in the sentence that he wants to convey in sign language to another person.[5] As of now, the only accepted input is in English language. </a:t>
            </a:r>
            <a:endParaRPr sz="1400">
              <a:latin typeface="Arial"/>
              <a:ea typeface="Arial"/>
              <a:cs typeface="Arial"/>
              <a:sym typeface="Arial"/>
            </a:endParaRPr>
          </a:p>
          <a:p>
            <a:pPr indent="-111125" lvl="0" marL="228600" rtl="0" algn="just">
              <a:lnSpc>
                <a:spcPct val="80000"/>
              </a:lnSpc>
              <a:spcBef>
                <a:spcPts val="1000"/>
              </a:spcBef>
              <a:spcAft>
                <a:spcPts val="0"/>
              </a:spcAft>
              <a:buClr>
                <a:schemeClr val="dk1"/>
              </a:buClr>
              <a:buSzPts val="1850"/>
              <a:buNone/>
            </a:pPr>
            <a:r>
              <a:t/>
            </a:r>
            <a:endParaRPr sz="1400">
              <a:latin typeface="Arial"/>
              <a:ea typeface="Arial"/>
              <a:cs typeface="Arial"/>
              <a:sym typeface="Arial"/>
            </a:endParaRPr>
          </a:p>
          <a:p>
            <a:pPr indent="-200025" lvl="0" marL="228600" rtl="0" algn="just">
              <a:lnSpc>
                <a:spcPct val="80000"/>
              </a:lnSpc>
              <a:spcBef>
                <a:spcPts val="1000"/>
              </a:spcBef>
              <a:spcAft>
                <a:spcPts val="0"/>
              </a:spcAft>
              <a:buClr>
                <a:schemeClr val="dk1"/>
              </a:buClr>
              <a:buSzPts val="1400"/>
              <a:buChar char="•"/>
            </a:pPr>
            <a:r>
              <a:rPr lang="en-US" sz="1400">
                <a:latin typeface="Arial"/>
                <a:ea typeface="Arial"/>
                <a:cs typeface="Arial"/>
                <a:sym typeface="Arial"/>
              </a:rPr>
              <a:t>There is also a mic option with which instead of writing a text, the user can simply speak into the phone. Once the required speech or text is used as an input, one only has to push the Translate button so as to show it’s equivalent sign language.</a:t>
            </a:r>
            <a:endParaRPr sz="1400">
              <a:latin typeface="Arial"/>
              <a:ea typeface="Arial"/>
              <a:cs typeface="Arial"/>
              <a:sym typeface="Arial"/>
            </a:endParaRPr>
          </a:p>
          <a:p>
            <a:pPr indent="-111125" lvl="0" marL="228600" rtl="0" algn="just">
              <a:lnSpc>
                <a:spcPct val="80000"/>
              </a:lnSpc>
              <a:spcBef>
                <a:spcPts val="1000"/>
              </a:spcBef>
              <a:spcAft>
                <a:spcPts val="0"/>
              </a:spcAft>
              <a:buClr>
                <a:schemeClr val="dk1"/>
              </a:buClr>
              <a:buSzPts val="1850"/>
              <a:buNone/>
            </a:pPr>
            <a:r>
              <a:t/>
            </a:r>
            <a:endParaRPr sz="1400">
              <a:latin typeface="Arial"/>
              <a:ea typeface="Arial"/>
              <a:cs typeface="Arial"/>
              <a:sym typeface="Arial"/>
            </a:endParaRPr>
          </a:p>
          <a:p>
            <a:pPr indent="-200025" lvl="0" marL="228600" rtl="0" algn="just">
              <a:lnSpc>
                <a:spcPct val="80000"/>
              </a:lnSpc>
              <a:spcBef>
                <a:spcPts val="1000"/>
              </a:spcBef>
              <a:spcAft>
                <a:spcPts val="0"/>
              </a:spcAft>
              <a:buClr>
                <a:schemeClr val="dk1"/>
              </a:buClr>
              <a:buSzPts val="1400"/>
              <a:buChar char="•"/>
            </a:pPr>
            <a:r>
              <a:rPr lang="en-US" sz="1400">
                <a:latin typeface="Arial"/>
                <a:ea typeface="Arial"/>
                <a:cs typeface="Arial"/>
                <a:sym typeface="Arial"/>
              </a:rPr>
              <a:t> The interface has deliberately been made simple so as it can be used by person from any walk of life.</a:t>
            </a:r>
            <a:endParaRPr sz="1400">
              <a:latin typeface="Arial"/>
              <a:ea typeface="Arial"/>
              <a:cs typeface="Arial"/>
              <a:sym typeface="Arial"/>
            </a:endParaRPr>
          </a:p>
          <a:p>
            <a:pPr indent="0" lvl="0" marL="0" rtl="0" algn="just">
              <a:lnSpc>
                <a:spcPct val="80000"/>
              </a:lnSpc>
              <a:spcBef>
                <a:spcPts val="1000"/>
              </a:spcBef>
              <a:spcAft>
                <a:spcPts val="0"/>
              </a:spcAft>
              <a:buClr>
                <a:schemeClr val="dk1"/>
              </a:buClr>
              <a:buSzPts val="1017"/>
              <a:buNone/>
            </a:pPr>
            <a:br>
              <a:rPr lang="en-US" sz="1400">
                <a:latin typeface="Arial"/>
                <a:ea typeface="Arial"/>
                <a:cs typeface="Arial"/>
                <a:sym typeface="Arial"/>
              </a:rPr>
            </a:br>
            <a:endParaRPr sz="1400">
              <a:latin typeface="Arial"/>
              <a:ea typeface="Arial"/>
              <a:cs typeface="Arial"/>
              <a:sym typeface="Arial"/>
            </a:endParaRPr>
          </a:p>
        </p:txBody>
      </p:sp>
      <p:sp>
        <p:nvSpPr>
          <p:cNvPr id="290" name="Google Shape;290;p28"/>
          <p:cNvSpPr/>
          <p:nvPr/>
        </p:nvSpPr>
        <p:spPr>
          <a:xfrm>
            <a:off x="10088880" y="0"/>
            <a:ext cx="210312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28"/>
          <p:cNvSpPr/>
          <p:nvPr/>
        </p:nvSpPr>
        <p:spPr>
          <a:xfrm>
            <a:off x="8915400" y="2358913"/>
            <a:ext cx="2140172" cy="2140172"/>
          </a:xfrm>
          <a:prstGeom prst="ellipse">
            <a:avLst/>
          </a:prstGeom>
          <a:solidFill>
            <a:srgbClr val="FFFFFF"/>
          </a:solidFill>
          <a:ln cap="flat" cmpd="sng" w="222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Database" id="292" name="Google Shape;292;p28"/>
          <p:cNvPicPr preferRelativeResize="0"/>
          <p:nvPr/>
        </p:nvPicPr>
        <p:blipFill rotWithShape="1">
          <a:blip r:embed="rId3">
            <a:alphaModFix/>
          </a:blip>
          <a:srcRect b="0" l="0" r="0" t="0"/>
          <a:stretch/>
        </p:blipFill>
        <p:spPr>
          <a:xfrm>
            <a:off x="9413987" y="2857501"/>
            <a:ext cx="1142998" cy="1142998"/>
          </a:xfrm>
          <a:prstGeom prst="rect">
            <a:avLst/>
          </a:prstGeom>
          <a:noFill/>
          <a:ln>
            <a:noFill/>
          </a:ln>
        </p:spPr>
      </p:pic>
      <p:pic>
        <p:nvPicPr>
          <p:cNvPr descr="Smart Phone" id="293" name="Google Shape;293;p28"/>
          <p:cNvPicPr preferRelativeResize="0"/>
          <p:nvPr/>
        </p:nvPicPr>
        <p:blipFill rotWithShape="1">
          <a:blip r:embed="rId4">
            <a:alphaModFix/>
          </a:blip>
          <a:srcRect b="0" l="0" r="0" t="0"/>
          <a:stretch/>
        </p:blipFill>
        <p:spPr>
          <a:xfrm>
            <a:off x="10861289" y="2748775"/>
            <a:ext cx="1434790" cy="1397620"/>
          </a:xfrm>
          <a:prstGeom prst="rect">
            <a:avLst/>
          </a:prstGeom>
          <a:noFill/>
          <a:ln>
            <a:noFill/>
          </a:ln>
        </p:spPr>
      </p:pic>
      <p:pic>
        <p:nvPicPr>
          <p:cNvPr descr="A close up of a logo&#10;&#10;Description generated with very high confidence" id="294" name="Google Shape;294;p28"/>
          <p:cNvPicPr preferRelativeResize="0"/>
          <p:nvPr/>
        </p:nvPicPr>
        <p:blipFill rotWithShape="1">
          <a:blip r:embed="rId5">
            <a:alphaModFix/>
          </a:blip>
          <a:srcRect b="0" l="0" r="0" t="0"/>
          <a:stretch/>
        </p:blipFill>
        <p:spPr>
          <a:xfrm>
            <a:off x="9632680" y="4238"/>
            <a:ext cx="2611245" cy="1050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838200" y="365125"/>
            <a:ext cx="8536259" cy="953856"/>
          </a:xfrm>
          <a:prstGeom prst="rect">
            <a:avLst/>
          </a:prstGeom>
          <a:solidFill>
            <a:srgbClr val="FFC00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WHY ANDROID STUDIO ? :</a:t>
            </a:r>
            <a:endParaRPr>
              <a:solidFill>
                <a:srgbClr val="FFFFFF"/>
              </a:solidFill>
            </a:endParaRPr>
          </a:p>
        </p:txBody>
      </p:sp>
      <p:sp>
        <p:nvSpPr>
          <p:cNvPr id="300" name="Google Shape;300;p29"/>
          <p:cNvSpPr txBox="1"/>
          <p:nvPr>
            <p:ph idx="1" type="body"/>
          </p:nvPr>
        </p:nvSpPr>
        <p:spPr>
          <a:xfrm>
            <a:off x="838200" y="1593308"/>
            <a:ext cx="10515600" cy="4583655"/>
          </a:xfrm>
          <a:prstGeom prst="rect">
            <a:avLst/>
          </a:prstGeom>
          <a:noFill/>
          <a:ln>
            <a:noFill/>
          </a:ln>
        </p:spPr>
        <p:txBody>
          <a:bodyPr anchorCtr="0" anchor="t" bIns="45700" lIns="91425" spcFirstLastPara="1" rIns="91425" wrap="square" tIns="45700">
            <a:noAutofit/>
          </a:bodyPr>
          <a:lstStyle/>
          <a:p>
            <a:pPr indent="-190500" lvl="0" marL="228600" rtl="0" algn="l">
              <a:lnSpc>
                <a:spcPct val="90000"/>
              </a:lnSpc>
              <a:spcBef>
                <a:spcPts val="0"/>
              </a:spcBef>
              <a:spcAft>
                <a:spcPts val="0"/>
              </a:spcAft>
              <a:buClr>
                <a:schemeClr val="dk1"/>
              </a:buClr>
              <a:buSzPts val="1400"/>
              <a:buChar char="•"/>
            </a:pPr>
            <a:r>
              <a:rPr lang="en-US" sz="1400">
                <a:latin typeface="Arial"/>
                <a:ea typeface="Arial"/>
                <a:cs typeface="Arial"/>
                <a:sym typeface="Arial"/>
              </a:rPr>
              <a:t>At present, more than 76.6% of the Smartphone’s, including HTC, LG and Samsung Models use Android as their operating system (OS), and expecting that Android will be in smart watches, laptops, car very soon.</a:t>
            </a:r>
            <a:endParaRPr sz="14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1400">
              <a:latin typeface="Arial"/>
              <a:ea typeface="Arial"/>
              <a:cs typeface="Arial"/>
              <a:sym typeface="Arial"/>
            </a:endParaRPr>
          </a:p>
          <a:p>
            <a:pPr indent="-190500" lvl="0" marL="228600" rtl="0" algn="l">
              <a:lnSpc>
                <a:spcPct val="90000"/>
              </a:lnSpc>
              <a:spcBef>
                <a:spcPts val="1000"/>
              </a:spcBef>
              <a:spcAft>
                <a:spcPts val="0"/>
              </a:spcAft>
              <a:buClr>
                <a:schemeClr val="dk1"/>
              </a:buClr>
              <a:buSzPts val="1400"/>
              <a:buChar char="•"/>
            </a:pPr>
            <a:r>
              <a:rPr lang="en-US" sz="1400">
                <a:latin typeface="Arial"/>
                <a:ea typeface="Arial"/>
                <a:cs typeface="Arial"/>
                <a:sym typeface="Arial"/>
              </a:rPr>
              <a:t>Eclipse actually could not challenge Android Studio since it was designed in a different way in different times. </a:t>
            </a:r>
            <a:endParaRPr sz="14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1400">
              <a:latin typeface="Arial"/>
              <a:ea typeface="Arial"/>
              <a:cs typeface="Arial"/>
              <a:sym typeface="Arial"/>
            </a:endParaRPr>
          </a:p>
          <a:p>
            <a:pPr indent="-190500" lvl="0" marL="228600" rtl="0" algn="l">
              <a:lnSpc>
                <a:spcPct val="90000"/>
              </a:lnSpc>
              <a:spcBef>
                <a:spcPts val="1000"/>
              </a:spcBef>
              <a:spcAft>
                <a:spcPts val="0"/>
              </a:spcAft>
              <a:buClr>
                <a:schemeClr val="dk1"/>
              </a:buClr>
              <a:buSzPts val="1400"/>
              <a:buChar char="•"/>
            </a:pPr>
            <a:r>
              <a:rPr lang="en-US" sz="1400">
                <a:latin typeface="Arial"/>
                <a:ea typeface="Arial"/>
                <a:cs typeface="Arial"/>
                <a:sym typeface="Arial"/>
              </a:rPr>
              <a:t>App developers can use Eclipse for distinctive platforms or for a group of different programming languages .</a:t>
            </a:r>
            <a:endParaRPr sz="14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1400">
              <a:latin typeface="Arial"/>
              <a:ea typeface="Arial"/>
              <a:cs typeface="Arial"/>
              <a:sym typeface="Arial"/>
            </a:endParaRPr>
          </a:p>
          <a:p>
            <a:pPr indent="-190500" lvl="0" marL="228600" rtl="0" algn="l">
              <a:lnSpc>
                <a:spcPct val="90000"/>
              </a:lnSpc>
              <a:spcBef>
                <a:spcPts val="1000"/>
              </a:spcBef>
              <a:spcAft>
                <a:spcPts val="0"/>
              </a:spcAft>
              <a:buClr>
                <a:schemeClr val="dk1"/>
              </a:buClr>
              <a:buSzPts val="1400"/>
              <a:buChar char="•"/>
            </a:pPr>
            <a:r>
              <a:rPr lang="en-US" sz="1400">
                <a:latin typeface="Arial"/>
                <a:ea typeface="Arial"/>
                <a:cs typeface="Arial"/>
                <a:sym typeface="Arial"/>
              </a:rPr>
              <a:t> Whereas , AS is designed particularly for Android development and to accelerate the android application development process and making it simpler is the prime aim of this IDE.</a:t>
            </a:r>
            <a:endParaRPr sz="1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04" name="Shape 304"/>
        <p:cNvGrpSpPr/>
        <p:nvPr/>
      </p:nvGrpSpPr>
      <p:grpSpPr>
        <a:xfrm>
          <a:off x="0" y="0"/>
          <a:ext cx="0" cy="0"/>
          <a:chOff x="0" y="0"/>
          <a:chExt cx="0" cy="0"/>
        </a:xfrm>
      </p:grpSpPr>
      <p:sp>
        <p:nvSpPr>
          <p:cNvPr id="305" name="Google Shape;305;p30"/>
          <p:cNvSpPr/>
          <p:nvPr/>
        </p:nvSpPr>
        <p:spPr>
          <a:xfrm>
            <a:off x="0" y="0"/>
            <a:ext cx="12192000" cy="6858000"/>
          </a:xfrm>
          <a:prstGeom prst="rect">
            <a:avLst/>
          </a:prstGeom>
          <a:solidFill>
            <a:srgbClr val="3E57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30"/>
          <p:cNvSpPr/>
          <p:nvPr/>
        </p:nvSpPr>
        <p:spPr>
          <a:xfrm>
            <a:off x="493354" y="484632"/>
            <a:ext cx="8129016" cy="5724144"/>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screenshot of a computer&#10;&#10;Description generated with very high confidence" id="307" name="Google Shape;307;p30"/>
          <p:cNvPicPr preferRelativeResize="0"/>
          <p:nvPr>
            <p:ph idx="1" type="body"/>
          </p:nvPr>
        </p:nvPicPr>
        <p:blipFill rotWithShape="1">
          <a:blip r:embed="rId3">
            <a:alphaModFix/>
          </a:blip>
          <a:srcRect b="3" l="0" r="189" t="0"/>
          <a:stretch/>
        </p:blipFill>
        <p:spPr>
          <a:xfrm>
            <a:off x="669593" y="617295"/>
            <a:ext cx="7804416" cy="5458818"/>
          </a:xfrm>
          <a:prstGeom prst="rect">
            <a:avLst/>
          </a:prstGeom>
          <a:noFill/>
          <a:ln>
            <a:noFill/>
          </a:ln>
        </p:spPr>
      </p:pic>
      <p:pic>
        <p:nvPicPr>
          <p:cNvPr descr="A close up of a logo&#10;&#10;Description generated with very high confidence" id="308" name="Google Shape;308;p30"/>
          <p:cNvPicPr preferRelativeResize="0"/>
          <p:nvPr/>
        </p:nvPicPr>
        <p:blipFill rotWithShape="1">
          <a:blip r:embed="rId4">
            <a:alphaModFix/>
          </a:blip>
          <a:srcRect b="0" l="0" r="0" t="0"/>
          <a:stretch/>
        </p:blipFill>
        <p:spPr>
          <a:xfrm>
            <a:off x="9502582" y="50701"/>
            <a:ext cx="2611245" cy="1050074"/>
          </a:xfrm>
          <a:prstGeom prst="rect">
            <a:avLst/>
          </a:prstGeom>
          <a:noFill/>
          <a:ln>
            <a:noFill/>
          </a:ln>
        </p:spPr>
      </p:pic>
      <p:sp>
        <p:nvSpPr>
          <p:cNvPr id="309" name="Google Shape;309;p30"/>
          <p:cNvSpPr txBox="1"/>
          <p:nvPr/>
        </p:nvSpPr>
        <p:spPr>
          <a:xfrm>
            <a:off x="8952571" y="1899424"/>
            <a:ext cx="3059151" cy="258532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rPr>
              <a:t>Here we are firstly providing a linear basic layout for the app .</a:t>
            </a:r>
            <a:endParaRPr/>
          </a:p>
          <a:p>
            <a:pPr indent="0" lvl="0" marL="0" marR="0" rtl="0" algn="l">
              <a:spcBef>
                <a:spcPts val="0"/>
              </a:spcBef>
              <a:spcAft>
                <a:spcPts val="0"/>
              </a:spcAft>
              <a:buNone/>
            </a:pPr>
            <a:r>
              <a:t/>
            </a:r>
            <a:endParaRPr>
              <a:solidFill>
                <a:schemeClr val="dk1"/>
              </a:solidFill>
            </a:endParaRPr>
          </a:p>
          <a:p>
            <a:pPr indent="0" lvl="0" marL="0" marR="0" rtl="0" algn="l">
              <a:spcBef>
                <a:spcPts val="0"/>
              </a:spcBef>
              <a:spcAft>
                <a:spcPts val="0"/>
              </a:spcAft>
              <a:buNone/>
            </a:pPr>
            <a:r>
              <a:rPr lang="en-US">
                <a:solidFill>
                  <a:schemeClr val="dk1"/>
                </a:solidFill>
              </a:rPr>
              <a:t>Assigning its width , height , padding , and orientation </a:t>
            </a:r>
            <a:endParaRPr/>
          </a:p>
          <a:p>
            <a:pPr indent="0" lvl="0" marL="0" marR="0" rtl="0" algn="l">
              <a:spcBef>
                <a:spcPts val="0"/>
              </a:spcBef>
              <a:spcAft>
                <a:spcPts val="0"/>
              </a:spcAft>
              <a:buNone/>
            </a:pPr>
            <a:r>
              <a:t/>
            </a:r>
            <a:endParaRPr>
              <a:solidFill>
                <a:schemeClr val="dk1"/>
              </a:solidFill>
            </a:endParaRPr>
          </a:p>
          <a:p>
            <a:pPr indent="0" lvl="0" marL="0" marR="0" rtl="0" algn="l">
              <a:spcBef>
                <a:spcPts val="0"/>
              </a:spcBef>
              <a:spcAft>
                <a:spcPts val="0"/>
              </a:spcAft>
              <a:buNone/>
            </a:pPr>
            <a:r>
              <a:rPr lang="en-US">
                <a:solidFill>
                  <a:schemeClr val="dk1"/>
                </a:solidFill>
              </a:rPr>
              <a:t>Inserting a text holder , button for the translation and also a mic for the input speech .</a:t>
            </a:r>
            <a:endParaRPr/>
          </a:p>
        </p:txBody>
      </p:sp>
      <p:cxnSp>
        <p:nvCxnSpPr>
          <p:cNvPr id="310" name="Google Shape;310;p30"/>
          <p:cNvCxnSpPr/>
          <p:nvPr/>
        </p:nvCxnSpPr>
        <p:spPr>
          <a:xfrm flipH="1" rot="10800000">
            <a:off x="8708870" y="1408539"/>
            <a:ext cx="1369741" cy="5576"/>
          </a:xfrm>
          <a:prstGeom prst="straightConnector1">
            <a:avLst/>
          </a:prstGeom>
          <a:noFill/>
          <a:ln cap="flat" cmpd="sng" w="9525">
            <a:solidFill>
              <a:schemeClr val="lt1"/>
            </a:solidFill>
            <a:prstDash val="solid"/>
            <a:miter lim="800000"/>
            <a:headEnd len="sm" w="sm" type="none"/>
            <a:tailEnd len="med" w="med" type="triangle"/>
          </a:ln>
        </p:spPr>
      </p:cxnSp>
      <p:cxnSp>
        <p:nvCxnSpPr>
          <p:cNvPr id="311" name="Google Shape;311;p30"/>
          <p:cNvCxnSpPr/>
          <p:nvPr/>
        </p:nvCxnSpPr>
        <p:spPr>
          <a:xfrm flipH="1">
            <a:off x="10041440" y="1451285"/>
            <a:ext cx="5576" cy="412594"/>
          </a:xfrm>
          <a:prstGeom prst="straightConnector1">
            <a:avLst/>
          </a:prstGeom>
          <a:noFill/>
          <a:ln cap="flat" cmpd="sng" w="9525">
            <a:solidFill>
              <a:schemeClr val="lt1"/>
            </a:solidFill>
            <a:prstDash val="solid"/>
            <a:miter lim="800000"/>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15" name="Shape 315"/>
        <p:cNvGrpSpPr/>
        <p:nvPr/>
      </p:nvGrpSpPr>
      <p:grpSpPr>
        <a:xfrm>
          <a:off x="0" y="0"/>
          <a:ext cx="0" cy="0"/>
          <a:chOff x="0" y="0"/>
          <a:chExt cx="0" cy="0"/>
        </a:xfrm>
      </p:grpSpPr>
      <p:sp>
        <p:nvSpPr>
          <p:cNvPr id="316" name="Google Shape;316;p31"/>
          <p:cNvSpPr/>
          <p:nvPr/>
        </p:nvSpPr>
        <p:spPr>
          <a:xfrm>
            <a:off x="0" y="0"/>
            <a:ext cx="12192000" cy="6858000"/>
          </a:xfrm>
          <a:prstGeom prst="rect">
            <a:avLst/>
          </a:prstGeom>
          <a:solidFill>
            <a:srgbClr val="393B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31"/>
          <p:cNvSpPr txBox="1"/>
          <p:nvPr>
            <p:ph type="title"/>
          </p:nvPr>
        </p:nvSpPr>
        <p:spPr>
          <a:xfrm>
            <a:off x="9372277" y="2867510"/>
            <a:ext cx="2613872" cy="1709397"/>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Calibri"/>
              <a:buNone/>
            </a:pPr>
            <a:r>
              <a:rPr lang="en-US" sz="1400">
                <a:latin typeface="Arial"/>
                <a:ea typeface="Arial"/>
                <a:cs typeface="Arial"/>
                <a:sym typeface="Arial"/>
              </a:rPr>
              <a:t>Inserting the image view .</a:t>
            </a:r>
            <a:endParaRPr sz="1400">
              <a:latin typeface="Arial"/>
              <a:ea typeface="Arial"/>
              <a:cs typeface="Arial"/>
              <a:sym typeface="Arial"/>
            </a:endParaRPr>
          </a:p>
        </p:txBody>
      </p:sp>
      <p:sp>
        <p:nvSpPr>
          <p:cNvPr id="318" name="Google Shape;318;p31"/>
          <p:cNvSpPr/>
          <p:nvPr/>
        </p:nvSpPr>
        <p:spPr>
          <a:xfrm>
            <a:off x="493354" y="484632"/>
            <a:ext cx="8129016" cy="5724144"/>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screenshot of a cell phone&#10;&#10;Description generated with very high confidence" id="319" name="Google Shape;319;p31"/>
          <p:cNvPicPr preferRelativeResize="0"/>
          <p:nvPr/>
        </p:nvPicPr>
        <p:blipFill rotWithShape="1">
          <a:blip r:embed="rId3">
            <a:alphaModFix/>
          </a:blip>
          <a:srcRect b="-2" l="0" r="32215" t="0"/>
          <a:stretch/>
        </p:blipFill>
        <p:spPr>
          <a:xfrm>
            <a:off x="781105" y="831026"/>
            <a:ext cx="7507050" cy="5040648"/>
          </a:xfrm>
          <a:prstGeom prst="rect">
            <a:avLst/>
          </a:prstGeom>
          <a:noFill/>
          <a:ln>
            <a:noFill/>
          </a:ln>
        </p:spPr>
      </p:pic>
      <p:pic>
        <p:nvPicPr>
          <p:cNvPr descr="A close up of a logo&#10;&#10;Description generated with very high confidence" id="320" name="Google Shape;320;p31"/>
          <p:cNvPicPr preferRelativeResize="0"/>
          <p:nvPr/>
        </p:nvPicPr>
        <p:blipFill rotWithShape="1">
          <a:blip r:embed="rId4">
            <a:alphaModFix/>
          </a:blip>
          <a:srcRect b="0" l="0" r="0" t="0"/>
          <a:stretch/>
        </p:blipFill>
        <p:spPr>
          <a:xfrm>
            <a:off x="9502582" y="50701"/>
            <a:ext cx="2611245" cy="1050074"/>
          </a:xfrm>
          <a:prstGeom prst="rect">
            <a:avLst/>
          </a:prstGeom>
          <a:noFill/>
          <a:ln>
            <a:noFill/>
          </a:ln>
        </p:spPr>
      </p:pic>
      <p:cxnSp>
        <p:nvCxnSpPr>
          <p:cNvPr id="321" name="Google Shape;321;p31"/>
          <p:cNvCxnSpPr/>
          <p:nvPr/>
        </p:nvCxnSpPr>
        <p:spPr>
          <a:xfrm flipH="1" rot="-5400000">
            <a:off x="8593873" y="2869580"/>
            <a:ext cx="910800" cy="910800"/>
          </a:xfrm>
          <a:prstGeom prst="bentConnector3">
            <a:avLst>
              <a:gd fmla="val 50000" name="adj1"/>
            </a:avLst>
          </a:prstGeom>
          <a:noFill/>
          <a:ln cap="flat" cmpd="sng" w="9525">
            <a:solidFill>
              <a:schemeClr val="lt1"/>
            </a:solidFill>
            <a:prstDash val="solid"/>
            <a:miter lim="800000"/>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25" name="Shape 325"/>
        <p:cNvGrpSpPr/>
        <p:nvPr/>
      </p:nvGrpSpPr>
      <p:grpSpPr>
        <a:xfrm>
          <a:off x="0" y="0"/>
          <a:ext cx="0" cy="0"/>
          <a:chOff x="0" y="0"/>
          <a:chExt cx="0" cy="0"/>
        </a:xfrm>
      </p:grpSpPr>
      <p:sp>
        <p:nvSpPr>
          <p:cNvPr id="326" name="Google Shape;326;p32"/>
          <p:cNvSpPr/>
          <p:nvPr/>
        </p:nvSpPr>
        <p:spPr>
          <a:xfrm>
            <a:off x="0" y="0"/>
            <a:ext cx="12192000" cy="6858000"/>
          </a:xfrm>
          <a:prstGeom prst="rect">
            <a:avLst/>
          </a:prstGeom>
          <a:solidFill>
            <a:srgbClr val="4841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32"/>
          <p:cNvSpPr txBox="1"/>
          <p:nvPr>
            <p:ph type="title"/>
          </p:nvPr>
        </p:nvSpPr>
        <p:spPr>
          <a:xfrm>
            <a:off x="9093496" y="618681"/>
            <a:ext cx="2613872" cy="47945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alibri"/>
              <a:buNone/>
            </a:pPr>
            <a:r>
              <a:rPr lang="en-US" sz="3600">
                <a:solidFill>
                  <a:srgbClr val="FFFFFF"/>
                </a:solidFill>
              </a:rPr>
              <a:t>CODE :</a:t>
            </a:r>
            <a:endParaRPr sz="3600">
              <a:solidFill>
                <a:srgbClr val="FFFFFF"/>
              </a:solidFill>
            </a:endParaRPr>
          </a:p>
        </p:txBody>
      </p:sp>
      <p:sp>
        <p:nvSpPr>
          <p:cNvPr id="328" name="Google Shape;328;p32"/>
          <p:cNvSpPr/>
          <p:nvPr/>
        </p:nvSpPr>
        <p:spPr>
          <a:xfrm>
            <a:off x="493354" y="484632"/>
            <a:ext cx="8129016" cy="5724144"/>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screenshot of a cell phone&#10;&#10;Description generated with very high confidence" id="329" name="Google Shape;329;p32"/>
          <p:cNvPicPr preferRelativeResize="0"/>
          <p:nvPr/>
        </p:nvPicPr>
        <p:blipFill rotWithShape="1">
          <a:blip r:embed="rId3">
            <a:alphaModFix/>
          </a:blip>
          <a:srcRect b="17128" l="0" r="0" t="0"/>
          <a:stretch/>
        </p:blipFill>
        <p:spPr>
          <a:xfrm>
            <a:off x="725349" y="793856"/>
            <a:ext cx="7637148" cy="5198623"/>
          </a:xfrm>
          <a:prstGeom prst="rect">
            <a:avLst/>
          </a:prstGeom>
          <a:noFill/>
          <a:ln>
            <a:noFill/>
          </a:ln>
        </p:spPr>
      </p:pic>
      <p:pic>
        <p:nvPicPr>
          <p:cNvPr descr="A close up of a logo&#10;&#10;Description generated with very high confidence" id="330" name="Google Shape;330;p32"/>
          <p:cNvPicPr preferRelativeResize="0"/>
          <p:nvPr/>
        </p:nvPicPr>
        <p:blipFill rotWithShape="1">
          <a:blip r:embed="rId4">
            <a:alphaModFix/>
          </a:blip>
          <a:srcRect b="0" l="0" r="0" t="0"/>
          <a:stretch/>
        </p:blipFill>
        <p:spPr>
          <a:xfrm>
            <a:off x="9502582" y="50701"/>
            <a:ext cx="2611245" cy="10500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34" name="Shape 334"/>
        <p:cNvGrpSpPr/>
        <p:nvPr/>
      </p:nvGrpSpPr>
      <p:grpSpPr>
        <a:xfrm>
          <a:off x="0" y="0"/>
          <a:ext cx="0" cy="0"/>
          <a:chOff x="0" y="0"/>
          <a:chExt cx="0" cy="0"/>
        </a:xfrm>
      </p:grpSpPr>
      <p:sp>
        <p:nvSpPr>
          <p:cNvPr id="335" name="Google Shape;335;p33"/>
          <p:cNvSpPr/>
          <p:nvPr/>
        </p:nvSpPr>
        <p:spPr>
          <a:xfrm>
            <a:off x="0" y="0"/>
            <a:ext cx="12192000" cy="6858000"/>
          </a:xfrm>
          <a:prstGeom prst="rect">
            <a:avLst/>
          </a:prstGeom>
          <a:solidFill>
            <a:srgbClr val="48523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33"/>
          <p:cNvSpPr txBox="1"/>
          <p:nvPr>
            <p:ph type="title"/>
          </p:nvPr>
        </p:nvSpPr>
        <p:spPr>
          <a:xfrm>
            <a:off x="9325813" y="2356412"/>
            <a:ext cx="2613872" cy="1988177"/>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2000"/>
              <a:buFont typeface="Calibri"/>
              <a:buNone/>
            </a:pPr>
            <a:r>
              <a:rPr lang="en-US" sz="1400">
                <a:solidFill>
                  <a:srgbClr val="000000"/>
                </a:solidFill>
                <a:latin typeface="Arial"/>
                <a:ea typeface="Arial"/>
                <a:cs typeface="Arial"/>
                <a:sym typeface="Arial"/>
              </a:rPr>
              <a:t>Assigning all the images from the drawable folder in order to access them .</a:t>
            </a:r>
            <a:endParaRPr sz="1400">
              <a:latin typeface="Arial"/>
              <a:ea typeface="Arial"/>
              <a:cs typeface="Arial"/>
              <a:sym typeface="Arial"/>
            </a:endParaRPr>
          </a:p>
        </p:txBody>
      </p:sp>
      <p:sp>
        <p:nvSpPr>
          <p:cNvPr id="337" name="Google Shape;337;p33"/>
          <p:cNvSpPr/>
          <p:nvPr/>
        </p:nvSpPr>
        <p:spPr>
          <a:xfrm>
            <a:off x="493354" y="484632"/>
            <a:ext cx="8129016" cy="5724144"/>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screenshot of a cell phone&#10;&#10;Description generated with very high confidence" id="338" name="Google Shape;338;p33"/>
          <p:cNvPicPr preferRelativeResize="0"/>
          <p:nvPr/>
        </p:nvPicPr>
        <p:blipFill rotWithShape="1">
          <a:blip r:embed="rId3">
            <a:alphaModFix/>
          </a:blip>
          <a:srcRect b="-1" l="6887" r="20114" t="0"/>
          <a:stretch/>
        </p:blipFill>
        <p:spPr>
          <a:xfrm>
            <a:off x="716056" y="738099"/>
            <a:ext cx="7627856" cy="5189331"/>
          </a:xfrm>
          <a:prstGeom prst="rect">
            <a:avLst/>
          </a:prstGeom>
          <a:noFill/>
          <a:ln>
            <a:noFill/>
          </a:ln>
        </p:spPr>
      </p:pic>
      <p:pic>
        <p:nvPicPr>
          <p:cNvPr descr="A close up of a logo&#10;&#10;Description generated with very high confidence" id="339" name="Google Shape;339;p33"/>
          <p:cNvPicPr preferRelativeResize="0"/>
          <p:nvPr/>
        </p:nvPicPr>
        <p:blipFill rotWithShape="1">
          <a:blip r:embed="rId4">
            <a:alphaModFix/>
          </a:blip>
          <a:srcRect b="0" l="0" r="0" t="0"/>
          <a:stretch/>
        </p:blipFill>
        <p:spPr>
          <a:xfrm>
            <a:off x="9502582" y="50701"/>
            <a:ext cx="2611245" cy="1050074"/>
          </a:xfrm>
          <a:prstGeom prst="rect">
            <a:avLst/>
          </a:prstGeom>
          <a:noFill/>
          <a:ln>
            <a:noFill/>
          </a:ln>
        </p:spPr>
      </p:pic>
      <p:cxnSp>
        <p:nvCxnSpPr>
          <p:cNvPr id="340" name="Google Shape;340;p33"/>
          <p:cNvCxnSpPr/>
          <p:nvPr/>
        </p:nvCxnSpPr>
        <p:spPr>
          <a:xfrm flipH="1" rot="-5400000">
            <a:off x="8593873" y="2869580"/>
            <a:ext cx="910800" cy="910800"/>
          </a:xfrm>
          <a:prstGeom prst="bentConnector3">
            <a:avLst>
              <a:gd fmla="val 50000" name="adj1"/>
            </a:avLst>
          </a:prstGeom>
          <a:noFill/>
          <a:ln cap="flat" cmpd="sng" w="9525">
            <a:solidFill>
              <a:schemeClr val="lt1"/>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 name="Shape 109"/>
        <p:cNvGrpSpPr/>
        <p:nvPr/>
      </p:nvGrpSpPr>
      <p:grpSpPr>
        <a:xfrm>
          <a:off x="0" y="0"/>
          <a:ext cx="0" cy="0"/>
          <a:chOff x="0" y="0"/>
          <a:chExt cx="0" cy="0"/>
        </a:xfrm>
      </p:grpSpPr>
      <p:sp>
        <p:nvSpPr>
          <p:cNvPr id="110" name="Google Shape;110;p16"/>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 name="Google Shape;111;p16"/>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5000"/>
              <a:buFont typeface="Calibri"/>
              <a:buNone/>
            </a:pPr>
            <a:r>
              <a:rPr lang="en-US" sz="3600">
                <a:solidFill>
                  <a:srgbClr val="FFFFFF"/>
                </a:solidFill>
                <a:latin typeface="Arial"/>
                <a:ea typeface="Arial"/>
                <a:cs typeface="Arial"/>
                <a:sym typeface="Arial"/>
              </a:rPr>
              <a:t>INDEX :</a:t>
            </a:r>
            <a:endParaRPr sz="3600">
              <a:latin typeface="Arial"/>
              <a:ea typeface="Arial"/>
              <a:cs typeface="Arial"/>
              <a:sym typeface="Arial"/>
            </a:endParaRPr>
          </a:p>
        </p:txBody>
      </p:sp>
      <p:grpSp>
        <p:nvGrpSpPr>
          <p:cNvPr id="112" name="Google Shape;112;p16"/>
          <p:cNvGrpSpPr/>
          <p:nvPr/>
        </p:nvGrpSpPr>
        <p:grpSpPr>
          <a:xfrm>
            <a:off x="5194300" y="471642"/>
            <a:ext cx="6513603" cy="5883989"/>
            <a:chOff x="0" y="718"/>
            <a:chExt cx="6513603" cy="5883989"/>
          </a:xfrm>
        </p:grpSpPr>
        <p:sp>
          <p:nvSpPr>
            <p:cNvPr id="113" name="Google Shape;113;p16"/>
            <p:cNvSpPr/>
            <p:nvPr/>
          </p:nvSpPr>
          <p:spPr>
            <a:xfrm>
              <a:off x="0" y="718"/>
              <a:ext cx="6513603" cy="60348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182554" y="136502"/>
              <a:ext cx="331917" cy="33191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697026" y="718"/>
              <a:ext cx="5816577" cy="6034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nvSpPr>
          <p:spPr>
            <a:xfrm>
              <a:off x="697026" y="718"/>
              <a:ext cx="5816577" cy="603486"/>
            </a:xfrm>
            <a:prstGeom prst="rect">
              <a:avLst/>
            </a:prstGeom>
            <a:noFill/>
            <a:ln>
              <a:noFill/>
            </a:ln>
          </p:spPr>
          <p:txBody>
            <a:bodyPr anchorCtr="0" anchor="ctr" bIns="63850" lIns="63850" spcFirstLastPara="1" rIns="63850" wrap="square" tIns="63850">
              <a:noAutofit/>
            </a:bodyPr>
            <a:lstStyle/>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rPr>
                <a:t>WHAT IS ASL?</a:t>
              </a:r>
              <a:endParaRPr/>
            </a:p>
          </p:txBody>
        </p:sp>
        <p:sp>
          <p:nvSpPr>
            <p:cNvPr id="117" name="Google Shape;117;p16"/>
            <p:cNvSpPr/>
            <p:nvPr/>
          </p:nvSpPr>
          <p:spPr>
            <a:xfrm>
              <a:off x="0" y="755076"/>
              <a:ext cx="6513603" cy="60348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182554" y="890860"/>
              <a:ext cx="331917" cy="33191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697026" y="755076"/>
              <a:ext cx="5816577" cy="6034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txBox="1"/>
            <p:nvPr/>
          </p:nvSpPr>
          <p:spPr>
            <a:xfrm>
              <a:off x="697026" y="755076"/>
              <a:ext cx="5816577" cy="603486"/>
            </a:xfrm>
            <a:prstGeom prst="rect">
              <a:avLst/>
            </a:prstGeom>
            <a:noFill/>
            <a:ln>
              <a:noFill/>
            </a:ln>
          </p:spPr>
          <p:txBody>
            <a:bodyPr anchorCtr="0" anchor="ctr" bIns="63850" lIns="63850" spcFirstLastPara="1" rIns="63850" wrap="square" tIns="63850">
              <a:noAutofit/>
            </a:bodyPr>
            <a:lstStyle/>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rPr>
                <a:t>THE OBJECTIVE</a:t>
              </a:r>
              <a:endParaRPr/>
            </a:p>
          </p:txBody>
        </p:sp>
        <p:sp>
          <p:nvSpPr>
            <p:cNvPr id="121" name="Google Shape;121;p16"/>
            <p:cNvSpPr/>
            <p:nvPr/>
          </p:nvSpPr>
          <p:spPr>
            <a:xfrm>
              <a:off x="0" y="1509433"/>
              <a:ext cx="6513603" cy="60348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182554" y="1645217"/>
              <a:ext cx="331917" cy="33191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697026" y="1509433"/>
              <a:ext cx="5816577" cy="6034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nvSpPr>
          <p:spPr>
            <a:xfrm>
              <a:off x="697026" y="1509433"/>
              <a:ext cx="5816577" cy="603486"/>
            </a:xfrm>
            <a:prstGeom prst="rect">
              <a:avLst/>
            </a:prstGeom>
            <a:noFill/>
            <a:ln>
              <a:noFill/>
            </a:ln>
          </p:spPr>
          <p:txBody>
            <a:bodyPr anchorCtr="0" anchor="ctr" bIns="63850" lIns="63850" spcFirstLastPara="1" rIns="63850" wrap="square" tIns="63850">
              <a:noAutofit/>
            </a:bodyPr>
            <a:lstStyle/>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rPr>
                <a:t>PROBLEM STATEMENT</a:t>
              </a:r>
              <a:endParaRPr/>
            </a:p>
          </p:txBody>
        </p:sp>
        <p:sp>
          <p:nvSpPr>
            <p:cNvPr id="125" name="Google Shape;125;p16"/>
            <p:cNvSpPr/>
            <p:nvPr/>
          </p:nvSpPr>
          <p:spPr>
            <a:xfrm>
              <a:off x="0" y="2263791"/>
              <a:ext cx="6513603" cy="60348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182554" y="2399575"/>
              <a:ext cx="331917" cy="331917"/>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697026" y="2263791"/>
              <a:ext cx="5816577" cy="6034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txBox="1"/>
            <p:nvPr/>
          </p:nvSpPr>
          <p:spPr>
            <a:xfrm>
              <a:off x="697026" y="2263791"/>
              <a:ext cx="5816577" cy="603486"/>
            </a:xfrm>
            <a:prstGeom prst="rect">
              <a:avLst/>
            </a:prstGeom>
            <a:noFill/>
            <a:ln>
              <a:noFill/>
            </a:ln>
          </p:spPr>
          <p:txBody>
            <a:bodyPr anchorCtr="0" anchor="ctr" bIns="63850" lIns="63850" spcFirstLastPara="1" rIns="63850" wrap="square" tIns="63850">
              <a:noAutofit/>
            </a:bodyPr>
            <a:lstStyle/>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rPr>
                <a:t>MARKET OVERVIEW</a:t>
              </a:r>
              <a:endParaRPr/>
            </a:p>
          </p:txBody>
        </p:sp>
        <p:sp>
          <p:nvSpPr>
            <p:cNvPr id="129" name="Google Shape;129;p16"/>
            <p:cNvSpPr/>
            <p:nvPr/>
          </p:nvSpPr>
          <p:spPr>
            <a:xfrm>
              <a:off x="0" y="3018148"/>
              <a:ext cx="6513603" cy="60348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182554" y="3153933"/>
              <a:ext cx="331917" cy="331917"/>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697026" y="3018148"/>
              <a:ext cx="5816577" cy="6034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txBox="1"/>
            <p:nvPr/>
          </p:nvSpPr>
          <p:spPr>
            <a:xfrm>
              <a:off x="697026" y="3018148"/>
              <a:ext cx="5816577" cy="603486"/>
            </a:xfrm>
            <a:prstGeom prst="rect">
              <a:avLst/>
            </a:prstGeom>
            <a:noFill/>
            <a:ln>
              <a:noFill/>
            </a:ln>
          </p:spPr>
          <p:txBody>
            <a:bodyPr anchorCtr="0" anchor="ctr" bIns="63850" lIns="63850" spcFirstLastPara="1" rIns="63850" wrap="square" tIns="63850">
              <a:noAutofit/>
            </a:bodyPr>
            <a:lstStyle/>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rPr>
                <a:t>SOLUTION</a:t>
              </a:r>
              <a:endParaRPr/>
            </a:p>
          </p:txBody>
        </p:sp>
        <p:sp>
          <p:nvSpPr>
            <p:cNvPr id="133" name="Google Shape;133;p16"/>
            <p:cNvSpPr/>
            <p:nvPr/>
          </p:nvSpPr>
          <p:spPr>
            <a:xfrm>
              <a:off x="0" y="3772506"/>
              <a:ext cx="6513603" cy="60348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182554" y="3908290"/>
              <a:ext cx="331917" cy="331917"/>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697026" y="3772506"/>
              <a:ext cx="5816577" cy="6034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697026" y="3772506"/>
              <a:ext cx="5816577" cy="603486"/>
            </a:xfrm>
            <a:prstGeom prst="rect">
              <a:avLst/>
            </a:prstGeom>
            <a:noFill/>
            <a:ln>
              <a:noFill/>
            </a:ln>
          </p:spPr>
          <p:txBody>
            <a:bodyPr anchorCtr="0" anchor="ctr" bIns="63850" lIns="63850" spcFirstLastPara="1" rIns="63850" wrap="square" tIns="63850">
              <a:noAutofit/>
            </a:bodyPr>
            <a:lstStyle/>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rPr>
                <a:t>SIGN TO TEXT PROJECT</a:t>
              </a:r>
              <a:endParaRPr/>
            </a:p>
          </p:txBody>
        </p:sp>
        <p:sp>
          <p:nvSpPr>
            <p:cNvPr id="137" name="Google Shape;137;p16"/>
            <p:cNvSpPr/>
            <p:nvPr/>
          </p:nvSpPr>
          <p:spPr>
            <a:xfrm>
              <a:off x="0" y="4526863"/>
              <a:ext cx="6513603" cy="60348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182554" y="4662648"/>
              <a:ext cx="331917" cy="331917"/>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697026" y="4526863"/>
              <a:ext cx="5816577" cy="6034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txBox="1"/>
            <p:nvPr/>
          </p:nvSpPr>
          <p:spPr>
            <a:xfrm>
              <a:off x="697026" y="4526863"/>
              <a:ext cx="5816577" cy="603486"/>
            </a:xfrm>
            <a:prstGeom prst="rect">
              <a:avLst/>
            </a:prstGeom>
            <a:noFill/>
            <a:ln>
              <a:noFill/>
            </a:ln>
          </p:spPr>
          <p:txBody>
            <a:bodyPr anchorCtr="0" anchor="ctr" bIns="63850" lIns="63850" spcFirstLastPara="1" rIns="63850" wrap="square" tIns="63850">
              <a:noAutofit/>
            </a:bodyPr>
            <a:lstStyle/>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rPr>
                <a:t>ANDROID APP FOR TEXT TO SIGN CONVERSION</a:t>
              </a:r>
              <a:endParaRPr/>
            </a:p>
          </p:txBody>
        </p:sp>
        <p:sp>
          <p:nvSpPr>
            <p:cNvPr id="141" name="Google Shape;141;p16"/>
            <p:cNvSpPr/>
            <p:nvPr/>
          </p:nvSpPr>
          <p:spPr>
            <a:xfrm>
              <a:off x="0" y="5281221"/>
              <a:ext cx="6513603" cy="60348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182554" y="5417005"/>
              <a:ext cx="331917" cy="331917"/>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697026" y="5281221"/>
              <a:ext cx="5816577" cy="6034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txBox="1"/>
            <p:nvPr/>
          </p:nvSpPr>
          <p:spPr>
            <a:xfrm>
              <a:off x="697026" y="5281221"/>
              <a:ext cx="5816577" cy="603486"/>
            </a:xfrm>
            <a:prstGeom prst="rect">
              <a:avLst/>
            </a:prstGeom>
            <a:noFill/>
            <a:ln>
              <a:noFill/>
            </a:ln>
          </p:spPr>
          <p:txBody>
            <a:bodyPr anchorCtr="0" anchor="ctr" bIns="63850" lIns="63850" spcFirstLastPara="1" rIns="63850" wrap="square" tIns="63850">
              <a:noAutofit/>
            </a:bodyPr>
            <a:lstStyle/>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rPr>
                <a:t>REFERENCES</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44" name="Shape 344"/>
        <p:cNvGrpSpPr/>
        <p:nvPr/>
      </p:nvGrpSpPr>
      <p:grpSpPr>
        <a:xfrm>
          <a:off x="0" y="0"/>
          <a:ext cx="0" cy="0"/>
          <a:chOff x="0" y="0"/>
          <a:chExt cx="0" cy="0"/>
        </a:xfrm>
      </p:grpSpPr>
      <p:sp>
        <p:nvSpPr>
          <p:cNvPr id="345" name="Google Shape;345;p34"/>
          <p:cNvSpPr/>
          <p:nvPr/>
        </p:nvSpPr>
        <p:spPr>
          <a:xfrm>
            <a:off x="0" y="0"/>
            <a:ext cx="12192000" cy="6858000"/>
          </a:xfrm>
          <a:prstGeom prst="rect">
            <a:avLst/>
          </a:prstGeom>
          <a:solidFill>
            <a:srgbClr val="414C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34"/>
          <p:cNvSpPr/>
          <p:nvPr/>
        </p:nvSpPr>
        <p:spPr>
          <a:xfrm>
            <a:off x="493354" y="484632"/>
            <a:ext cx="8129016" cy="5724144"/>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screenshot of a cell phone&#10;&#10;Description generated with very high confidence" id="347" name="Google Shape;347;p34"/>
          <p:cNvPicPr preferRelativeResize="0"/>
          <p:nvPr/>
        </p:nvPicPr>
        <p:blipFill rotWithShape="1">
          <a:blip r:embed="rId3">
            <a:alphaModFix/>
          </a:blip>
          <a:srcRect b="14604" l="0" r="0" t="2268"/>
          <a:stretch/>
        </p:blipFill>
        <p:spPr>
          <a:xfrm>
            <a:off x="808983" y="831026"/>
            <a:ext cx="7497758" cy="5124283"/>
          </a:xfrm>
          <a:prstGeom prst="rect">
            <a:avLst/>
          </a:prstGeom>
          <a:noFill/>
          <a:ln>
            <a:noFill/>
          </a:ln>
        </p:spPr>
      </p:pic>
      <p:pic>
        <p:nvPicPr>
          <p:cNvPr descr="A close up of a logo&#10;&#10;Description generated with very high confidence" id="348" name="Google Shape;348;p34"/>
          <p:cNvPicPr preferRelativeResize="0"/>
          <p:nvPr/>
        </p:nvPicPr>
        <p:blipFill rotWithShape="1">
          <a:blip r:embed="rId4">
            <a:alphaModFix/>
          </a:blip>
          <a:srcRect b="0" l="0" r="0" t="0"/>
          <a:stretch/>
        </p:blipFill>
        <p:spPr>
          <a:xfrm>
            <a:off x="9502582" y="50701"/>
            <a:ext cx="2611245" cy="1050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838200" y="365125"/>
            <a:ext cx="7871552" cy="93079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CODE :</a:t>
            </a:r>
            <a:endParaRPr/>
          </a:p>
        </p:txBody>
      </p:sp>
      <p:pic>
        <p:nvPicPr>
          <p:cNvPr descr="A screenshot of a cell phone&#10;&#10;Description generated with very high confidence" id="354" name="Google Shape;354;p35"/>
          <p:cNvPicPr preferRelativeResize="0"/>
          <p:nvPr/>
        </p:nvPicPr>
        <p:blipFill rotWithShape="1">
          <a:blip r:embed="rId3">
            <a:alphaModFix/>
          </a:blip>
          <a:srcRect b="0" l="0" r="0" t="0"/>
          <a:stretch/>
        </p:blipFill>
        <p:spPr>
          <a:xfrm>
            <a:off x="647265" y="1433396"/>
            <a:ext cx="7909930" cy="5233179"/>
          </a:xfrm>
          <a:prstGeom prst="rect">
            <a:avLst/>
          </a:prstGeom>
          <a:noFill/>
          <a:ln>
            <a:noFill/>
          </a:ln>
        </p:spPr>
      </p:pic>
      <p:pic>
        <p:nvPicPr>
          <p:cNvPr descr="A close up of a logo&#10;&#10;Description generated with very high confidence" id="355" name="Google Shape;355;p35"/>
          <p:cNvPicPr preferRelativeResize="0"/>
          <p:nvPr/>
        </p:nvPicPr>
        <p:blipFill rotWithShape="1">
          <a:blip r:embed="rId4">
            <a:alphaModFix/>
          </a:blip>
          <a:srcRect b="0" l="0" r="0" t="0"/>
          <a:stretch/>
        </p:blipFill>
        <p:spPr>
          <a:xfrm>
            <a:off x="9502582" y="50701"/>
            <a:ext cx="2611245" cy="10500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6"/>
          <p:cNvSpPr txBox="1"/>
          <p:nvPr>
            <p:ph type="title"/>
          </p:nvPr>
        </p:nvSpPr>
        <p:spPr>
          <a:xfrm>
            <a:off x="838200" y="365125"/>
            <a:ext cx="10515600" cy="98173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SCREEN 1:</a:t>
            </a:r>
            <a:endParaRPr/>
          </a:p>
        </p:txBody>
      </p:sp>
      <p:pic>
        <p:nvPicPr>
          <p:cNvPr descr="A screenshot of a social media post&#10;&#10;Description generated with very high confidence" id="361" name="Google Shape;361;p36"/>
          <p:cNvPicPr preferRelativeResize="0"/>
          <p:nvPr>
            <p:ph idx="1" type="body"/>
          </p:nvPr>
        </p:nvPicPr>
        <p:blipFill rotWithShape="1">
          <a:blip r:embed="rId3">
            <a:alphaModFix/>
          </a:blip>
          <a:srcRect b="0" l="0" r="0" t="0"/>
          <a:stretch/>
        </p:blipFill>
        <p:spPr>
          <a:xfrm>
            <a:off x="4649876" y="1825625"/>
            <a:ext cx="2669223" cy="4602240"/>
          </a:xfrm>
          <a:prstGeom prst="rect">
            <a:avLst/>
          </a:prstGeom>
          <a:noFill/>
          <a:ln>
            <a:noFill/>
          </a:ln>
        </p:spPr>
      </p:pic>
      <p:sp>
        <p:nvSpPr>
          <p:cNvPr id="362" name="Google Shape;362;p36"/>
          <p:cNvSpPr txBox="1"/>
          <p:nvPr/>
        </p:nvSpPr>
        <p:spPr>
          <a:xfrm>
            <a:off x="8896815" y="2326888"/>
            <a:ext cx="2743200" cy="707886"/>
          </a:xfrm>
          <a:prstGeom prst="rect">
            <a:avLst/>
          </a:prstGeom>
          <a:noFill/>
          <a:ln cap="flat" cmpd="sng" w="952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chemeClr val="dk1"/>
                </a:solidFill>
              </a:rPr>
              <a:t>Microphone for Speech input</a:t>
            </a:r>
            <a:endParaRPr>
              <a:solidFill>
                <a:schemeClr val="dk1"/>
              </a:solidFill>
            </a:endParaRPr>
          </a:p>
        </p:txBody>
      </p:sp>
      <p:sp>
        <p:nvSpPr>
          <p:cNvPr id="363" name="Google Shape;363;p36"/>
          <p:cNvSpPr txBox="1"/>
          <p:nvPr/>
        </p:nvSpPr>
        <p:spPr>
          <a:xfrm>
            <a:off x="1072376" y="2326888"/>
            <a:ext cx="1795347" cy="400110"/>
          </a:xfrm>
          <a:prstGeom prst="rect">
            <a:avLst/>
          </a:prstGeom>
          <a:noFill/>
          <a:ln cap="flat" cmpd="sng" w="952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chemeClr val="dk1"/>
                </a:solidFill>
              </a:rPr>
              <a:t>Type your text</a:t>
            </a:r>
            <a:endParaRPr>
              <a:solidFill>
                <a:schemeClr val="dk1"/>
              </a:solidFill>
            </a:endParaRPr>
          </a:p>
        </p:txBody>
      </p:sp>
      <p:pic>
        <p:nvPicPr>
          <p:cNvPr descr="Arrow Right" id="364" name="Google Shape;364;p36"/>
          <p:cNvPicPr preferRelativeResize="0"/>
          <p:nvPr/>
        </p:nvPicPr>
        <p:blipFill rotWithShape="1">
          <a:blip r:embed="rId4">
            <a:alphaModFix/>
          </a:blip>
          <a:srcRect b="0" l="0" r="0" t="0"/>
          <a:stretch/>
        </p:blipFill>
        <p:spPr>
          <a:xfrm rot="10800000">
            <a:off x="2990388" y="2209801"/>
            <a:ext cx="1620643" cy="709961"/>
          </a:xfrm>
          <a:prstGeom prst="rect">
            <a:avLst/>
          </a:prstGeom>
          <a:noFill/>
          <a:ln>
            <a:noFill/>
          </a:ln>
        </p:spPr>
      </p:pic>
      <p:pic>
        <p:nvPicPr>
          <p:cNvPr descr="Arrow Right" id="365" name="Google Shape;365;p36"/>
          <p:cNvPicPr preferRelativeResize="0"/>
          <p:nvPr/>
        </p:nvPicPr>
        <p:blipFill rotWithShape="1">
          <a:blip r:embed="rId4">
            <a:alphaModFix/>
          </a:blip>
          <a:srcRect b="0" l="0" r="0" t="0"/>
          <a:stretch/>
        </p:blipFill>
        <p:spPr>
          <a:xfrm>
            <a:off x="7246436" y="2377069"/>
            <a:ext cx="1620643" cy="709961"/>
          </a:xfrm>
          <a:prstGeom prst="rect">
            <a:avLst/>
          </a:prstGeom>
          <a:noFill/>
          <a:ln>
            <a:noFill/>
          </a:ln>
        </p:spPr>
      </p:pic>
      <p:pic>
        <p:nvPicPr>
          <p:cNvPr descr="A close up of a logo&#10;&#10;Description generated with very high confidence" id="366" name="Google Shape;366;p36"/>
          <p:cNvPicPr preferRelativeResize="0"/>
          <p:nvPr/>
        </p:nvPicPr>
        <p:blipFill rotWithShape="1">
          <a:blip r:embed="rId5">
            <a:alphaModFix/>
          </a:blip>
          <a:srcRect b="0" l="0" r="0" t="0"/>
          <a:stretch/>
        </p:blipFill>
        <p:spPr>
          <a:xfrm>
            <a:off x="9502582" y="50701"/>
            <a:ext cx="2611245" cy="10500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SCREEN 1 :</a:t>
            </a:r>
            <a:endParaRPr/>
          </a:p>
        </p:txBody>
      </p:sp>
      <p:pic>
        <p:nvPicPr>
          <p:cNvPr descr="A screenshot of a social media post&#10;&#10;Description generated with very high confidence" id="372" name="Google Shape;372;p37"/>
          <p:cNvPicPr preferRelativeResize="0"/>
          <p:nvPr>
            <p:ph idx="1" type="body"/>
          </p:nvPr>
        </p:nvPicPr>
        <p:blipFill rotWithShape="1">
          <a:blip r:embed="rId3">
            <a:alphaModFix/>
          </a:blip>
          <a:srcRect b="0" l="0" r="0" t="0"/>
          <a:stretch/>
        </p:blipFill>
        <p:spPr>
          <a:xfrm>
            <a:off x="4348385" y="1825625"/>
            <a:ext cx="2835449" cy="4825264"/>
          </a:xfrm>
          <a:prstGeom prst="rect">
            <a:avLst/>
          </a:prstGeom>
          <a:noFill/>
          <a:ln>
            <a:noFill/>
          </a:ln>
        </p:spPr>
      </p:pic>
      <p:sp>
        <p:nvSpPr>
          <p:cNvPr id="373" name="Google Shape;373;p37"/>
          <p:cNvSpPr txBox="1"/>
          <p:nvPr/>
        </p:nvSpPr>
        <p:spPr>
          <a:xfrm>
            <a:off x="8859644" y="2271132"/>
            <a:ext cx="2743200" cy="1015663"/>
          </a:xfrm>
          <a:prstGeom prst="rect">
            <a:avLst/>
          </a:prstGeom>
          <a:noFill/>
          <a:ln cap="flat" cmpd="sng" w="952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rPr>
              <a:t>Input a normal text " good morning " into the space provided .</a:t>
            </a:r>
            <a:endParaRPr/>
          </a:p>
        </p:txBody>
      </p:sp>
      <p:pic>
        <p:nvPicPr>
          <p:cNvPr descr="Arrow Right" id="374" name="Google Shape;374;p37"/>
          <p:cNvPicPr preferRelativeResize="0"/>
          <p:nvPr/>
        </p:nvPicPr>
        <p:blipFill rotWithShape="1">
          <a:blip r:embed="rId4">
            <a:alphaModFix/>
          </a:blip>
          <a:srcRect b="0" l="0" r="0" t="0"/>
          <a:stretch/>
        </p:blipFill>
        <p:spPr>
          <a:xfrm>
            <a:off x="7246436" y="2377069"/>
            <a:ext cx="1620643" cy="709961"/>
          </a:xfrm>
          <a:prstGeom prst="rect">
            <a:avLst/>
          </a:prstGeom>
          <a:noFill/>
          <a:ln>
            <a:noFill/>
          </a:ln>
        </p:spPr>
      </p:pic>
      <p:pic>
        <p:nvPicPr>
          <p:cNvPr descr="A close up of a logo&#10;&#10;Description generated with very high confidence" id="375" name="Google Shape;375;p37"/>
          <p:cNvPicPr preferRelativeResize="0"/>
          <p:nvPr/>
        </p:nvPicPr>
        <p:blipFill rotWithShape="1">
          <a:blip r:embed="rId5">
            <a:alphaModFix/>
          </a:blip>
          <a:srcRect b="0" l="0" r="0" t="0"/>
          <a:stretch/>
        </p:blipFill>
        <p:spPr>
          <a:xfrm>
            <a:off x="9502582" y="50701"/>
            <a:ext cx="2611245" cy="10500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SCREEN 2 :</a:t>
            </a:r>
            <a:endParaRPr/>
          </a:p>
        </p:txBody>
      </p:sp>
      <p:pic>
        <p:nvPicPr>
          <p:cNvPr descr="A screenshot of a cell phone&#10;&#10;Description generated with very high confidence" id="381" name="Google Shape;381;p38"/>
          <p:cNvPicPr preferRelativeResize="0"/>
          <p:nvPr>
            <p:ph idx="1" type="body"/>
          </p:nvPr>
        </p:nvPicPr>
        <p:blipFill rotWithShape="1">
          <a:blip r:embed="rId3">
            <a:alphaModFix/>
          </a:blip>
          <a:srcRect b="0" l="0" r="0" t="0"/>
          <a:stretch/>
        </p:blipFill>
        <p:spPr>
          <a:xfrm>
            <a:off x="811590" y="1695529"/>
            <a:ext cx="3114300" cy="4853100"/>
          </a:xfrm>
          <a:prstGeom prst="rect">
            <a:avLst/>
          </a:prstGeom>
          <a:noFill/>
          <a:ln>
            <a:noFill/>
          </a:ln>
        </p:spPr>
      </p:pic>
      <p:sp>
        <p:nvSpPr>
          <p:cNvPr id="382" name="Google Shape;382;p38"/>
          <p:cNvSpPr txBox="1"/>
          <p:nvPr/>
        </p:nvSpPr>
        <p:spPr>
          <a:xfrm>
            <a:off x="4481405" y="2912948"/>
            <a:ext cx="2743200" cy="646200"/>
          </a:xfrm>
          <a:prstGeom prst="rect">
            <a:avLst/>
          </a:prstGeom>
          <a:noFill/>
          <a:ln cap="flat" cmpd="sng" w="952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rPr>
              <a:t>Corresponding sign image for the text is displayed .</a:t>
            </a:r>
            <a:endParaRPr>
              <a:solidFill>
                <a:schemeClr val="dk1"/>
              </a:solidFill>
            </a:endParaRPr>
          </a:p>
        </p:txBody>
      </p:sp>
      <p:pic>
        <p:nvPicPr>
          <p:cNvPr descr="Arrow Right" id="383" name="Google Shape;383;p38"/>
          <p:cNvPicPr preferRelativeResize="0"/>
          <p:nvPr/>
        </p:nvPicPr>
        <p:blipFill rotWithShape="1">
          <a:blip r:embed="rId4">
            <a:alphaModFix/>
          </a:blip>
          <a:srcRect b="0" l="0" r="0" t="0"/>
          <a:stretch/>
        </p:blipFill>
        <p:spPr>
          <a:xfrm>
            <a:off x="3925900" y="2964150"/>
            <a:ext cx="599325" cy="491150"/>
          </a:xfrm>
          <a:prstGeom prst="rect">
            <a:avLst/>
          </a:prstGeom>
          <a:noFill/>
          <a:ln>
            <a:noFill/>
          </a:ln>
        </p:spPr>
      </p:pic>
      <p:pic>
        <p:nvPicPr>
          <p:cNvPr descr="A close up of a logo&#10;&#10;Description generated with very high confidence" id="384" name="Google Shape;384;p38"/>
          <p:cNvPicPr preferRelativeResize="0"/>
          <p:nvPr/>
        </p:nvPicPr>
        <p:blipFill rotWithShape="1">
          <a:blip r:embed="rId5">
            <a:alphaModFix/>
          </a:blip>
          <a:srcRect b="0" l="0" r="0" t="0"/>
          <a:stretch/>
        </p:blipFill>
        <p:spPr>
          <a:xfrm>
            <a:off x="9502582" y="50701"/>
            <a:ext cx="2611245" cy="1050074"/>
          </a:xfrm>
          <a:prstGeom prst="rect">
            <a:avLst/>
          </a:prstGeom>
          <a:noFill/>
          <a:ln>
            <a:noFill/>
          </a:ln>
        </p:spPr>
      </p:pic>
      <p:pic>
        <p:nvPicPr>
          <p:cNvPr descr="A screenshot of a cell phone&#10;&#10;Description generated with high confidence" id="385" name="Google Shape;385;p38"/>
          <p:cNvPicPr preferRelativeResize="0"/>
          <p:nvPr>
            <p:ph idx="1" type="body"/>
          </p:nvPr>
        </p:nvPicPr>
        <p:blipFill rotWithShape="1">
          <a:blip r:embed="rId6">
            <a:alphaModFix/>
          </a:blip>
          <a:srcRect b="0" l="0" r="0" t="0"/>
          <a:stretch/>
        </p:blipFill>
        <p:spPr>
          <a:xfrm>
            <a:off x="7436627" y="1728082"/>
            <a:ext cx="2677500" cy="4788000"/>
          </a:xfrm>
          <a:prstGeom prst="rect">
            <a:avLst/>
          </a:prstGeom>
          <a:noFill/>
          <a:ln>
            <a:noFill/>
          </a:ln>
        </p:spPr>
      </p:pic>
      <p:sp>
        <p:nvSpPr>
          <p:cNvPr id="386" name="Google Shape;386;p38"/>
          <p:cNvSpPr txBox="1"/>
          <p:nvPr/>
        </p:nvSpPr>
        <p:spPr>
          <a:xfrm>
            <a:off x="9166323" y="4133940"/>
            <a:ext cx="2947500" cy="1323300"/>
          </a:xfrm>
          <a:prstGeom prst="rect">
            <a:avLst/>
          </a:prstGeom>
          <a:noFill/>
          <a:ln cap="flat" cmpd="sng" w="952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rest of the images are displayed using a slider so that we are able to scroll the images .</a:t>
            </a:r>
            <a:endParaRPr sz="2000">
              <a:solidFill>
                <a:schemeClr val="dk1"/>
              </a:solidFill>
              <a:latin typeface="Calibri"/>
              <a:ea typeface="Calibri"/>
              <a:cs typeface="Calibri"/>
              <a:sym typeface="Calibri"/>
            </a:endParaRPr>
          </a:p>
        </p:txBody>
      </p:sp>
      <p:pic>
        <p:nvPicPr>
          <p:cNvPr descr="Arrow Right" id="387" name="Google Shape;387;p38"/>
          <p:cNvPicPr preferRelativeResize="0"/>
          <p:nvPr/>
        </p:nvPicPr>
        <p:blipFill rotWithShape="1">
          <a:blip r:embed="rId4">
            <a:alphaModFix/>
          </a:blip>
          <a:srcRect b="0" l="0" r="0" t="0"/>
          <a:stretch/>
        </p:blipFill>
        <p:spPr>
          <a:xfrm rot="3520854">
            <a:off x="9391779" y="3167079"/>
            <a:ext cx="1323942" cy="70996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SCREEN 1 :</a:t>
            </a:r>
            <a:endParaRPr/>
          </a:p>
        </p:txBody>
      </p:sp>
      <p:pic>
        <p:nvPicPr>
          <p:cNvPr descr="A close up of a logo&#10;&#10;Description generated with very high confidence" id="393" name="Google Shape;393;p39"/>
          <p:cNvPicPr preferRelativeResize="0"/>
          <p:nvPr/>
        </p:nvPicPr>
        <p:blipFill rotWithShape="1">
          <a:blip r:embed="rId3">
            <a:alphaModFix/>
          </a:blip>
          <a:srcRect b="0" l="0" r="0" t="0"/>
          <a:stretch/>
        </p:blipFill>
        <p:spPr>
          <a:xfrm>
            <a:off x="9502582" y="50701"/>
            <a:ext cx="2611245" cy="1050074"/>
          </a:xfrm>
          <a:prstGeom prst="rect">
            <a:avLst/>
          </a:prstGeom>
          <a:noFill/>
          <a:ln>
            <a:noFill/>
          </a:ln>
        </p:spPr>
      </p:pic>
      <p:pic>
        <p:nvPicPr>
          <p:cNvPr descr="A screenshot of a cell phone&#10;&#10;Description generated with very high confidence" id="394" name="Google Shape;394;p39"/>
          <p:cNvPicPr preferRelativeResize="0"/>
          <p:nvPr/>
        </p:nvPicPr>
        <p:blipFill rotWithShape="1">
          <a:blip r:embed="rId4">
            <a:alphaModFix/>
          </a:blip>
          <a:srcRect b="0" l="0" r="0" t="0"/>
          <a:stretch/>
        </p:blipFill>
        <p:spPr>
          <a:xfrm>
            <a:off x="1852033" y="1826941"/>
            <a:ext cx="2252547" cy="4244897"/>
          </a:xfrm>
          <a:prstGeom prst="rect">
            <a:avLst/>
          </a:prstGeom>
          <a:noFill/>
          <a:ln>
            <a:noFill/>
          </a:ln>
        </p:spPr>
      </p:pic>
      <p:pic>
        <p:nvPicPr>
          <p:cNvPr descr="A screenshot of a cell phone&#10;&#10;Description generated with very high confidence" id="395" name="Google Shape;395;p39"/>
          <p:cNvPicPr preferRelativeResize="0"/>
          <p:nvPr/>
        </p:nvPicPr>
        <p:blipFill rotWithShape="1">
          <a:blip r:embed="rId5">
            <a:alphaModFix/>
          </a:blip>
          <a:srcRect b="0" l="0" r="0" t="0"/>
          <a:stretch/>
        </p:blipFill>
        <p:spPr>
          <a:xfrm>
            <a:off x="8700750" y="1838100"/>
            <a:ext cx="2308300" cy="4244899"/>
          </a:xfrm>
          <a:prstGeom prst="rect">
            <a:avLst/>
          </a:prstGeom>
          <a:noFill/>
          <a:ln>
            <a:noFill/>
          </a:ln>
        </p:spPr>
      </p:pic>
      <p:pic>
        <p:nvPicPr>
          <p:cNvPr descr="Arrow Right" id="396" name="Google Shape;396;p39"/>
          <p:cNvPicPr preferRelativeResize="0"/>
          <p:nvPr/>
        </p:nvPicPr>
        <p:blipFill rotWithShape="1">
          <a:blip r:embed="rId6">
            <a:alphaModFix/>
          </a:blip>
          <a:srcRect b="0" l="0" r="0" t="0"/>
          <a:stretch/>
        </p:blipFill>
        <p:spPr>
          <a:xfrm>
            <a:off x="7597699" y="3315631"/>
            <a:ext cx="1128131" cy="719253"/>
          </a:xfrm>
          <a:prstGeom prst="rect">
            <a:avLst/>
          </a:prstGeom>
          <a:noFill/>
          <a:ln>
            <a:noFill/>
          </a:ln>
        </p:spPr>
      </p:pic>
      <p:pic>
        <p:nvPicPr>
          <p:cNvPr descr="Arrow Right" id="397" name="Google Shape;397;p39"/>
          <p:cNvPicPr preferRelativeResize="0"/>
          <p:nvPr/>
        </p:nvPicPr>
        <p:blipFill rotWithShape="1">
          <a:blip r:embed="rId6">
            <a:alphaModFix/>
          </a:blip>
          <a:srcRect b="0" l="0" r="0" t="0"/>
          <a:stretch/>
        </p:blipFill>
        <p:spPr>
          <a:xfrm>
            <a:off x="4092499" y="3315631"/>
            <a:ext cx="1128131" cy="719253"/>
          </a:xfrm>
          <a:prstGeom prst="rect">
            <a:avLst/>
          </a:prstGeom>
          <a:noFill/>
          <a:ln>
            <a:noFill/>
          </a:ln>
        </p:spPr>
      </p:pic>
      <p:sp>
        <p:nvSpPr>
          <p:cNvPr id="398" name="Google Shape;398;p39"/>
          <p:cNvSpPr txBox="1"/>
          <p:nvPr/>
        </p:nvSpPr>
        <p:spPr>
          <a:xfrm>
            <a:off x="5189975" y="3472850"/>
            <a:ext cx="2407800" cy="1157700"/>
          </a:xfrm>
          <a:prstGeom prst="rect">
            <a:avLst/>
          </a:prstGeom>
          <a:noFill/>
          <a:ln cap="flat" cmpd="sng" w="9525">
            <a:solidFill>
              <a:srgbClr val="8EB45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t>INPUT THROUGH SPEECH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0"/>
          <p:cNvSpPr txBox="1"/>
          <p:nvPr>
            <p:ph type="title"/>
          </p:nvPr>
        </p:nvSpPr>
        <p:spPr>
          <a:xfrm>
            <a:off x="838200" y="365125"/>
            <a:ext cx="8536200" cy="954000"/>
          </a:xfrm>
          <a:prstGeom prst="rect">
            <a:avLst/>
          </a:prstGeom>
          <a:solidFill>
            <a:srgbClr val="FFC00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APP DEMO VIDEO</a:t>
            </a:r>
            <a:endParaRPr>
              <a:solidFill>
                <a:srgbClr val="FFFFFF"/>
              </a:solidFill>
            </a:endParaRPr>
          </a:p>
        </p:txBody>
      </p:sp>
      <p:sp>
        <p:nvSpPr>
          <p:cNvPr id="404" name="Google Shape;404;p40"/>
          <p:cNvSpPr txBox="1"/>
          <p:nvPr/>
        </p:nvSpPr>
        <p:spPr>
          <a:xfrm>
            <a:off x="1303425" y="2245900"/>
            <a:ext cx="7780200" cy="8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3"/>
              </a:rPr>
              <a:t>https://drive.google.com/file/d/1DON9t478t-QrZv8-bHMClwuThC0Cjp7h/view?usp=sharing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08" name="Shape 408"/>
        <p:cNvGrpSpPr/>
        <p:nvPr/>
      </p:nvGrpSpPr>
      <p:grpSpPr>
        <a:xfrm>
          <a:off x="0" y="0"/>
          <a:ext cx="0" cy="0"/>
          <a:chOff x="0" y="0"/>
          <a:chExt cx="0" cy="0"/>
        </a:xfrm>
      </p:grpSpPr>
      <p:sp>
        <p:nvSpPr>
          <p:cNvPr id="409" name="Google Shape;409;p41"/>
          <p:cNvSpPr txBox="1"/>
          <p:nvPr>
            <p:ph type="title"/>
          </p:nvPr>
        </p:nvSpPr>
        <p:spPr>
          <a:xfrm>
            <a:off x="1136428" y="627564"/>
            <a:ext cx="7474172"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REFERENCES :</a:t>
            </a:r>
            <a:endParaRPr/>
          </a:p>
        </p:txBody>
      </p:sp>
      <p:sp>
        <p:nvSpPr>
          <p:cNvPr id="410" name="Google Shape;410;p41"/>
          <p:cNvSpPr txBox="1"/>
          <p:nvPr>
            <p:ph idx="1" type="body"/>
          </p:nvPr>
        </p:nvSpPr>
        <p:spPr>
          <a:xfrm>
            <a:off x="1136429" y="2278173"/>
            <a:ext cx="6467867" cy="3450613"/>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u="sng">
                <a:solidFill>
                  <a:schemeClr val="hlink"/>
                </a:solidFill>
                <a:hlinkClick r:id="rId3"/>
              </a:rPr>
              <a:t>https://dzone.com/articles/why-android-studio-better</a:t>
            </a:r>
            <a:endParaRPr sz="2000"/>
          </a:p>
          <a:p>
            <a:pPr indent="-228600" lvl="0" marL="228600" rtl="0" algn="l">
              <a:lnSpc>
                <a:spcPct val="90000"/>
              </a:lnSpc>
              <a:spcBef>
                <a:spcPts val="1000"/>
              </a:spcBef>
              <a:spcAft>
                <a:spcPts val="0"/>
              </a:spcAft>
              <a:buClr>
                <a:schemeClr val="dk1"/>
              </a:buClr>
              <a:buSzPts val="2000"/>
              <a:buChar char="•"/>
            </a:pPr>
            <a:r>
              <a:rPr lang="en-US" sz="2000" u="sng">
                <a:solidFill>
                  <a:schemeClr val="hlink"/>
                </a:solidFill>
                <a:hlinkClick r:id="rId4"/>
              </a:rPr>
              <a:t>https://wecapable.com/tools/text-to-sign-language-converter/</a:t>
            </a:r>
            <a:endParaRPr sz="2000"/>
          </a:p>
          <a:p>
            <a:pPr indent="-228600" lvl="0" marL="228600" rtl="0" algn="l">
              <a:lnSpc>
                <a:spcPct val="90000"/>
              </a:lnSpc>
              <a:spcBef>
                <a:spcPts val="1000"/>
              </a:spcBef>
              <a:spcAft>
                <a:spcPts val="0"/>
              </a:spcAft>
              <a:buClr>
                <a:schemeClr val="dk1"/>
              </a:buClr>
              <a:buSzPts val="2000"/>
              <a:buChar char="•"/>
            </a:pPr>
            <a:r>
              <a:rPr lang="en-US" sz="2000" u="sng">
                <a:solidFill>
                  <a:schemeClr val="hlink"/>
                </a:solidFill>
                <a:hlinkClick r:id="rId5"/>
              </a:rPr>
              <a:t>https://funtranslations.com/sign-language</a:t>
            </a:r>
            <a:endParaRPr sz="2000"/>
          </a:p>
          <a:p>
            <a:pPr indent="-228600" lvl="0" marL="228600" rtl="0" algn="l">
              <a:lnSpc>
                <a:spcPct val="90000"/>
              </a:lnSpc>
              <a:spcBef>
                <a:spcPts val="1000"/>
              </a:spcBef>
              <a:spcAft>
                <a:spcPts val="0"/>
              </a:spcAft>
              <a:buClr>
                <a:schemeClr val="dk1"/>
              </a:buClr>
              <a:buSzPts val="2000"/>
              <a:buChar char="•"/>
            </a:pPr>
            <a:r>
              <a:rPr lang="en-US" sz="2000" u="sng">
                <a:solidFill>
                  <a:schemeClr val="hlink"/>
                </a:solidFill>
                <a:hlinkClick r:id="rId6"/>
              </a:rPr>
              <a:t>http://www-cs.engr.ccny.cuny.edu/~csjie/cap/f16_des_pres/SignLanguageTranslator.pdf</a:t>
            </a:r>
            <a:endParaRPr/>
          </a:p>
          <a:p>
            <a:pPr indent="-228600" lvl="0" marL="228600" rtl="0" algn="l">
              <a:lnSpc>
                <a:spcPct val="90000"/>
              </a:lnSpc>
              <a:spcBef>
                <a:spcPts val="1000"/>
              </a:spcBef>
              <a:spcAft>
                <a:spcPts val="0"/>
              </a:spcAft>
              <a:buClr>
                <a:schemeClr val="dk1"/>
              </a:buClr>
              <a:buSzPts val="2000"/>
              <a:buChar char="•"/>
            </a:pPr>
            <a:r>
              <a:rPr lang="en-US" sz="2000" u="sng">
                <a:solidFill>
                  <a:schemeClr val="hlink"/>
                </a:solidFill>
                <a:hlinkClick r:id="rId7"/>
              </a:rPr>
              <a:t>https://www.researchgate.net/publication/322583431_Real_Time_Translator_for_Sign_Languages</a:t>
            </a:r>
            <a:endParaRPr sz="2000"/>
          </a:p>
        </p:txBody>
      </p:sp>
      <p:sp>
        <p:nvSpPr>
          <p:cNvPr id="411" name="Google Shape;411;p41"/>
          <p:cNvSpPr/>
          <p:nvPr/>
        </p:nvSpPr>
        <p:spPr>
          <a:xfrm>
            <a:off x="10088880" y="0"/>
            <a:ext cx="2103120" cy="6858000"/>
          </a:xfrm>
          <a:prstGeom prst="rect">
            <a:avLst/>
          </a:prstGeom>
          <a:solidFill>
            <a:srgbClr val="5863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2" name="Google Shape;412;p41"/>
          <p:cNvSpPr/>
          <p:nvPr/>
        </p:nvSpPr>
        <p:spPr>
          <a:xfrm>
            <a:off x="8915400" y="2358913"/>
            <a:ext cx="2140172" cy="2140172"/>
          </a:xfrm>
          <a:prstGeom prst="ellipse">
            <a:avLst/>
          </a:prstGeom>
          <a:solidFill>
            <a:srgbClr val="FFFFFF"/>
          </a:solidFill>
          <a:ln cap="flat" cmpd="sng" w="22225">
            <a:solidFill>
              <a:srgbClr val="8EB4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 up of a logo&#10;&#10;Description generated with very high confidence" id="413" name="Google Shape;413;p41"/>
          <p:cNvPicPr preferRelativeResize="0"/>
          <p:nvPr/>
        </p:nvPicPr>
        <p:blipFill rotWithShape="1">
          <a:blip r:embed="rId8">
            <a:alphaModFix/>
          </a:blip>
          <a:srcRect b="0" l="0" r="0" t="0"/>
          <a:stretch/>
        </p:blipFill>
        <p:spPr>
          <a:xfrm>
            <a:off x="9254442" y="2990374"/>
            <a:ext cx="1462088" cy="87725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417" name="Shape 417"/>
        <p:cNvGrpSpPr/>
        <p:nvPr/>
      </p:nvGrpSpPr>
      <p:grpSpPr>
        <a:xfrm>
          <a:off x="0" y="0"/>
          <a:ext cx="0" cy="0"/>
          <a:chOff x="0" y="0"/>
          <a:chExt cx="0" cy="0"/>
        </a:xfrm>
      </p:grpSpPr>
      <p:sp>
        <p:nvSpPr>
          <p:cNvPr id="418" name="Google Shape;418;p42"/>
          <p:cNvSpPr/>
          <p:nvPr/>
        </p:nvSpPr>
        <p:spPr>
          <a:xfrm>
            <a:off x="0" y="0"/>
            <a:ext cx="12192000" cy="685800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419" name="Google Shape;419;p42"/>
          <p:cNvGrpSpPr/>
          <p:nvPr/>
        </p:nvGrpSpPr>
        <p:grpSpPr>
          <a:xfrm>
            <a:off x="1155481" y="498348"/>
            <a:ext cx="9902663" cy="5861304"/>
            <a:chOff x="1155481" y="498348"/>
            <a:chExt cx="9902663" cy="5861304"/>
          </a:xfrm>
        </p:grpSpPr>
        <p:sp>
          <p:nvSpPr>
            <p:cNvPr id="420" name="Google Shape;420;p42"/>
            <p:cNvSpPr/>
            <p:nvPr/>
          </p:nvSpPr>
          <p:spPr>
            <a:xfrm>
              <a:off x="1155481" y="498348"/>
              <a:ext cx="5861304" cy="5861304"/>
            </a:xfrm>
            <a:prstGeom prst="ellipse">
              <a:avLst/>
            </a:prstGeom>
            <a:solidFill>
              <a:schemeClr val="accent1">
                <a:alpha val="54901"/>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2"/>
            <p:cNvSpPr/>
            <p:nvPr/>
          </p:nvSpPr>
          <p:spPr>
            <a:xfrm>
              <a:off x="5196840" y="498348"/>
              <a:ext cx="5861304" cy="5861304"/>
            </a:xfrm>
            <a:prstGeom prst="ellipse">
              <a:avLst/>
            </a:prstGeom>
            <a:solidFill>
              <a:schemeClr val="accent1">
                <a:alpha val="54901"/>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2"/>
            <p:cNvSpPr/>
            <p:nvPr/>
          </p:nvSpPr>
          <p:spPr>
            <a:xfrm>
              <a:off x="3165348" y="498348"/>
              <a:ext cx="5861304" cy="5861304"/>
            </a:xfrm>
            <a:prstGeom prst="ellipse">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42"/>
          <p:cNvSpPr/>
          <p:nvPr/>
        </p:nvSpPr>
        <p:spPr>
          <a:xfrm>
            <a:off x="0" y="1438772"/>
            <a:ext cx="12192000" cy="3980456"/>
          </a:xfrm>
          <a:prstGeom prst="rect">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2"/>
          <p:cNvSpPr txBox="1"/>
          <p:nvPr>
            <p:ph idx="1" type="body"/>
          </p:nvPr>
        </p:nvSpPr>
        <p:spPr>
          <a:xfrm>
            <a:off x="2384952" y="3012928"/>
            <a:ext cx="7422096" cy="122664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5500"/>
              <a:buNone/>
            </a:pPr>
            <a:r>
              <a:rPr lang="en-US" sz="5500">
                <a:solidFill>
                  <a:schemeClr val="lt2"/>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8" name="Shape 148"/>
        <p:cNvGrpSpPr/>
        <p:nvPr/>
      </p:nvGrpSpPr>
      <p:grpSpPr>
        <a:xfrm>
          <a:off x="0" y="0"/>
          <a:ext cx="0" cy="0"/>
          <a:chOff x="0" y="0"/>
          <a:chExt cx="0" cy="0"/>
        </a:xfrm>
      </p:grpSpPr>
      <p:sp>
        <p:nvSpPr>
          <p:cNvPr id="149" name="Google Shape;149;p17"/>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17"/>
          <p:cNvSpPr txBox="1"/>
          <p:nvPr>
            <p:ph type="title"/>
          </p:nvPr>
        </p:nvSpPr>
        <p:spPr>
          <a:xfrm>
            <a:off x="589560" y="856180"/>
            <a:ext cx="5279408" cy="112806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500"/>
              <a:buFont typeface="Calibri"/>
              <a:buNone/>
            </a:pPr>
            <a:r>
              <a:t/>
            </a:r>
            <a:endParaRPr b="1" sz="2500"/>
          </a:p>
          <a:p>
            <a:pPr indent="0" lvl="0" marL="0" rtl="0" algn="l">
              <a:lnSpc>
                <a:spcPct val="90000"/>
              </a:lnSpc>
              <a:spcBef>
                <a:spcPts val="0"/>
              </a:spcBef>
              <a:spcAft>
                <a:spcPts val="0"/>
              </a:spcAft>
              <a:buClr>
                <a:schemeClr val="dk1"/>
              </a:buClr>
              <a:buSzPts val="5000"/>
              <a:buFont typeface="Calibri"/>
              <a:buNone/>
            </a:pPr>
            <a:r>
              <a:rPr lang="en-US" sz="5000"/>
              <a:t>WHAT IS ASL ?</a:t>
            </a:r>
            <a:br>
              <a:rPr lang="en-US" sz="5000"/>
            </a:br>
            <a:endParaRPr sz="5000"/>
          </a:p>
        </p:txBody>
      </p:sp>
      <p:grpSp>
        <p:nvGrpSpPr>
          <p:cNvPr id="151" name="Google Shape;151;p17"/>
          <p:cNvGrpSpPr/>
          <p:nvPr/>
        </p:nvGrpSpPr>
        <p:grpSpPr>
          <a:xfrm>
            <a:off x="0" y="1083484"/>
            <a:ext cx="355196" cy="673460"/>
            <a:chOff x="0" y="823811"/>
            <a:chExt cx="355196" cy="673460"/>
          </a:xfrm>
        </p:grpSpPr>
        <p:sp>
          <p:nvSpPr>
            <p:cNvPr id="152" name="Google Shape;152;p17"/>
            <p:cNvSpPr/>
            <p:nvPr/>
          </p:nvSpPr>
          <p:spPr>
            <a:xfrm>
              <a:off x="0" y="823811"/>
              <a:ext cx="87363"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17"/>
            <p:cNvSpPr/>
            <p:nvPr/>
          </p:nvSpPr>
          <p:spPr>
            <a:xfrm>
              <a:off x="159341" y="823811"/>
              <a:ext cx="195855"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54" name="Google Shape;154;p17"/>
          <p:cNvSpPr/>
          <p:nvPr/>
        </p:nvSpPr>
        <p:spPr>
          <a:xfrm flipH="1">
            <a:off x="665085" y="2123821"/>
            <a:ext cx="4975066"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17"/>
          <p:cNvSpPr txBox="1"/>
          <p:nvPr>
            <p:ph idx="1" type="body"/>
          </p:nvPr>
        </p:nvSpPr>
        <p:spPr>
          <a:xfrm>
            <a:off x="590719" y="1873305"/>
            <a:ext cx="5278200" cy="3979500"/>
          </a:xfrm>
          <a:prstGeom prst="rect">
            <a:avLst/>
          </a:prstGeom>
          <a:noFill/>
          <a:ln>
            <a:noFill/>
          </a:ln>
        </p:spPr>
        <p:txBody>
          <a:bodyPr anchorCtr="0" anchor="ctr" bIns="45700" lIns="91425" spcFirstLastPara="1" rIns="91425" wrap="square" tIns="45700">
            <a:noAutofit/>
          </a:bodyPr>
          <a:lstStyle/>
          <a:p>
            <a:pPr indent="-190500" lvl="0" marL="228600" rtl="0" algn="just">
              <a:lnSpc>
                <a:spcPct val="90000"/>
              </a:lnSpc>
              <a:spcBef>
                <a:spcPts val="0"/>
              </a:spcBef>
              <a:spcAft>
                <a:spcPts val="0"/>
              </a:spcAft>
              <a:buClr>
                <a:schemeClr val="dk1"/>
              </a:buClr>
              <a:buSzPts val="1400"/>
              <a:buChar char="•"/>
            </a:pPr>
            <a:r>
              <a:rPr lang="en-US" sz="1400">
                <a:latin typeface="Arial"/>
                <a:ea typeface="Arial"/>
                <a:cs typeface="Arial"/>
                <a:sym typeface="Arial"/>
              </a:rPr>
              <a:t>American sign language (ASL) is a natural language which uses hand gestures and facial expressions to help people communicate. It is different from the English language in terms of grammar.</a:t>
            </a:r>
            <a:endParaRPr sz="1400">
              <a:latin typeface="Arial"/>
              <a:ea typeface="Arial"/>
              <a:cs typeface="Arial"/>
              <a:sym typeface="Arial"/>
            </a:endParaRPr>
          </a:p>
          <a:p>
            <a:pPr indent="0" lvl="0" marL="228600" rtl="0" algn="just">
              <a:lnSpc>
                <a:spcPct val="90000"/>
              </a:lnSpc>
              <a:spcBef>
                <a:spcPts val="0"/>
              </a:spcBef>
              <a:spcAft>
                <a:spcPts val="0"/>
              </a:spcAft>
              <a:buNone/>
            </a:pPr>
            <a:r>
              <a:t/>
            </a:r>
            <a:endParaRPr sz="1400">
              <a:latin typeface="Arial"/>
              <a:ea typeface="Arial"/>
              <a:cs typeface="Arial"/>
              <a:sym typeface="Arial"/>
            </a:endParaRPr>
          </a:p>
          <a:p>
            <a:pPr indent="-190500" lvl="0" marL="228600" rtl="0" algn="just">
              <a:lnSpc>
                <a:spcPct val="90000"/>
              </a:lnSpc>
              <a:spcBef>
                <a:spcPts val="1000"/>
              </a:spcBef>
              <a:spcAft>
                <a:spcPts val="0"/>
              </a:spcAft>
              <a:buClr>
                <a:schemeClr val="dk1"/>
              </a:buClr>
              <a:buSzPts val="1400"/>
              <a:buChar char="•"/>
            </a:pPr>
            <a:r>
              <a:rPr lang="en-US" sz="1400">
                <a:latin typeface="Arial"/>
                <a:ea typeface="Arial"/>
                <a:cs typeface="Arial"/>
                <a:sym typeface="Arial"/>
              </a:rPr>
              <a:t>ASL originated in the early 19th century in the American School for the Deaf (ASD) in West Hartford, Connecticut, from a situation of language contact.</a:t>
            </a:r>
            <a:endParaRPr sz="14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1400">
              <a:latin typeface="Arial"/>
              <a:ea typeface="Arial"/>
              <a:cs typeface="Arial"/>
              <a:sym typeface="Arial"/>
            </a:endParaRPr>
          </a:p>
        </p:txBody>
      </p:sp>
      <p:sp>
        <p:nvSpPr>
          <p:cNvPr id="156" name="Google Shape;156;p17"/>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17"/>
          <p:cNvSpPr/>
          <p:nvPr/>
        </p:nvSpPr>
        <p:spPr>
          <a:xfrm>
            <a:off x="6451525" y="357449"/>
            <a:ext cx="4481700" cy="2289600"/>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 up of a logo&#10;&#10;Description generated with very high confidence" id="158" name="Google Shape;158;p17"/>
          <p:cNvPicPr preferRelativeResize="0"/>
          <p:nvPr/>
        </p:nvPicPr>
        <p:blipFill rotWithShape="1">
          <a:blip r:embed="rId3">
            <a:alphaModFix/>
          </a:blip>
          <a:srcRect b="0" l="0" r="0" t="0"/>
          <a:stretch/>
        </p:blipFill>
        <p:spPr>
          <a:xfrm>
            <a:off x="6451521" y="1016752"/>
            <a:ext cx="4397433" cy="1472475"/>
          </a:xfrm>
          <a:prstGeom prst="rect">
            <a:avLst/>
          </a:prstGeom>
          <a:noFill/>
          <a:ln>
            <a:noFill/>
          </a:ln>
        </p:spPr>
      </p:pic>
      <p:sp>
        <p:nvSpPr>
          <p:cNvPr id="159" name="Google Shape;159;p17"/>
          <p:cNvSpPr/>
          <p:nvPr/>
        </p:nvSpPr>
        <p:spPr>
          <a:xfrm>
            <a:off x="6416000" y="2847475"/>
            <a:ext cx="5279400" cy="3729900"/>
          </a:xfrm>
          <a:prstGeom prst="rect">
            <a:avLst/>
          </a:prstGeom>
          <a:solidFill>
            <a:schemeClr val="lt1"/>
          </a:solidFill>
          <a:ln>
            <a:noFill/>
          </a:ln>
          <a:effectLst>
            <a:outerShdw blurRad="139700" rotWithShape="0" algn="t" dir="5400000" dist="127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0" name="Google Shape;160;p17"/>
          <p:cNvPicPr preferRelativeResize="0"/>
          <p:nvPr/>
        </p:nvPicPr>
        <p:blipFill rotWithShape="1">
          <a:blip r:embed="rId4">
            <a:alphaModFix/>
          </a:blip>
          <a:srcRect b="0" l="0" r="0" t="0"/>
          <a:stretch/>
        </p:blipFill>
        <p:spPr>
          <a:xfrm>
            <a:off x="6795550" y="2898000"/>
            <a:ext cx="4171075" cy="3679375"/>
          </a:xfrm>
          <a:prstGeom prst="rect">
            <a:avLst/>
          </a:prstGeom>
          <a:noFill/>
          <a:ln>
            <a:noFill/>
          </a:ln>
        </p:spPr>
      </p:pic>
      <p:pic>
        <p:nvPicPr>
          <p:cNvPr descr="A close up of a logo&#10;&#10;Description generated with very high confidence" id="161" name="Google Shape;161;p17"/>
          <p:cNvPicPr preferRelativeResize="0"/>
          <p:nvPr/>
        </p:nvPicPr>
        <p:blipFill rotWithShape="1">
          <a:blip r:embed="rId5">
            <a:alphaModFix/>
          </a:blip>
          <a:srcRect b="0" l="0" r="0" t="0"/>
          <a:stretch/>
        </p:blipFill>
        <p:spPr>
          <a:xfrm>
            <a:off x="9445083" y="4089"/>
            <a:ext cx="2743200" cy="8746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680224" y="402296"/>
            <a:ext cx="8471210" cy="879515"/>
          </a:xfrm>
          <a:prstGeom prst="rect">
            <a:avLst/>
          </a:prstGeom>
          <a:solidFill>
            <a:srgbClr val="385623"/>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OUR OBJECTIVE :</a:t>
            </a:r>
            <a:endParaRPr/>
          </a:p>
        </p:txBody>
      </p:sp>
      <p:sp>
        <p:nvSpPr>
          <p:cNvPr id="167" name="Google Shape;167;p18"/>
          <p:cNvSpPr txBox="1"/>
          <p:nvPr>
            <p:ph idx="1" type="body"/>
          </p:nvPr>
        </p:nvSpPr>
        <p:spPr>
          <a:xfrm>
            <a:off x="745275" y="1565425"/>
            <a:ext cx="9006900" cy="4310400"/>
          </a:xfrm>
          <a:prstGeom prst="rect">
            <a:avLst/>
          </a:prstGeom>
          <a:noFill/>
          <a:ln>
            <a:noFill/>
          </a:ln>
        </p:spPr>
        <p:txBody>
          <a:bodyPr anchorCtr="0" anchor="t" bIns="45700" lIns="91425" spcFirstLastPara="1" rIns="91425" wrap="square" tIns="45700">
            <a:noAutofit/>
          </a:bodyPr>
          <a:lstStyle/>
          <a:p>
            <a:pPr indent="-190500" lvl="0" marL="228600" rtl="0" algn="just">
              <a:lnSpc>
                <a:spcPct val="90000"/>
              </a:lnSpc>
              <a:spcBef>
                <a:spcPts val="0"/>
              </a:spcBef>
              <a:spcAft>
                <a:spcPts val="0"/>
              </a:spcAft>
              <a:buClr>
                <a:schemeClr val="dk1"/>
              </a:buClr>
              <a:buSzPts val="1400"/>
              <a:buChar char="•"/>
            </a:pPr>
            <a:r>
              <a:rPr lang="en-US" sz="1400">
                <a:latin typeface="Arial"/>
                <a:ea typeface="Arial"/>
                <a:cs typeface="Arial"/>
                <a:sym typeface="Arial"/>
              </a:rPr>
              <a:t>Our objective is to build a low cost system with the help of a low cost hardware and an open source software to provide an accurate hand gesture tracking and recognition .</a:t>
            </a:r>
            <a:endParaRPr sz="1400">
              <a:latin typeface="Arial"/>
              <a:ea typeface="Arial"/>
              <a:cs typeface="Arial"/>
              <a:sym typeface="Arial"/>
            </a:endParaRPr>
          </a:p>
          <a:p>
            <a:pPr indent="-101600" lvl="0" marL="228600" rtl="0" algn="just">
              <a:lnSpc>
                <a:spcPct val="90000"/>
              </a:lnSpc>
              <a:spcBef>
                <a:spcPts val="1000"/>
              </a:spcBef>
              <a:spcAft>
                <a:spcPts val="0"/>
              </a:spcAft>
              <a:buClr>
                <a:schemeClr val="dk1"/>
              </a:buClr>
              <a:buSzPts val="2000"/>
              <a:buNone/>
            </a:pPr>
            <a:r>
              <a:t/>
            </a:r>
            <a:endParaRPr sz="1400">
              <a:latin typeface="Arial"/>
              <a:ea typeface="Arial"/>
              <a:cs typeface="Arial"/>
              <a:sym typeface="Arial"/>
            </a:endParaRPr>
          </a:p>
        </p:txBody>
      </p:sp>
      <p:pic>
        <p:nvPicPr>
          <p:cNvPr descr="A picture containing person, man, standing, cup&#10;&#10;Description generated with very high confidence" id="168" name="Google Shape;168;p18"/>
          <p:cNvPicPr preferRelativeResize="0"/>
          <p:nvPr/>
        </p:nvPicPr>
        <p:blipFill rotWithShape="1">
          <a:blip r:embed="rId3">
            <a:alphaModFix/>
          </a:blip>
          <a:srcRect b="0" l="0" r="0" t="0"/>
          <a:stretch/>
        </p:blipFill>
        <p:spPr>
          <a:xfrm>
            <a:off x="2586154" y="2704635"/>
            <a:ext cx="5445511" cy="2822187"/>
          </a:xfrm>
          <a:prstGeom prst="rect">
            <a:avLst/>
          </a:prstGeom>
          <a:noFill/>
          <a:ln>
            <a:noFill/>
          </a:ln>
        </p:spPr>
      </p:pic>
      <p:pic>
        <p:nvPicPr>
          <p:cNvPr descr="A close up of a logo&#10;&#10;Description generated with very high confidence" id="169" name="Google Shape;169;p18"/>
          <p:cNvPicPr preferRelativeResize="0"/>
          <p:nvPr/>
        </p:nvPicPr>
        <p:blipFill rotWithShape="1">
          <a:blip r:embed="rId4">
            <a:alphaModFix/>
          </a:blip>
          <a:srcRect b="0" l="0" r="0" t="0"/>
          <a:stretch/>
        </p:blipFill>
        <p:spPr>
          <a:xfrm>
            <a:off x="9380034" y="264284"/>
            <a:ext cx="2743200" cy="11441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680224" y="476637"/>
            <a:ext cx="8619893" cy="805173"/>
          </a:xfrm>
          <a:prstGeom prst="rect">
            <a:avLst/>
          </a:prstGeom>
          <a:solidFill>
            <a:srgbClr val="FFC00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000"/>
              <a:buFont typeface="Calibri"/>
              <a:buNone/>
            </a:pPr>
            <a:r>
              <a:rPr lang="en-US" sz="5000"/>
              <a:t>PROBLEM :</a:t>
            </a:r>
            <a:endParaRPr/>
          </a:p>
        </p:txBody>
      </p:sp>
      <p:sp>
        <p:nvSpPr>
          <p:cNvPr id="175" name="Google Shape;175;p19"/>
          <p:cNvSpPr txBox="1"/>
          <p:nvPr/>
        </p:nvSpPr>
        <p:spPr>
          <a:xfrm>
            <a:off x="680225" y="1925050"/>
            <a:ext cx="9887400" cy="443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In our society we have people with disabilities.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The technology is developing day by day but there is no significant developments undertaken for the betterment of these people.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About 9 million people in the world are deaf.</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Communication between Deaf-mute and a normal person has always been a challenge.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Sign Language helps Deaf-mute people to communicate with other people.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But not all understand Sign Language</a:t>
            </a:r>
            <a:endParaRPr/>
          </a:p>
        </p:txBody>
      </p:sp>
      <p:pic>
        <p:nvPicPr>
          <p:cNvPr descr="A close up of a logo&#10;&#10;Description generated with very high confidence" id="176" name="Google Shape;176;p19"/>
          <p:cNvPicPr preferRelativeResize="0"/>
          <p:nvPr/>
        </p:nvPicPr>
        <p:blipFill rotWithShape="1">
          <a:blip r:embed="rId3">
            <a:alphaModFix/>
          </a:blip>
          <a:srcRect b="0" l="0" r="0" t="0"/>
          <a:stretch/>
        </p:blipFill>
        <p:spPr>
          <a:xfrm>
            <a:off x="9380034" y="264284"/>
            <a:ext cx="2743200" cy="11441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0" name="Shape 180"/>
        <p:cNvGrpSpPr/>
        <p:nvPr/>
      </p:nvGrpSpPr>
      <p:grpSpPr>
        <a:xfrm>
          <a:off x="0" y="0"/>
          <a:ext cx="0" cy="0"/>
          <a:chOff x="0" y="0"/>
          <a:chExt cx="0" cy="0"/>
        </a:xfrm>
      </p:grpSpPr>
      <p:sp>
        <p:nvSpPr>
          <p:cNvPr id="181" name="Google Shape;181;p20"/>
          <p:cNvSpPr txBox="1"/>
          <p:nvPr>
            <p:ph type="title"/>
          </p:nvPr>
        </p:nvSpPr>
        <p:spPr>
          <a:xfrm>
            <a:off x="608931" y="480795"/>
            <a:ext cx="7463287" cy="1009632"/>
          </a:xfrm>
          <a:prstGeom prst="rect">
            <a:avLst/>
          </a:prstGeom>
          <a:solidFill>
            <a:srgbClr val="385623"/>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5000"/>
              <a:buFont typeface="Calibri"/>
              <a:buNone/>
            </a:pPr>
            <a:r>
              <a:rPr lang="en-US" sz="5000">
                <a:solidFill>
                  <a:srgbClr val="FFFFFF"/>
                </a:solidFill>
              </a:rPr>
              <a:t>MARKET OVERVIEW</a:t>
            </a:r>
            <a:endParaRPr sz="5000">
              <a:solidFill>
                <a:srgbClr val="FFFFFF"/>
              </a:solidFill>
            </a:endParaRPr>
          </a:p>
        </p:txBody>
      </p:sp>
      <p:sp>
        <p:nvSpPr>
          <p:cNvPr id="182" name="Google Shape;182;p20"/>
          <p:cNvSpPr txBox="1"/>
          <p:nvPr/>
        </p:nvSpPr>
        <p:spPr>
          <a:xfrm>
            <a:off x="652346" y="2296659"/>
            <a:ext cx="7156629" cy="3967724"/>
          </a:xfrm>
          <a:prstGeom prst="rect">
            <a:avLst/>
          </a:prstGeom>
          <a:noFill/>
          <a:ln>
            <a:noFill/>
          </a:ln>
        </p:spPr>
        <p:txBody>
          <a:bodyPr anchorCtr="0" anchor="t" bIns="45700" lIns="91425" spcFirstLastPara="1" rIns="91425" wrap="square" tIns="45700">
            <a:noAutofit/>
          </a:bodyPr>
          <a:lstStyle/>
          <a:p>
            <a:pPr indent="-190500" lvl="0" marL="285750" marR="0" rtl="0" algn="just">
              <a:lnSpc>
                <a:spcPct val="90000"/>
              </a:lnSpc>
              <a:spcBef>
                <a:spcPts val="0"/>
              </a:spcBef>
              <a:spcAft>
                <a:spcPts val="0"/>
              </a:spcAft>
              <a:buClr>
                <a:schemeClr val="dk1"/>
              </a:buClr>
              <a:buSzPts val="1400"/>
              <a:buChar char="•"/>
            </a:pPr>
            <a:r>
              <a:rPr lang="en-US">
                <a:solidFill>
                  <a:schemeClr val="dk1"/>
                </a:solidFill>
              </a:rPr>
              <a:t>Deaf and </a:t>
            </a:r>
            <a:r>
              <a:rPr lang="en-US">
                <a:solidFill>
                  <a:schemeClr val="dk1"/>
                </a:solidFill>
              </a:rPr>
              <a:t>mute</a:t>
            </a:r>
            <a:r>
              <a:rPr lang="en-US">
                <a:solidFill>
                  <a:schemeClr val="dk1"/>
                </a:solidFill>
              </a:rPr>
              <a:t> gesture recognition system is an inexpensive device .</a:t>
            </a:r>
            <a:endParaRPr>
              <a:solidFill>
                <a:schemeClr val="dk1"/>
              </a:solidFill>
            </a:endParaRPr>
          </a:p>
          <a:p>
            <a:pPr indent="-101600" lvl="0" marL="285750" marR="0" rtl="0" algn="just">
              <a:lnSpc>
                <a:spcPct val="90000"/>
              </a:lnSpc>
              <a:spcBef>
                <a:spcPts val="600"/>
              </a:spcBef>
              <a:spcAft>
                <a:spcPts val="0"/>
              </a:spcAft>
              <a:buClr>
                <a:schemeClr val="dk1"/>
              </a:buClr>
              <a:buSzPts val="2000"/>
              <a:buFont typeface="Arial"/>
              <a:buNone/>
            </a:pPr>
            <a:r>
              <a:t/>
            </a:r>
            <a:endParaRPr>
              <a:solidFill>
                <a:schemeClr val="dk1"/>
              </a:solidFill>
            </a:endParaRPr>
          </a:p>
          <a:p>
            <a:pPr indent="-190500" lvl="0" marL="285750" marR="0" rtl="0" algn="just">
              <a:lnSpc>
                <a:spcPct val="90000"/>
              </a:lnSpc>
              <a:spcBef>
                <a:spcPts val="600"/>
              </a:spcBef>
              <a:spcAft>
                <a:spcPts val="0"/>
              </a:spcAft>
              <a:buClr>
                <a:schemeClr val="dk1"/>
              </a:buClr>
              <a:buSzPts val="1400"/>
              <a:buChar char="•"/>
            </a:pPr>
            <a:r>
              <a:rPr lang="en-US">
                <a:solidFill>
                  <a:schemeClr val="dk1"/>
                </a:solidFill>
              </a:rPr>
              <a:t>It is also very efficient device when compared to the existing devices .</a:t>
            </a:r>
            <a:endParaRPr>
              <a:solidFill>
                <a:schemeClr val="dk1"/>
              </a:solidFill>
            </a:endParaRPr>
          </a:p>
          <a:p>
            <a:pPr indent="-101600" lvl="0" marL="285750" marR="0" rtl="0" algn="just">
              <a:lnSpc>
                <a:spcPct val="90000"/>
              </a:lnSpc>
              <a:spcBef>
                <a:spcPts val="600"/>
              </a:spcBef>
              <a:spcAft>
                <a:spcPts val="0"/>
              </a:spcAft>
              <a:buClr>
                <a:schemeClr val="dk1"/>
              </a:buClr>
              <a:buSzPts val="2000"/>
              <a:buFont typeface="Arial"/>
              <a:buNone/>
            </a:pPr>
            <a:r>
              <a:t/>
            </a:r>
            <a:endParaRPr>
              <a:solidFill>
                <a:schemeClr val="dk1"/>
              </a:solidFill>
            </a:endParaRPr>
          </a:p>
          <a:p>
            <a:pPr indent="-190500" lvl="0" marL="285750" marR="0" rtl="0" algn="just">
              <a:lnSpc>
                <a:spcPct val="90000"/>
              </a:lnSpc>
              <a:spcBef>
                <a:spcPts val="600"/>
              </a:spcBef>
              <a:spcAft>
                <a:spcPts val="0"/>
              </a:spcAft>
              <a:buClr>
                <a:schemeClr val="dk1"/>
              </a:buClr>
              <a:buSzPts val="1400"/>
              <a:buChar char="•"/>
            </a:pPr>
            <a:r>
              <a:rPr lang="en-US">
                <a:solidFill>
                  <a:schemeClr val="dk1"/>
                </a:solidFill>
              </a:rPr>
              <a:t>The main objective of this project is to achieve communication of deaf – mute people like a normal person .</a:t>
            </a:r>
            <a:endParaRPr>
              <a:solidFill>
                <a:schemeClr val="dk1"/>
              </a:solidFill>
            </a:endParaRPr>
          </a:p>
          <a:p>
            <a:pPr indent="-101600" lvl="0" marL="285750" marR="0" rtl="0" algn="just">
              <a:lnSpc>
                <a:spcPct val="90000"/>
              </a:lnSpc>
              <a:spcBef>
                <a:spcPts val="600"/>
              </a:spcBef>
              <a:spcAft>
                <a:spcPts val="0"/>
              </a:spcAft>
              <a:buClr>
                <a:schemeClr val="dk1"/>
              </a:buClr>
              <a:buSzPts val="2000"/>
              <a:buFont typeface="Arial"/>
              <a:buNone/>
            </a:pPr>
            <a:r>
              <a:t/>
            </a:r>
            <a:endParaRPr>
              <a:solidFill>
                <a:schemeClr val="dk1"/>
              </a:solidFill>
            </a:endParaRPr>
          </a:p>
          <a:p>
            <a:pPr indent="-190500" lvl="0" marL="285750" marR="0" rtl="0" algn="just">
              <a:lnSpc>
                <a:spcPct val="90000"/>
              </a:lnSpc>
              <a:spcBef>
                <a:spcPts val="600"/>
              </a:spcBef>
              <a:spcAft>
                <a:spcPts val="0"/>
              </a:spcAft>
              <a:buClr>
                <a:schemeClr val="dk1"/>
              </a:buClr>
              <a:buSzPts val="1400"/>
              <a:buChar char="•"/>
            </a:pPr>
            <a:r>
              <a:rPr lang="en-US">
                <a:solidFill>
                  <a:schemeClr val="dk1"/>
                </a:solidFill>
              </a:rPr>
              <a:t>It does not require any additional controller or processor .</a:t>
            </a:r>
            <a:endParaRPr>
              <a:solidFill>
                <a:schemeClr val="dk1"/>
              </a:solidFill>
            </a:endParaRPr>
          </a:p>
          <a:p>
            <a:pPr indent="-101600" lvl="0" marL="285750" marR="0" rtl="0" algn="just">
              <a:lnSpc>
                <a:spcPct val="90000"/>
              </a:lnSpc>
              <a:spcBef>
                <a:spcPts val="600"/>
              </a:spcBef>
              <a:spcAft>
                <a:spcPts val="0"/>
              </a:spcAft>
              <a:buClr>
                <a:schemeClr val="dk1"/>
              </a:buClr>
              <a:buSzPts val="2000"/>
              <a:buFont typeface="Arial"/>
              <a:buNone/>
            </a:pPr>
            <a:r>
              <a:t/>
            </a:r>
            <a:endParaRPr>
              <a:solidFill>
                <a:schemeClr val="dk1"/>
              </a:solidFill>
            </a:endParaRPr>
          </a:p>
        </p:txBody>
      </p:sp>
      <p:pic>
        <p:nvPicPr>
          <p:cNvPr descr="A close up of a logo&#10;&#10;Description generated with very high confidence" id="183" name="Google Shape;183;p20"/>
          <p:cNvPicPr preferRelativeResize="0"/>
          <p:nvPr/>
        </p:nvPicPr>
        <p:blipFill rotWithShape="1">
          <a:blip r:embed="rId3">
            <a:alphaModFix/>
          </a:blip>
          <a:srcRect b="0" l="0" r="0" t="0"/>
          <a:stretch/>
        </p:blipFill>
        <p:spPr>
          <a:xfrm>
            <a:off x="8796338" y="301603"/>
            <a:ext cx="3308196" cy="1440366"/>
          </a:xfrm>
          <a:prstGeom prst="rect">
            <a:avLst/>
          </a:prstGeom>
          <a:noFill/>
          <a:ln>
            <a:noFill/>
          </a:ln>
        </p:spPr>
      </p:pic>
      <p:pic>
        <p:nvPicPr>
          <p:cNvPr descr="Bar graph with upward trend" id="184" name="Google Shape;184;p20"/>
          <p:cNvPicPr preferRelativeResize="0"/>
          <p:nvPr/>
        </p:nvPicPr>
        <p:blipFill rotWithShape="1">
          <a:blip r:embed="rId4">
            <a:alphaModFix/>
          </a:blip>
          <a:srcRect b="0" l="0" r="0" t="0"/>
          <a:stretch/>
        </p:blipFill>
        <p:spPr>
          <a:xfrm>
            <a:off x="8224542" y="2258642"/>
            <a:ext cx="3392424" cy="3392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550127" y="420881"/>
            <a:ext cx="8480503" cy="795881"/>
          </a:xfrm>
          <a:prstGeom prst="rect">
            <a:avLst/>
          </a:prstGeom>
          <a:solidFill>
            <a:srgbClr val="FFC00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000"/>
              <a:buFont typeface="Calibri"/>
              <a:buNone/>
            </a:pPr>
            <a:r>
              <a:rPr lang="en-US" sz="5000"/>
              <a:t>SOLUTION :</a:t>
            </a:r>
            <a:endParaRPr/>
          </a:p>
        </p:txBody>
      </p:sp>
      <p:sp>
        <p:nvSpPr>
          <p:cNvPr id="190" name="Google Shape;190;p21"/>
          <p:cNvSpPr txBox="1"/>
          <p:nvPr/>
        </p:nvSpPr>
        <p:spPr>
          <a:xfrm>
            <a:off x="551986" y="1639229"/>
            <a:ext cx="10130882" cy="4401205"/>
          </a:xfrm>
          <a:prstGeom prst="rect">
            <a:avLst/>
          </a:prstGeom>
          <a:noFill/>
          <a:ln>
            <a:noFill/>
          </a:ln>
        </p:spPr>
        <p:txBody>
          <a:bodyPr anchorCtr="0" anchor="t" bIns="45700" lIns="91425" spcFirstLastPara="1" rIns="91425" wrap="square" tIns="45700">
            <a:noAutofit/>
          </a:bodyPr>
          <a:lstStyle/>
          <a:p>
            <a:pPr indent="-304800" lvl="0" marL="342900" marR="0" rtl="0" algn="just">
              <a:spcBef>
                <a:spcPts val="0"/>
              </a:spcBef>
              <a:spcAft>
                <a:spcPts val="0"/>
              </a:spcAft>
              <a:buClr>
                <a:schemeClr val="dk1"/>
              </a:buClr>
              <a:buSzPts val="1400"/>
              <a:buChar char="•"/>
            </a:pPr>
            <a:r>
              <a:rPr lang="en-US">
                <a:solidFill>
                  <a:schemeClr val="dk1"/>
                </a:solidFill>
              </a:rPr>
              <a:t>Hand gesture recognition system is widely used system in technology for helping the deaf and </a:t>
            </a:r>
            <a:r>
              <a:rPr lang="en-US">
                <a:solidFill>
                  <a:schemeClr val="dk1"/>
                </a:solidFill>
              </a:rPr>
              <a:t>mute</a:t>
            </a:r>
            <a:r>
              <a:rPr lang="en-US">
                <a:solidFill>
                  <a:schemeClr val="dk1"/>
                </a:solidFill>
              </a:rPr>
              <a:t> people .</a:t>
            </a:r>
            <a:endParaRPr>
              <a:solidFill>
                <a:schemeClr val="dk1"/>
              </a:solidFill>
            </a:endParaRPr>
          </a:p>
          <a:p>
            <a:pPr indent="-215900" lvl="0" marL="342900" marR="0" rtl="0" algn="just">
              <a:spcBef>
                <a:spcPts val="0"/>
              </a:spcBef>
              <a:spcAft>
                <a:spcPts val="0"/>
              </a:spcAft>
              <a:buClr>
                <a:schemeClr val="dk1"/>
              </a:buClr>
              <a:buSzPts val="2000"/>
              <a:buFont typeface="Arial"/>
              <a:buNone/>
            </a:pPr>
            <a:r>
              <a:t/>
            </a:r>
            <a:endParaRPr>
              <a:solidFill>
                <a:schemeClr val="dk1"/>
              </a:solidFill>
            </a:endParaRPr>
          </a:p>
          <a:p>
            <a:pPr indent="-304800" lvl="0" marL="342900" marR="0" rtl="0" algn="just">
              <a:spcBef>
                <a:spcPts val="0"/>
              </a:spcBef>
              <a:spcAft>
                <a:spcPts val="0"/>
              </a:spcAft>
              <a:buClr>
                <a:schemeClr val="dk1"/>
              </a:buClr>
              <a:buSzPts val="1400"/>
              <a:buChar char="•"/>
            </a:pPr>
            <a:r>
              <a:rPr lang="en-US">
                <a:solidFill>
                  <a:schemeClr val="dk1"/>
                </a:solidFill>
              </a:rPr>
              <a:t>Human hand has remained a popular choice to convey information in situations where other forms like speech cannot be used .</a:t>
            </a:r>
            <a:endParaRPr/>
          </a:p>
          <a:p>
            <a:pPr indent="-215900" lvl="0" marL="342900" marR="0" rtl="0" algn="just">
              <a:spcBef>
                <a:spcPts val="0"/>
              </a:spcBef>
              <a:spcAft>
                <a:spcPts val="0"/>
              </a:spcAft>
              <a:buClr>
                <a:schemeClr val="dk1"/>
              </a:buClr>
              <a:buSzPts val="2000"/>
              <a:buFont typeface="Arial"/>
              <a:buNone/>
            </a:pPr>
            <a:r>
              <a:t/>
            </a:r>
            <a:endParaRPr>
              <a:solidFill>
                <a:schemeClr val="dk1"/>
              </a:solidFill>
            </a:endParaRPr>
          </a:p>
          <a:p>
            <a:pPr indent="-304800" lvl="0" marL="342900" marR="0" rtl="0" algn="just">
              <a:spcBef>
                <a:spcPts val="0"/>
              </a:spcBef>
              <a:spcAft>
                <a:spcPts val="0"/>
              </a:spcAft>
              <a:buClr>
                <a:schemeClr val="dk1"/>
              </a:buClr>
              <a:buSzPts val="1400"/>
              <a:buChar char="•"/>
            </a:pPr>
            <a:r>
              <a:rPr lang="en-US">
                <a:solidFill>
                  <a:schemeClr val="dk1"/>
                </a:solidFill>
              </a:rPr>
              <a:t>We aim for developing an deaf and </a:t>
            </a:r>
            <a:r>
              <a:rPr lang="en-US">
                <a:solidFill>
                  <a:schemeClr val="dk1"/>
                </a:solidFill>
              </a:rPr>
              <a:t>mute</a:t>
            </a:r>
            <a:r>
              <a:rPr lang="en-US">
                <a:solidFill>
                  <a:schemeClr val="dk1"/>
                </a:solidFill>
              </a:rPr>
              <a:t> gesture recognising system for establishing communication between the deaf and the mute people .</a:t>
            </a:r>
            <a:endParaRPr/>
          </a:p>
          <a:p>
            <a:pPr indent="-215900" lvl="0" marL="342900" marR="0" rtl="0" algn="just">
              <a:spcBef>
                <a:spcPts val="0"/>
              </a:spcBef>
              <a:spcAft>
                <a:spcPts val="0"/>
              </a:spcAft>
              <a:buClr>
                <a:schemeClr val="dk1"/>
              </a:buClr>
              <a:buSzPts val="2000"/>
              <a:buFont typeface="Arial"/>
              <a:buNone/>
            </a:pPr>
            <a:r>
              <a:t/>
            </a:r>
            <a:endParaRPr>
              <a:solidFill>
                <a:schemeClr val="dk1"/>
              </a:solidFill>
            </a:endParaRPr>
          </a:p>
          <a:p>
            <a:pPr indent="-304800" lvl="0" marL="342900" marR="0" rtl="0" algn="just">
              <a:spcBef>
                <a:spcPts val="0"/>
              </a:spcBef>
              <a:spcAft>
                <a:spcPts val="0"/>
              </a:spcAft>
              <a:buClr>
                <a:schemeClr val="dk1"/>
              </a:buClr>
              <a:buSzPts val="1400"/>
              <a:buChar char="•"/>
            </a:pPr>
            <a:r>
              <a:rPr lang="en-US">
                <a:solidFill>
                  <a:schemeClr val="dk1"/>
                </a:solidFill>
              </a:rPr>
              <a:t>Gestures are considered as the most natural expressive way for communications between human and computers in virtual system .</a:t>
            </a:r>
            <a:endParaRPr/>
          </a:p>
          <a:p>
            <a:pPr indent="-215900" lvl="0" marL="342900" marR="0" rtl="0" algn="just">
              <a:spcBef>
                <a:spcPts val="0"/>
              </a:spcBef>
              <a:spcAft>
                <a:spcPts val="0"/>
              </a:spcAft>
              <a:buClr>
                <a:schemeClr val="dk1"/>
              </a:buClr>
              <a:buSzPts val="2000"/>
              <a:buFont typeface="Arial"/>
              <a:buNone/>
            </a:pPr>
            <a:r>
              <a:t/>
            </a:r>
            <a:endParaRPr>
              <a:solidFill>
                <a:schemeClr val="dk1"/>
              </a:solidFill>
            </a:endParaRPr>
          </a:p>
          <a:p>
            <a:pPr indent="-304800" lvl="0" marL="342900" marR="0" rtl="0" algn="just">
              <a:spcBef>
                <a:spcPts val="0"/>
              </a:spcBef>
              <a:spcAft>
                <a:spcPts val="0"/>
              </a:spcAft>
              <a:buClr>
                <a:schemeClr val="dk1"/>
              </a:buClr>
              <a:buSzPts val="1400"/>
              <a:buChar char="•"/>
            </a:pPr>
            <a:r>
              <a:rPr lang="en-US">
                <a:solidFill>
                  <a:schemeClr val="dk1"/>
                </a:solidFill>
              </a:rPr>
              <a:t>Hand gestures which can represent ideas using unique shapes and finger orientation have a scope for human interaction</a:t>
            </a:r>
            <a:endParaRPr/>
          </a:p>
        </p:txBody>
      </p:sp>
      <p:pic>
        <p:nvPicPr>
          <p:cNvPr descr="A close up of a logo&#10;&#10;Description generated with very high confidence" id="191" name="Google Shape;191;p21"/>
          <p:cNvPicPr preferRelativeResize="0"/>
          <p:nvPr/>
        </p:nvPicPr>
        <p:blipFill rotWithShape="1">
          <a:blip r:embed="rId3">
            <a:alphaModFix/>
          </a:blip>
          <a:srcRect b="0" l="0" r="0" t="0"/>
          <a:stretch/>
        </p:blipFill>
        <p:spPr>
          <a:xfrm>
            <a:off x="9502582" y="50701"/>
            <a:ext cx="2611245" cy="1050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5" name="Shape 195"/>
        <p:cNvGrpSpPr/>
        <p:nvPr/>
      </p:nvGrpSpPr>
      <p:grpSpPr>
        <a:xfrm>
          <a:off x="0" y="0"/>
          <a:ext cx="0" cy="0"/>
          <a:chOff x="0" y="0"/>
          <a:chExt cx="0" cy="0"/>
        </a:xfrm>
      </p:grpSpPr>
      <p:sp>
        <p:nvSpPr>
          <p:cNvPr id="196" name="Google Shape;196;p22"/>
          <p:cNvSpPr txBox="1"/>
          <p:nvPr>
            <p:ph type="title"/>
          </p:nvPr>
        </p:nvSpPr>
        <p:spPr>
          <a:xfrm>
            <a:off x="838200" y="365125"/>
            <a:ext cx="8526966" cy="991027"/>
          </a:xfrm>
          <a:prstGeom prst="rect">
            <a:avLst/>
          </a:prstGeom>
          <a:solidFill>
            <a:srgbClr val="385623"/>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400"/>
              <a:buFont typeface="Calibri"/>
              <a:buNone/>
            </a:pPr>
            <a:r>
              <a:rPr lang="en-US">
                <a:solidFill>
                  <a:srgbClr val="FFFFFF"/>
                </a:solidFill>
              </a:rPr>
              <a:t>PART 1 : SIGN TO TEXT</a:t>
            </a:r>
            <a:endParaRPr>
              <a:solidFill>
                <a:srgbClr val="FFFFFF"/>
              </a:solidFill>
            </a:endParaRPr>
          </a:p>
        </p:txBody>
      </p:sp>
      <p:cxnSp>
        <p:nvCxnSpPr>
          <p:cNvPr id="197" name="Google Shape;197;p22"/>
          <p:cNvCxnSpPr/>
          <p:nvPr/>
        </p:nvCxnSpPr>
        <p:spPr>
          <a:xfrm flipH="1" rot="10800000">
            <a:off x="2916043" y="2371368"/>
            <a:ext cx="635700" cy="5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8" name="Google Shape;198;p22"/>
          <p:cNvCxnSpPr/>
          <p:nvPr/>
        </p:nvCxnSpPr>
        <p:spPr>
          <a:xfrm flipH="1" rot="10800000">
            <a:off x="6688872" y="2324904"/>
            <a:ext cx="635700" cy="5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9" name="Google Shape;199;p22"/>
          <p:cNvCxnSpPr/>
          <p:nvPr/>
        </p:nvCxnSpPr>
        <p:spPr>
          <a:xfrm flipH="1">
            <a:off x="9924452" y="3455019"/>
            <a:ext cx="15000" cy="1629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0" name="Google Shape;200;p22"/>
          <p:cNvCxnSpPr/>
          <p:nvPr/>
        </p:nvCxnSpPr>
        <p:spPr>
          <a:xfrm flipH="1">
            <a:off x="8532503" y="5071945"/>
            <a:ext cx="1418100" cy="22200"/>
          </a:xfrm>
          <a:prstGeom prst="straightConnector1">
            <a:avLst/>
          </a:prstGeom>
          <a:noFill/>
          <a:ln cap="flat" cmpd="sng" w="9525">
            <a:solidFill>
              <a:schemeClr val="accent1"/>
            </a:solidFill>
            <a:prstDash val="solid"/>
            <a:miter lim="800000"/>
            <a:headEnd len="sm" w="sm" type="none"/>
            <a:tailEnd len="med" w="med" type="triangle"/>
          </a:ln>
        </p:spPr>
      </p:cxnSp>
      <p:pic>
        <p:nvPicPr>
          <p:cNvPr descr="A close up of a logo&#10;&#10;Description generated with very high confidence" id="201" name="Google Shape;201;p22"/>
          <p:cNvPicPr preferRelativeResize="0"/>
          <p:nvPr/>
        </p:nvPicPr>
        <p:blipFill rotWithShape="1">
          <a:blip r:embed="rId3">
            <a:alphaModFix/>
          </a:blip>
          <a:srcRect b="0" l="0" r="0" t="0"/>
          <a:stretch/>
        </p:blipFill>
        <p:spPr>
          <a:xfrm>
            <a:off x="9502582" y="50701"/>
            <a:ext cx="2611245" cy="1050074"/>
          </a:xfrm>
          <a:prstGeom prst="rect">
            <a:avLst/>
          </a:prstGeom>
          <a:noFill/>
          <a:ln>
            <a:noFill/>
          </a:ln>
        </p:spPr>
      </p:pic>
      <p:cxnSp>
        <p:nvCxnSpPr>
          <p:cNvPr id="202" name="Google Shape;202;p22"/>
          <p:cNvCxnSpPr/>
          <p:nvPr/>
        </p:nvCxnSpPr>
        <p:spPr>
          <a:xfrm flipH="1">
            <a:off x="2707207" y="4939596"/>
            <a:ext cx="1109400" cy="135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2"/>
          <p:cNvSpPr/>
          <p:nvPr/>
        </p:nvSpPr>
        <p:spPr>
          <a:xfrm>
            <a:off x="1683007" y="4515096"/>
            <a:ext cx="1001400" cy="10014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txBox="1"/>
          <p:nvPr/>
        </p:nvSpPr>
        <p:spPr>
          <a:xfrm>
            <a:off x="1624250" y="4683550"/>
            <a:ext cx="1001400" cy="35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Calibri"/>
                <a:ea typeface="Calibri"/>
                <a:cs typeface="Calibri"/>
                <a:sym typeface="Calibri"/>
              </a:rPr>
              <a:t>ASL OUTPUT</a:t>
            </a:r>
            <a:endParaRPr b="1">
              <a:solidFill>
                <a:srgbClr val="FFFFFF"/>
              </a:solidFill>
              <a:latin typeface="Calibri"/>
              <a:ea typeface="Calibri"/>
              <a:cs typeface="Calibri"/>
              <a:sym typeface="Calibri"/>
            </a:endParaRPr>
          </a:p>
        </p:txBody>
      </p:sp>
      <p:sp>
        <p:nvSpPr>
          <p:cNvPr id="205" name="Google Shape;205;p22"/>
          <p:cNvSpPr/>
          <p:nvPr/>
        </p:nvSpPr>
        <p:spPr>
          <a:xfrm>
            <a:off x="5493007" y="4438896"/>
            <a:ext cx="1001400" cy="10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txBox="1"/>
          <p:nvPr/>
        </p:nvSpPr>
        <p:spPr>
          <a:xfrm>
            <a:off x="5434250" y="4759750"/>
            <a:ext cx="1109400" cy="35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Calibri"/>
                <a:ea typeface="Calibri"/>
                <a:cs typeface="Calibri"/>
                <a:sym typeface="Calibri"/>
              </a:rPr>
              <a:t>RECOGNISE</a:t>
            </a:r>
            <a:endParaRPr b="1">
              <a:solidFill>
                <a:srgbClr val="FFFFFF"/>
              </a:solidFill>
              <a:latin typeface="Calibri"/>
              <a:ea typeface="Calibri"/>
              <a:cs typeface="Calibri"/>
              <a:sym typeface="Calibri"/>
            </a:endParaRPr>
          </a:p>
        </p:txBody>
      </p:sp>
      <p:grpSp>
        <p:nvGrpSpPr>
          <p:cNvPr id="207" name="Google Shape;207;p22"/>
          <p:cNvGrpSpPr/>
          <p:nvPr/>
        </p:nvGrpSpPr>
        <p:grpSpPr>
          <a:xfrm>
            <a:off x="1340678" y="1829691"/>
            <a:ext cx="9358346" cy="4426943"/>
            <a:chOff x="578678" y="891"/>
            <a:chExt cx="9358346" cy="4426943"/>
          </a:xfrm>
        </p:grpSpPr>
        <p:sp>
          <p:nvSpPr>
            <p:cNvPr id="208" name="Google Shape;208;p22"/>
            <p:cNvSpPr/>
            <p:nvPr/>
          </p:nvSpPr>
          <p:spPr>
            <a:xfrm>
              <a:off x="898829" y="891"/>
              <a:ext cx="1001400" cy="10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1112262" y="214324"/>
              <a:ext cx="574500" cy="574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578678" y="1314328"/>
              <a:ext cx="1641900" cy="65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txBox="1"/>
            <p:nvPr/>
          </p:nvSpPr>
          <p:spPr>
            <a:xfrm>
              <a:off x="578678" y="1314328"/>
              <a:ext cx="1641900" cy="656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rPr b="1" lang="en-US" sz="1100" cap="none">
                  <a:solidFill>
                    <a:schemeClr val="dk1"/>
                  </a:solidFill>
                  <a:latin typeface="Calibri"/>
                  <a:ea typeface="Calibri"/>
                  <a:cs typeface="Calibri"/>
                  <a:sym typeface="Calibri"/>
                </a:rPr>
                <a:t>STEP 1: TECHNOLOGY</a:t>
              </a:r>
              <a:endParaRPr sz="1100">
                <a:solidFill>
                  <a:schemeClr val="dk1"/>
                </a:solidFill>
                <a:latin typeface="Calibri"/>
                <a:ea typeface="Calibri"/>
                <a:cs typeface="Calibri"/>
                <a:sym typeface="Calibri"/>
              </a:endParaRPr>
            </a:p>
          </p:txBody>
        </p:sp>
        <p:sp>
          <p:nvSpPr>
            <p:cNvPr id="212" name="Google Shape;212;p22"/>
            <p:cNvSpPr/>
            <p:nvPr/>
          </p:nvSpPr>
          <p:spPr>
            <a:xfrm>
              <a:off x="2827940" y="891"/>
              <a:ext cx="1001400" cy="10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3041374" y="214324"/>
              <a:ext cx="574500" cy="5745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2507790" y="1314328"/>
              <a:ext cx="1641900" cy="65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txBox="1"/>
            <p:nvPr/>
          </p:nvSpPr>
          <p:spPr>
            <a:xfrm>
              <a:off x="2507790" y="1314328"/>
              <a:ext cx="1641900" cy="656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rPr i="1" lang="en-US" sz="1100" cap="none">
                  <a:solidFill>
                    <a:schemeClr val="dk1"/>
                  </a:solidFill>
                  <a:latin typeface="Calibri"/>
                  <a:ea typeface="Calibri"/>
                  <a:cs typeface="Calibri"/>
                  <a:sym typeface="Calibri"/>
                </a:rPr>
                <a:t>PYTHON , KERAS , NEURAL NETWORK (CNN) TO TRAIN IMAGES</a:t>
              </a:r>
              <a:br>
                <a:rPr i="1" lang="en-US" sz="1100" cap="none">
                  <a:solidFill>
                    <a:schemeClr val="dk1"/>
                  </a:solidFill>
                  <a:latin typeface="Calibri"/>
                  <a:ea typeface="Calibri"/>
                  <a:cs typeface="Calibri"/>
                  <a:sym typeface="Calibri"/>
                </a:rPr>
              </a:br>
              <a:endParaRPr i="1" sz="1100">
                <a:solidFill>
                  <a:schemeClr val="dk1"/>
                </a:solidFill>
                <a:latin typeface="Calibri"/>
                <a:ea typeface="Calibri"/>
                <a:cs typeface="Calibri"/>
                <a:sym typeface="Calibri"/>
              </a:endParaRPr>
            </a:p>
          </p:txBody>
        </p:sp>
        <p:sp>
          <p:nvSpPr>
            <p:cNvPr id="216" name="Google Shape;216;p22"/>
            <p:cNvSpPr/>
            <p:nvPr/>
          </p:nvSpPr>
          <p:spPr>
            <a:xfrm>
              <a:off x="4757051" y="891"/>
              <a:ext cx="1001400" cy="1001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4970485" y="214324"/>
              <a:ext cx="574500" cy="5745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4436901" y="1314328"/>
              <a:ext cx="1641900" cy="65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txBox="1"/>
            <p:nvPr/>
          </p:nvSpPr>
          <p:spPr>
            <a:xfrm>
              <a:off x="4436901" y="1314328"/>
              <a:ext cx="1641900" cy="656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rPr b="1" lang="en-US" sz="1100" cap="none">
                  <a:solidFill>
                    <a:schemeClr val="dk1"/>
                  </a:solidFill>
                  <a:latin typeface="Calibri"/>
                  <a:ea typeface="Calibri"/>
                  <a:cs typeface="Calibri"/>
                  <a:sym typeface="Calibri"/>
                </a:rPr>
                <a:t>STEP 2: GATHERING DATASET</a:t>
              </a:r>
              <a:endParaRPr sz="1100">
                <a:solidFill>
                  <a:schemeClr val="dk1"/>
                </a:solidFill>
                <a:latin typeface="Calibri"/>
                <a:ea typeface="Calibri"/>
                <a:cs typeface="Calibri"/>
                <a:sym typeface="Calibri"/>
              </a:endParaRPr>
            </a:p>
          </p:txBody>
        </p:sp>
        <p:sp>
          <p:nvSpPr>
            <p:cNvPr id="220" name="Google Shape;220;p22"/>
            <p:cNvSpPr/>
            <p:nvPr/>
          </p:nvSpPr>
          <p:spPr>
            <a:xfrm>
              <a:off x="6686163" y="891"/>
              <a:ext cx="1001400" cy="1001400"/>
            </a:xfrm>
            <a:prstGeom prst="ellipse">
              <a:avLst/>
            </a:prstGeom>
            <a:solidFill>
              <a:srgbClr val="59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6899596" y="214324"/>
              <a:ext cx="574500" cy="57450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6366012" y="1314328"/>
              <a:ext cx="1641900" cy="65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txBox="1"/>
            <p:nvPr/>
          </p:nvSpPr>
          <p:spPr>
            <a:xfrm>
              <a:off x="6366012" y="1314328"/>
              <a:ext cx="1641900" cy="656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rPr i="1" lang="en-US" sz="1100" cap="none">
                  <a:solidFill>
                    <a:schemeClr val="dk1"/>
                  </a:solidFill>
                  <a:latin typeface="Calibri"/>
                  <a:ea typeface="Calibri"/>
                  <a:cs typeface="Calibri"/>
                  <a:sym typeface="Calibri"/>
                </a:rPr>
                <a:t>DOWNLOAD DATASET OF HAND SIGN LANGUAGE FROM KAGGLE AROUND 27000 TEST AND TRAIN IMAGES.</a:t>
              </a:r>
              <a:endParaRPr/>
            </a:p>
          </p:txBody>
        </p:sp>
        <p:sp>
          <p:nvSpPr>
            <p:cNvPr id="224" name="Google Shape;224;p22"/>
            <p:cNvSpPr/>
            <p:nvPr/>
          </p:nvSpPr>
          <p:spPr>
            <a:xfrm>
              <a:off x="8615274" y="891"/>
              <a:ext cx="1001400" cy="1001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8828708" y="214324"/>
              <a:ext cx="574500" cy="574500"/>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8295124" y="1314328"/>
              <a:ext cx="1641900" cy="65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txBox="1"/>
            <p:nvPr/>
          </p:nvSpPr>
          <p:spPr>
            <a:xfrm>
              <a:off x="8295124" y="1314328"/>
              <a:ext cx="1641900" cy="656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rPr b="1" lang="en-US" sz="1100" cap="none">
                  <a:solidFill>
                    <a:schemeClr val="dk1"/>
                  </a:solidFill>
                  <a:latin typeface="Calibri"/>
                  <a:ea typeface="Calibri"/>
                  <a:cs typeface="Calibri"/>
                  <a:sym typeface="Calibri"/>
                </a:rPr>
                <a:t>STEP 3: IMPLEMENTATION</a:t>
              </a:r>
              <a:endParaRPr sz="1100">
                <a:solidFill>
                  <a:schemeClr val="dk1"/>
                </a:solidFill>
                <a:latin typeface="Calibri"/>
                <a:ea typeface="Calibri"/>
                <a:cs typeface="Calibri"/>
                <a:sym typeface="Calibri"/>
              </a:endParaRPr>
            </a:p>
          </p:txBody>
        </p:sp>
        <p:sp>
          <p:nvSpPr>
            <p:cNvPr id="228" name="Google Shape;228;p22"/>
            <p:cNvSpPr/>
            <p:nvPr/>
          </p:nvSpPr>
          <p:spPr>
            <a:xfrm>
              <a:off x="6611896" y="2610096"/>
              <a:ext cx="1001400" cy="10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6825341" y="2850480"/>
              <a:ext cx="574500" cy="574500"/>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3472345" y="3694934"/>
              <a:ext cx="1641900" cy="65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txBox="1"/>
            <p:nvPr/>
          </p:nvSpPr>
          <p:spPr>
            <a:xfrm>
              <a:off x="6367945" y="3771134"/>
              <a:ext cx="1641900" cy="656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rPr i="1" lang="en-US" sz="1100" cap="none">
                  <a:solidFill>
                    <a:schemeClr val="dk1"/>
                  </a:solidFill>
                  <a:latin typeface="Calibri"/>
                  <a:ea typeface="Calibri"/>
                  <a:cs typeface="Calibri"/>
                  <a:sym typeface="Calibri"/>
                </a:rPr>
                <a:t>DEVELOP MODEL.</a:t>
              </a:r>
              <a:endParaRPr/>
            </a:p>
          </p:txBody>
        </p:sp>
        <p:sp>
          <p:nvSpPr>
            <p:cNvPr id="232" name="Google Shape;232;p22"/>
            <p:cNvSpPr/>
            <p:nvPr/>
          </p:nvSpPr>
          <p:spPr>
            <a:xfrm>
              <a:off x="3054607" y="2610096"/>
              <a:ext cx="1001400" cy="10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3268041" y="2823530"/>
              <a:ext cx="574500" cy="574500"/>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4487049" y="3618725"/>
              <a:ext cx="1977300" cy="65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100"/>
                <a:t>STEP 4: SIGN-TO-TEXT</a:t>
              </a:r>
              <a:endParaRPr b="1" sz="1100"/>
            </a:p>
          </p:txBody>
        </p:sp>
        <p:sp>
          <p:nvSpPr>
            <p:cNvPr id="235" name="Google Shape;235;p22"/>
            <p:cNvSpPr txBox="1"/>
            <p:nvPr/>
          </p:nvSpPr>
          <p:spPr>
            <a:xfrm>
              <a:off x="2734457" y="3694934"/>
              <a:ext cx="1641900" cy="656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Calibri"/>
                <a:buNone/>
              </a:pPr>
              <a:r>
                <a:rPr i="1" lang="en-US" sz="1100" cap="none">
                  <a:solidFill>
                    <a:schemeClr val="dk1"/>
                  </a:solidFill>
                  <a:latin typeface="Calibri"/>
                  <a:ea typeface="Calibri"/>
                  <a:cs typeface="Calibri"/>
                  <a:sym typeface="Calibri"/>
                </a:rPr>
                <a:t>CREATE A RECOGNITION PROGRAM TO DETECT THE HAND AND IMPLEMENT THE MODEL GENERATED.</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838200" y="365125"/>
            <a:ext cx="8536259" cy="1139709"/>
          </a:xfrm>
          <a:prstGeom prst="rect">
            <a:avLst/>
          </a:prstGeom>
          <a:solidFill>
            <a:srgbClr val="FFC00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MODEL :</a:t>
            </a:r>
            <a:endParaRPr/>
          </a:p>
        </p:txBody>
      </p:sp>
      <p:pic>
        <p:nvPicPr>
          <p:cNvPr descr="A close up of a logo&#10;&#10;Description generated with very high confidence" id="241" name="Google Shape;241;p23"/>
          <p:cNvPicPr preferRelativeResize="0"/>
          <p:nvPr/>
        </p:nvPicPr>
        <p:blipFill rotWithShape="1">
          <a:blip r:embed="rId3">
            <a:alphaModFix/>
          </a:blip>
          <a:srcRect b="0" l="0" r="0" t="0"/>
          <a:stretch/>
        </p:blipFill>
        <p:spPr>
          <a:xfrm>
            <a:off x="9502582" y="50701"/>
            <a:ext cx="2611245" cy="1050074"/>
          </a:xfrm>
          <a:prstGeom prst="rect">
            <a:avLst/>
          </a:prstGeom>
          <a:noFill/>
          <a:ln>
            <a:noFill/>
          </a:ln>
        </p:spPr>
      </p:pic>
      <p:pic>
        <p:nvPicPr>
          <p:cNvPr id="242" name="Google Shape;242;p23"/>
          <p:cNvPicPr preferRelativeResize="0"/>
          <p:nvPr/>
        </p:nvPicPr>
        <p:blipFill>
          <a:blip r:embed="rId4">
            <a:alphaModFix/>
          </a:blip>
          <a:stretch>
            <a:fillRect/>
          </a:stretch>
        </p:blipFill>
        <p:spPr>
          <a:xfrm>
            <a:off x="509150" y="1508550"/>
            <a:ext cx="4019550" cy="2857500"/>
          </a:xfrm>
          <a:prstGeom prst="rect">
            <a:avLst/>
          </a:prstGeom>
          <a:noFill/>
          <a:ln>
            <a:noFill/>
          </a:ln>
        </p:spPr>
      </p:pic>
      <p:pic>
        <p:nvPicPr>
          <p:cNvPr id="243" name="Google Shape;243;p23"/>
          <p:cNvPicPr preferRelativeResize="0"/>
          <p:nvPr/>
        </p:nvPicPr>
        <p:blipFill>
          <a:blip r:embed="rId5">
            <a:alphaModFix/>
          </a:blip>
          <a:stretch>
            <a:fillRect/>
          </a:stretch>
        </p:blipFill>
        <p:spPr>
          <a:xfrm>
            <a:off x="5857775" y="1632838"/>
            <a:ext cx="5734050" cy="2447925"/>
          </a:xfrm>
          <a:prstGeom prst="rect">
            <a:avLst/>
          </a:prstGeom>
          <a:noFill/>
          <a:ln>
            <a:noFill/>
          </a:ln>
        </p:spPr>
      </p:pic>
      <p:pic>
        <p:nvPicPr>
          <p:cNvPr id="244" name="Google Shape;244;p23"/>
          <p:cNvPicPr preferRelativeResize="0"/>
          <p:nvPr/>
        </p:nvPicPr>
        <p:blipFill>
          <a:blip r:embed="rId6">
            <a:alphaModFix/>
          </a:blip>
          <a:stretch>
            <a:fillRect/>
          </a:stretch>
        </p:blipFill>
        <p:spPr>
          <a:xfrm>
            <a:off x="3572100" y="4172050"/>
            <a:ext cx="3473175" cy="2558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