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SemiBold"/>
      <p:regular r:id="rId35"/>
      <p:bold r:id="rId36"/>
      <p:italic r:id="rId37"/>
      <p:boldItalic r:id="rId38"/>
    </p:embeddedFont>
    <p:embeddedFont>
      <p:font typeface="Montserrat"/>
      <p:regular r:id="rId39"/>
      <p:bold r:id="rId40"/>
      <p:italic r:id="rId41"/>
      <p:boldItalic r:id="rId42"/>
    </p:embeddedFont>
    <p:embeddedFont>
      <p:font typeface="Montserrat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jP2JqiqDqb5LvaA5PMB5LT+0ay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MontserratMedium-bold.fntdata"/><Relationship Id="rId21" Type="http://schemas.openxmlformats.org/officeDocument/2006/relationships/slide" Target="slides/slide16.xml"/><Relationship Id="rId43" Type="http://schemas.openxmlformats.org/officeDocument/2006/relationships/font" Target="fonts/MontserratMedium-regular.fntdata"/><Relationship Id="rId24" Type="http://schemas.openxmlformats.org/officeDocument/2006/relationships/slide" Target="slides/slide19.xml"/><Relationship Id="rId46" Type="http://schemas.openxmlformats.org/officeDocument/2006/relationships/font" Target="fonts/MontserratMedium-boldItalic.fntdata"/><Relationship Id="rId23" Type="http://schemas.openxmlformats.org/officeDocument/2006/relationships/slide" Target="slides/slide18.xml"/><Relationship Id="rId45"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SemiBold-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SemiBold-italic.fntdata"/><Relationship Id="rId14" Type="http://schemas.openxmlformats.org/officeDocument/2006/relationships/slide" Target="slides/slide9.xml"/><Relationship Id="rId36" Type="http://schemas.openxmlformats.org/officeDocument/2006/relationships/font" Target="fonts/MontserratSemiBold-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Montserrat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a6b2d2dc1_1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aa6b2d2dc1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4b3c75e5c_6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b4b3c75e5c_6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4ac7249a6_1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b4ac7249a6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4ac7249a6_1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b4ac7249a6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4ac7249a6_1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b4ac7249a6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4b3c75e5c_6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b4b3c75e5c_6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4b3c75e5c_6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b4b3c75e5c_6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4b3c75e5c_6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b4b3c75e5c_6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a6b2d2dc1_1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aa6b2d2dc1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4b3c75e5c_6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b4b3c75e5c_6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4b3c75e5c_6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b4b3c75e5c_6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4b3c75e5c_6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b4b3c75e5c_6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a6b2d2dc1_1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aa6b2d2dc1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4b3c75e5c_6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b4b3c75e5c_6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4ac7249a6_1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b4ac7249a6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a6b2d2dc1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aa6b2d2dc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a6b2d2dc1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aa6b2d2dc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medium.com/@sabber/financial-data-analysis-80ba39149126" TargetMode="External"/><Relationship Id="rId4" Type="http://schemas.openxmlformats.org/officeDocument/2006/relationships/hyperlink" Target="https://medium.com/@sabber/financial-data-analysis-bf4b5e78c45c" TargetMode="External"/><Relationship Id="rId5" Type="http://schemas.openxmlformats.org/officeDocument/2006/relationships/hyperlink" Target="https://medium.com/@sabber/financial-data-analysis-2f86b1341e6e" TargetMode="External"/><Relationship Id="rId6" Type="http://schemas.openxmlformats.org/officeDocument/2006/relationships/hyperlink" Target="https://medium.com/@sabber/financial-data-analysis-51e7275d0a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n.wikipedia.org/wiki/Interest_rate" TargetMode="External"/><Relationship Id="rId4" Type="http://schemas.openxmlformats.org/officeDocument/2006/relationships/hyperlink" Target="https://en.wikipedia.org/wiki/Cas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investopedia.com/terms/c/credit_score.asp" TargetMode="External"/><Relationship Id="rId4" Type="http://schemas.openxmlformats.org/officeDocument/2006/relationships/hyperlink" Target="https://www.investopedia.com/markets/quote?tvwidgetsymbol=fico" TargetMode="External"/><Relationship Id="rId5" Type="http://schemas.openxmlformats.org/officeDocument/2006/relationships/hyperlink" Target="https://www.investopedia.com/terms/c/creditreport.asp" TargetMode="External"/><Relationship Id="rId6" Type="http://schemas.openxmlformats.org/officeDocument/2006/relationships/hyperlink" Target="https://www.investopedia.com/terms/c/creditrisk.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626075"/>
            <a:ext cx="8512500" cy="29403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200">
                <a:solidFill>
                  <a:srgbClr val="CC0000"/>
                </a:solidFill>
                <a:latin typeface="Montserrat"/>
                <a:ea typeface="Montserrat"/>
                <a:cs typeface="Montserrat"/>
                <a:sym typeface="Montserrat"/>
              </a:rPr>
              <a:t>Capstone Project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2 : Loan Default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Suraj Pandey</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162975" y="246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15" name="Google Shape;115;p7"/>
          <p:cNvSpPr txBox="1"/>
          <p:nvPr>
            <p:ph idx="1" type="body"/>
          </p:nvPr>
        </p:nvSpPr>
        <p:spPr>
          <a:xfrm>
            <a:off x="162975" y="769850"/>
            <a:ext cx="5079600" cy="437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Fully Paid</a:t>
            </a:r>
            <a:r>
              <a:rPr lang="en-GB" sz="1100">
                <a:solidFill>
                  <a:schemeClr val="lt1"/>
                </a:solidFill>
                <a:highlight>
                  <a:srgbClr val="FFFFFF"/>
                </a:highlight>
                <a:latin typeface="Montserrat"/>
                <a:ea typeface="Montserrat"/>
                <a:cs typeface="Montserrat"/>
                <a:sym typeface="Montserrat"/>
              </a:rPr>
              <a:t>-&gt;Loan has been fully paid off.</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Charged off</a:t>
            </a:r>
            <a:r>
              <a:rPr lang="en-GB" sz="1100">
                <a:solidFill>
                  <a:schemeClr val="lt1"/>
                </a:solidFill>
                <a:highlight>
                  <a:srgbClr val="FFFFFF"/>
                </a:highlight>
                <a:latin typeface="Montserrat"/>
                <a:ea typeface="Montserrat"/>
                <a:cs typeface="Montserrat"/>
                <a:sym typeface="Montserrat"/>
              </a:rPr>
              <a:t>-&gt;Loan for which there is no longer a reasonable expectation of further payments.</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Does not meet the credit policy. Status:Fully Paid</a:t>
            </a:r>
            <a:r>
              <a:rPr lang="en-GB" sz="1100">
                <a:solidFill>
                  <a:schemeClr val="lt1"/>
                </a:solidFill>
                <a:highlight>
                  <a:srgbClr val="FFFFFF"/>
                </a:highlight>
                <a:latin typeface="Montserrat"/>
                <a:ea typeface="Montserrat"/>
                <a:cs typeface="Montserrat"/>
                <a:sym typeface="Montserrat"/>
              </a:rPr>
              <a:t>--&gt; While the loan was paid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Does not meet the credit policy. Status:charged off</a:t>
            </a:r>
            <a:r>
              <a:rPr lang="en-GB" sz="1100">
                <a:solidFill>
                  <a:schemeClr val="lt1"/>
                </a:solidFill>
                <a:highlight>
                  <a:srgbClr val="FFFFFF"/>
                </a:highlight>
                <a:latin typeface="Montserrat"/>
                <a:ea typeface="Montserrat"/>
                <a:cs typeface="Montserrat"/>
                <a:sym typeface="Montserrat"/>
              </a:rPr>
              <a:t>-&gt;While the loan was charged off, the loan application today would no longer meet the credit policy and wouldn't be approved on to the marketplace.</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lang="en-GB" sz="1100">
                <a:solidFill>
                  <a:schemeClr val="lt1"/>
                </a:solidFill>
                <a:highlight>
                  <a:srgbClr val="FFFFFF"/>
                </a:highlight>
                <a:latin typeface="Montserrat"/>
                <a:ea typeface="Montserrat"/>
                <a:cs typeface="Montserrat"/>
                <a:sym typeface="Montserrat"/>
              </a:rPr>
              <a:t>Current-&gt;Loan is up to date on current payments.,</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In Grace period</a:t>
            </a:r>
            <a:r>
              <a:rPr lang="en-GB" sz="1100">
                <a:solidFill>
                  <a:schemeClr val="lt1"/>
                </a:solidFill>
                <a:highlight>
                  <a:srgbClr val="FFFFFF"/>
                </a:highlight>
                <a:latin typeface="Montserrat"/>
                <a:ea typeface="Montserrat"/>
                <a:cs typeface="Montserrat"/>
                <a:sym typeface="Montserrat"/>
              </a:rPr>
              <a:t>-&gt;The loan is past due but still in the grace period of 15 days.</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Late(30-120)</a:t>
            </a:r>
            <a:r>
              <a:rPr lang="en-GB" sz="1100">
                <a:solidFill>
                  <a:schemeClr val="lt1"/>
                </a:solidFill>
                <a:highlight>
                  <a:srgbClr val="FFFFFF"/>
                </a:highlight>
                <a:latin typeface="Montserrat"/>
                <a:ea typeface="Montserrat"/>
                <a:cs typeface="Montserrat"/>
                <a:sym typeface="Montserrat"/>
              </a:rPr>
              <a:t>-&gt;Loan hasn't been paid in 31 to 120 days (late on the current payment).</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100">
                <a:solidFill>
                  <a:schemeClr val="lt1"/>
                </a:solidFill>
                <a:highlight>
                  <a:srgbClr val="FFFFFF"/>
                </a:highlight>
                <a:latin typeface="Montserrat"/>
                <a:ea typeface="Montserrat"/>
                <a:cs typeface="Montserrat"/>
                <a:sym typeface="Montserrat"/>
              </a:rPr>
              <a:t>Late(16-30)</a:t>
            </a:r>
            <a:r>
              <a:rPr lang="en-GB" sz="1100">
                <a:solidFill>
                  <a:schemeClr val="lt1"/>
                </a:solidFill>
                <a:highlight>
                  <a:srgbClr val="FFFFFF"/>
                </a:highlight>
                <a:latin typeface="Montserrat"/>
                <a:ea typeface="Montserrat"/>
                <a:cs typeface="Montserrat"/>
                <a:sym typeface="Montserrat"/>
              </a:rPr>
              <a:t>-&gt;Loan hasn't been paid in 16 to 30 days (late on the current payment).</a:t>
            </a:r>
            <a:endParaRPr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SzPts val="1800"/>
              <a:buNone/>
            </a:pPr>
            <a:r>
              <a:rPr b="1" lang="en-GB" sz="1200">
                <a:solidFill>
                  <a:schemeClr val="lt1"/>
                </a:solidFill>
                <a:highlight>
                  <a:srgbClr val="FFFFFF"/>
                </a:highlight>
                <a:latin typeface="Montserrat"/>
                <a:ea typeface="Montserrat"/>
                <a:cs typeface="Montserrat"/>
                <a:sym typeface="Montserrat"/>
              </a:rPr>
              <a:t>Default</a:t>
            </a:r>
            <a:r>
              <a:rPr lang="en-GB" sz="1200">
                <a:solidFill>
                  <a:schemeClr val="lt1"/>
                </a:solidFill>
                <a:highlight>
                  <a:srgbClr val="FFFFFF"/>
                </a:highlight>
                <a:latin typeface="Montserrat"/>
                <a:ea typeface="Montserrat"/>
                <a:cs typeface="Montserrat"/>
                <a:sym typeface="Montserrat"/>
              </a:rPr>
              <a:t>-&gt;Loan is defaulted on and no payment has been made for more than 121 days.</a:t>
            </a:r>
            <a:endParaRPr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500"/>
              </a:spcBef>
              <a:spcAft>
                <a:spcPts val="0"/>
              </a:spcAft>
              <a:buSzPts val="1800"/>
              <a:buNone/>
            </a:pPr>
            <a:r>
              <a:t/>
            </a:r>
            <a:endParaRPr/>
          </a:p>
        </p:txBody>
      </p:sp>
      <p:pic>
        <p:nvPicPr>
          <p:cNvPr id="116" name="Google Shape;116;p7"/>
          <p:cNvPicPr preferRelativeResize="0"/>
          <p:nvPr/>
        </p:nvPicPr>
        <p:blipFill rotWithShape="1">
          <a:blip r:embed="rId3">
            <a:alphaModFix/>
          </a:blip>
          <a:srcRect b="0" l="0" r="0" t="0"/>
          <a:stretch/>
        </p:blipFill>
        <p:spPr>
          <a:xfrm>
            <a:off x="5416175" y="619700"/>
            <a:ext cx="3470325" cy="424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205350" y="22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latin typeface="Montserrat"/>
                <a:ea typeface="Montserrat"/>
                <a:cs typeface="Montserrat"/>
                <a:sym typeface="Montserrat"/>
              </a:rPr>
              <a:t>Define Dependent Variable</a:t>
            </a:r>
            <a:endParaRPr b="1">
              <a:latin typeface="Montserrat"/>
              <a:ea typeface="Montserrat"/>
              <a:cs typeface="Montserrat"/>
              <a:sym typeface="Montserrat"/>
            </a:endParaRPr>
          </a:p>
        </p:txBody>
      </p:sp>
      <p:sp>
        <p:nvSpPr>
          <p:cNvPr id="122" name="Google Shape;122;p8"/>
          <p:cNvSpPr txBox="1"/>
          <p:nvPr>
            <p:ph idx="1" type="body"/>
          </p:nvPr>
        </p:nvSpPr>
        <p:spPr>
          <a:xfrm>
            <a:off x="99150" y="1152475"/>
            <a:ext cx="8733000" cy="392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3" name="Google Shape;123;p8"/>
          <p:cNvPicPr preferRelativeResize="0"/>
          <p:nvPr/>
        </p:nvPicPr>
        <p:blipFill rotWithShape="1">
          <a:blip r:embed="rId3">
            <a:alphaModFix/>
          </a:blip>
          <a:srcRect b="0" l="0" r="0" t="0"/>
          <a:stretch/>
        </p:blipFill>
        <p:spPr>
          <a:xfrm>
            <a:off x="517150" y="992350"/>
            <a:ext cx="8008751" cy="38189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300">
                <a:latin typeface="Montserrat"/>
                <a:ea typeface="Montserrat"/>
                <a:cs typeface="Montserrat"/>
                <a:sym typeface="Montserrat"/>
              </a:rPr>
              <a:t>EDA </a:t>
            </a:r>
            <a:endParaRPr b="1">
              <a:latin typeface="Montserrat"/>
              <a:ea typeface="Montserrat"/>
              <a:cs typeface="Montserrat"/>
              <a:sym typeface="Montserrat"/>
            </a:endParaRPr>
          </a:p>
        </p:txBody>
      </p:sp>
      <p:sp>
        <p:nvSpPr>
          <p:cNvPr id="129" name="Google Shape;12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30" name="Google Shape;130;p9"/>
          <p:cNvPicPr preferRelativeResize="0"/>
          <p:nvPr/>
        </p:nvPicPr>
        <p:blipFill rotWithShape="1">
          <a:blip r:embed="rId3">
            <a:alphaModFix/>
          </a:blip>
          <a:srcRect b="0" l="0" r="0" t="0"/>
          <a:stretch/>
        </p:blipFill>
        <p:spPr>
          <a:xfrm>
            <a:off x="311700" y="1383875"/>
            <a:ext cx="3923300" cy="2905349"/>
          </a:xfrm>
          <a:prstGeom prst="rect">
            <a:avLst/>
          </a:prstGeom>
          <a:noFill/>
          <a:ln>
            <a:noFill/>
          </a:ln>
        </p:spPr>
      </p:pic>
      <p:pic>
        <p:nvPicPr>
          <p:cNvPr id="131" name="Google Shape;131;p9"/>
          <p:cNvPicPr preferRelativeResize="0"/>
          <p:nvPr/>
        </p:nvPicPr>
        <p:blipFill rotWithShape="1">
          <a:blip r:embed="rId4">
            <a:alphaModFix/>
          </a:blip>
          <a:srcRect b="0" l="0" r="0" t="0"/>
          <a:stretch/>
        </p:blipFill>
        <p:spPr>
          <a:xfrm>
            <a:off x="4094350" y="1315550"/>
            <a:ext cx="4737951" cy="290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300">
                <a:latin typeface="Montserrat"/>
                <a:ea typeface="Montserrat"/>
                <a:cs typeface="Montserrat"/>
                <a:sym typeface="Montserrat"/>
              </a:rPr>
              <a:t>EDA  Cont..</a:t>
            </a:r>
            <a:endParaRPr b="1">
              <a:latin typeface="Montserrat"/>
              <a:ea typeface="Montserrat"/>
              <a:cs typeface="Montserrat"/>
              <a:sym typeface="Montserrat"/>
            </a:endParaRPr>
          </a:p>
        </p:txBody>
      </p:sp>
      <p:sp>
        <p:nvSpPr>
          <p:cNvPr id="137" name="Google Shape;137;p10"/>
          <p:cNvSpPr txBox="1"/>
          <p:nvPr>
            <p:ph idx="1" type="body"/>
          </p:nvPr>
        </p:nvSpPr>
        <p:spPr>
          <a:xfrm>
            <a:off x="99150" y="1152475"/>
            <a:ext cx="8923800" cy="38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38" name="Google Shape;138;p10"/>
          <p:cNvPicPr preferRelativeResize="0"/>
          <p:nvPr/>
        </p:nvPicPr>
        <p:blipFill rotWithShape="1">
          <a:blip r:embed="rId3">
            <a:alphaModFix/>
          </a:blip>
          <a:srcRect b="0" l="0" r="0" t="0"/>
          <a:stretch/>
        </p:blipFill>
        <p:spPr>
          <a:xfrm>
            <a:off x="260250" y="909975"/>
            <a:ext cx="8762700" cy="387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aa6b2d2dc1_1_21"/>
          <p:cNvSpPr txBox="1"/>
          <p:nvPr>
            <p:ph type="title"/>
          </p:nvPr>
        </p:nvSpPr>
        <p:spPr>
          <a:xfrm>
            <a:off x="212550" y="19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EDA cont..</a:t>
            </a:r>
            <a:endParaRPr/>
          </a:p>
        </p:txBody>
      </p:sp>
      <p:sp>
        <p:nvSpPr>
          <p:cNvPr id="144" name="Google Shape;144;gaa6b2d2dc1_1_21"/>
          <p:cNvSpPr txBox="1"/>
          <p:nvPr>
            <p:ph idx="1" type="body"/>
          </p:nvPr>
        </p:nvSpPr>
        <p:spPr>
          <a:xfrm>
            <a:off x="60850" y="954175"/>
            <a:ext cx="8672400" cy="39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45" name="Google Shape;145;gaa6b2d2dc1_1_21"/>
          <p:cNvPicPr preferRelativeResize="0"/>
          <p:nvPr/>
        </p:nvPicPr>
        <p:blipFill rotWithShape="1">
          <a:blip r:embed="rId3">
            <a:alphaModFix/>
          </a:blip>
          <a:srcRect b="0" l="0" r="0" t="0"/>
          <a:stretch/>
        </p:blipFill>
        <p:spPr>
          <a:xfrm>
            <a:off x="60850" y="769850"/>
            <a:ext cx="4239849" cy="4138024"/>
          </a:xfrm>
          <a:prstGeom prst="rect">
            <a:avLst/>
          </a:prstGeom>
          <a:noFill/>
          <a:ln>
            <a:noFill/>
          </a:ln>
        </p:spPr>
      </p:pic>
      <p:pic>
        <p:nvPicPr>
          <p:cNvPr id="146" name="Google Shape;146;gaa6b2d2dc1_1_21"/>
          <p:cNvPicPr preferRelativeResize="0"/>
          <p:nvPr/>
        </p:nvPicPr>
        <p:blipFill rotWithShape="1">
          <a:blip r:embed="rId4">
            <a:alphaModFix/>
          </a:blip>
          <a:srcRect b="0" l="0" r="0" t="0"/>
          <a:stretch/>
        </p:blipFill>
        <p:spPr>
          <a:xfrm>
            <a:off x="4474225" y="846450"/>
            <a:ext cx="4474225" cy="4061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b4b3c75e5c_6_2"/>
          <p:cNvSpPr txBox="1"/>
          <p:nvPr>
            <p:ph type="title"/>
          </p:nvPr>
        </p:nvSpPr>
        <p:spPr>
          <a:xfrm>
            <a:off x="212550" y="19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EDA cont..</a:t>
            </a:r>
            <a:endParaRPr/>
          </a:p>
        </p:txBody>
      </p:sp>
      <p:sp>
        <p:nvSpPr>
          <p:cNvPr id="152" name="Google Shape;152;gb4b3c75e5c_6_2"/>
          <p:cNvSpPr txBox="1"/>
          <p:nvPr>
            <p:ph idx="1" type="body"/>
          </p:nvPr>
        </p:nvSpPr>
        <p:spPr>
          <a:xfrm>
            <a:off x="60850" y="954175"/>
            <a:ext cx="8672400" cy="39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53" name="Google Shape;153;gb4b3c75e5c_6_2"/>
          <p:cNvPicPr preferRelativeResize="0"/>
          <p:nvPr/>
        </p:nvPicPr>
        <p:blipFill rotWithShape="1">
          <a:blip r:embed="rId3">
            <a:alphaModFix/>
          </a:blip>
          <a:srcRect b="0" l="0" r="0" t="0"/>
          <a:stretch/>
        </p:blipFill>
        <p:spPr>
          <a:xfrm>
            <a:off x="670900" y="1090200"/>
            <a:ext cx="6803656" cy="381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b4ac7249a6_1_12"/>
          <p:cNvSpPr txBox="1"/>
          <p:nvPr>
            <p:ph type="title"/>
          </p:nvPr>
        </p:nvSpPr>
        <p:spPr>
          <a:xfrm>
            <a:off x="88600" y="22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EDA cont..</a:t>
            </a:r>
            <a:endParaRPr/>
          </a:p>
        </p:txBody>
      </p:sp>
      <p:sp>
        <p:nvSpPr>
          <p:cNvPr id="159" name="Google Shape;159;gb4ac7249a6_1_12"/>
          <p:cNvSpPr txBox="1"/>
          <p:nvPr>
            <p:ph idx="1" type="body"/>
          </p:nvPr>
        </p:nvSpPr>
        <p:spPr>
          <a:xfrm>
            <a:off x="173525" y="941950"/>
            <a:ext cx="8658900" cy="401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60" name="Google Shape;160;gb4ac7249a6_1_12"/>
          <p:cNvPicPr preferRelativeResize="0"/>
          <p:nvPr/>
        </p:nvPicPr>
        <p:blipFill rotWithShape="1">
          <a:blip r:embed="rId3">
            <a:alphaModFix/>
          </a:blip>
          <a:srcRect b="0" l="0" r="0" t="0"/>
          <a:stretch/>
        </p:blipFill>
        <p:spPr>
          <a:xfrm>
            <a:off x="173525" y="885125"/>
            <a:ext cx="8849300" cy="4015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b4ac7249a6_1_2"/>
          <p:cNvSpPr txBox="1"/>
          <p:nvPr>
            <p:ph type="title"/>
          </p:nvPr>
        </p:nvSpPr>
        <p:spPr>
          <a:xfrm>
            <a:off x="223100" y="172375"/>
            <a:ext cx="8241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EDA cont.. (</a:t>
            </a:r>
            <a:r>
              <a:rPr b="1" lang="en-GB" sz="1950">
                <a:highlight>
                  <a:srgbClr val="FFFFFF"/>
                </a:highlight>
                <a:latin typeface="Montserrat"/>
                <a:ea typeface="Montserrat"/>
                <a:cs typeface="Montserrat"/>
                <a:sym typeface="Montserrat"/>
              </a:rPr>
              <a:t>Implement</a:t>
            </a:r>
            <a:r>
              <a:rPr lang="en-GB">
                <a:latin typeface="Montserrat"/>
                <a:ea typeface="Montserrat"/>
                <a:cs typeface="Montserrat"/>
                <a:sym typeface="Montserrat"/>
              </a:rPr>
              <a:t> </a:t>
            </a:r>
            <a:r>
              <a:rPr b="1" lang="en-GB" sz="1950">
                <a:highlight>
                  <a:srgbClr val="FFFFFF"/>
                </a:highlight>
                <a:latin typeface="Montserrat"/>
                <a:ea typeface="Montserrat"/>
                <a:cs typeface="Montserrat"/>
                <a:sym typeface="Montserrat"/>
              </a:rPr>
              <a:t>KNN Imputer for missing value)</a:t>
            </a:r>
            <a:endParaRPr b="1" sz="1950">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166" name="Google Shape;166;gb4ac7249a6_1_2"/>
          <p:cNvSpPr txBox="1"/>
          <p:nvPr>
            <p:ph idx="1" type="body"/>
          </p:nvPr>
        </p:nvSpPr>
        <p:spPr>
          <a:xfrm>
            <a:off x="136325" y="867575"/>
            <a:ext cx="8898900" cy="427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Imputation for completing missing values using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k-Nearest Neighbors.Each sample’s missing values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are imputed using the mean value from n_neighbors</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nearest neighbors found in the training set. Two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samples are close if the features that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neither is missing are close.</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The KNN Imputer class provides imputation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for filling in missing values using the k-Nearest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Neighbors approach. By default, a euclidean distance</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 metric that supports missing values,</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 nan_euclidean_distances, is used to find the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nearest neighbors. Each missing feature is imputed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using values from n_neighbors nearest neighbors t</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hat have a value for the feature. The feature </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of the neighbors are averaged uniformly or weighted</a:t>
            </a:r>
            <a:endParaRPr sz="14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lang="en-GB" sz="1400">
                <a:solidFill>
                  <a:schemeClr val="lt1"/>
                </a:solidFill>
                <a:latin typeface="Montserrat"/>
                <a:ea typeface="Montserrat"/>
                <a:cs typeface="Montserrat"/>
                <a:sym typeface="Montserrat"/>
              </a:rPr>
              <a:t> by distance to each neighbor. </a:t>
            </a:r>
            <a:endParaRPr sz="14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u="sng">
              <a:solidFill>
                <a:schemeClr val="lt1"/>
              </a:solidFill>
              <a:latin typeface="Montserrat"/>
              <a:ea typeface="Montserrat"/>
              <a:cs typeface="Montserrat"/>
              <a:sym typeface="Montserrat"/>
            </a:endParaRPr>
          </a:p>
        </p:txBody>
      </p:sp>
      <p:pic>
        <p:nvPicPr>
          <p:cNvPr id="167" name="Google Shape;167;gb4ac7249a6_1_2"/>
          <p:cNvPicPr preferRelativeResize="0"/>
          <p:nvPr/>
        </p:nvPicPr>
        <p:blipFill rotWithShape="1">
          <a:blip r:embed="rId3">
            <a:alphaModFix/>
          </a:blip>
          <a:srcRect b="0" l="0" r="0" t="0"/>
          <a:stretch/>
        </p:blipFill>
        <p:spPr>
          <a:xfrm>
            <a:off x="5502925" y="867575"/>
            <a:ext cx="3363000" cy="3966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212550" y="147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300">
                <a:latin typeface="Montserrat"/>
                <a:ea typeface="Montserrat"/>
                <a:cs typeface="Montserrat"/>
                <a:sym typeface="Montserrat"/>
              </a:rPr>
              <a:t>Preparing dataset for modeling </a:t>
            </a:r>
            <a:endParaRPr b="1" sz="3100">
              <a:latin typeface="Montserrat"/>
              <a:ea typeface="Montserrat"/>
              <a:cs typeface="Montserrat"/>
              <a:sym typeface="Montserrat"/>
            </a:endParaRPr>
          </a:p>
        </p:txBody>
      </p:sp>
      <p:sp>
        <p:nvSpPr>
          <p:cNvPr id="173" name="Google Shape;173;p11"/>
          <p:cNvSpPr txBox="1"/>
          <p:nvPr>
            <p:ph idx="1" type="body"/>
          </p:nvPr>
        </p:nvSpPr>
        <p:spPr>
          <a:xfrm>
            <a:off x="212550" y="720275"/>
            <a:ext cx="4283700" cy="402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74" name="Google Shape;174;p11"/>
          <p:cNvPicPr preferRelativeResize="0"/>
          <p:nvPr/>
        </p:nvPicPr>
        <p:blipFill rotWithShape="1">
          <a:blip r:embed="rId3">
            <a:alphaModFix/>
          </a:blip>
          <a:srcRect b="0" l="0" r="0" t="0"/>
          <a:stretch/>
        </p:blipFill>
        <p:spPr>
          <a:xfrm>
            <a:off x="128600" y="794625"/>
            <a:ext cx="4283650" cy="3774250"/>
          </a:xfrm>
          <a:prstGeom prst="rect">
            <a:avLst/>
          </a:prstGeom>
          <a:noFill/>
          <a:ln>
            <a:noFill/>
          </a:ln>
        </p:spPr>
      </p:pic>
      <p:sp>
        <p:nvSpPr>
          <p:cNvPr id="175" name="Google Shape;175;p11"/>
          <p:cNvSpPr txBox="1"/>
          <p:nvPr/>
        </p:nvSpPr>
        <p:spPr>
          <a:xfrm>
            <a:off x="4908025" y="789300"/>
            <a:ext cx="3726000" cy="26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Montserrat"/>
                <a:ea typeface="Montserrat"/>
                <a:cs typeface="Montserrat"/>
                <a:sym typeface="Montserrat"/>
              </a:rPr>
              <a:t>Task</a:t>
            </a:r>
            <a:r>
              <a:rPr b="1" i="0" lang="en-GB" sz="1400" u="none" cap="none" strike="noStrike">
                <a:solidFill>
                  <a:schemeClr val="lt1"/>
                </a:solidFill>
                <a:latin typeface="Montserrat"/>
                <a:ea typeface="Montserrat"/>
                <a:cs typeface="Montserrat"/>
                <a:sym typeface="Montserrat"/>
              </a:rPr>
              <a:t>:-</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Montserrat"/>
                <a:ea typeface="Montserrat"/>
                <a:cs typeface="Montserrat"/>
                <a:sym typeface="Montserrat"/>
              </a:rPr>
              <a:t>Train Set</a:t>
            </a:r>
            <a:r>
              <a:rPr b="1" i="0" lang="en-GB" sz="1400" u="none" cap="none" strike="noStrike">
                <a:solidFill>
                  <a:schemeClr val="lt1"/>
                </a:solidFill>
                <a:latin typeface="Montserrat"/>
                <a:ea typeface="Montserrat"/>
                <a:cs typeface="Montserrat"/>
                <a:sym typeface="Montserrat"/>
              </a:rPr>
              <a:t>:-</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Montserrat"/>
                <a:ea typeface="Montserrat"/>
                <a:cs typeface="Montserrat"/>
                <a:sym typeface="Montserrat"/>
              </a:rPr>
              <a:t>Test set:</a:t>
            </a:r>
            <a:r>
              <a:rPr b="1" i="0" lang="en-GB" sz="1400" u="none" cap="none" strike="noStrike">
                <a:solidFill>
                  <a:schemeClr val="lt1"/>
                </a:solidFill>
                <a:latin typeface="Montserrat"/>
                <a:ea typeface="Montserrat"/>
                <a:cs typeface="Montserrat"/>
                <a:sym typeface="Montserrat"/>
              </a:rPr>
              <a:t>-</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lt1"/>
                </a:solidFill>
                <a:latin typeface="Montserrat"/>
                <a:ea typeface="Montserrat"/>
                <a:cs typeface="Montserrat"/>
                <a:sym typeface="Montserrat"/>
              </a:rPr>
              <a:t>Response</a:t>
            </a: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b4ac7249a6_1_19"/>
          <p:cNvSpPr txBox="1"/>
          <p:nvPr>
            <p:ph type="title"/>
          </p:nvPr>
        </p:nvSpPr>
        <p:spPr>
          <a:xfrm>
            <a:off x="162950" y="22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b="1" lang="en-GB">
                <a:latin typeface="Montserrat"/>
                <a:ea typeface="Montserrat"/>
                <a:cs typeface="Montserrat"/>
                <a:sym typeface="Montserrat"/>
              </a:rPr>
              <a:t>Model Validation &amp; Selection</a:t>
            </a:r>
            <a:r>
              <a:rPr b="1" lang="en-GB" sz="1900">
                <a:latin typeface="Montserrat"/>
                <a:ea typeface="Montserrat"/>
                <a:cs typeface="Montserrat"/>
                <a:sym typeface="Montserrat"/>
              </a:rPr>
              <a:t>(Baseline Model)</a:t>
            </a:r>
            <a:endParaRPr sz="1900"/>
          </a:p>
        </p:txBody>
      </p:sp>
      <p:sp>
        <p:nvSpPr>
          <p:cNvPr id="181" name="Google Shape;181;gb4ac7249a6_1_19"/>
          <p:cNvSpPr txBox="1"/>
          <p:nvPr>
            <p:ph idx="1" type="body"/>
          </p:nvPr>
        </p:nvSpPr>
        <p:spPr>
          <a:xfrm>
            <a:off x="376825" y="1082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82" name="Google Shape;182;gb4ac7249a6_1_19"/>
          <p:cNvPicPr preferRelativeResize="0"/>
          <p:nvPr/>
        </p:nvPicPr>
        <p:blipFill rotWithShape="1">
          <a:blip r:embed="rId3">
            <a:alphaModFix/>
          </a:blip>
          <a:srcRect b="0" l="0" r="0" t="0"/>
          <a:stretch/>
        </p:blipFill>
        <p:spPr>
          <a:xfrm>
            <a:off x="768475" y="812425"/>
            <a:ext cx="3536150" cy="4261775"/>
          </a:xfrm>
          <a:prstGeom prst="rect">
            <a:avLst/>
          </a:prstGeom>
          <a:noFill/>
          <a:ln cap="flat" cmpd="sng" w="9525">
            <a:solidFill>
              <a:schemeClr val="dk1"/>
            </a:solidFill>
            <a:prstDash val="solid"/>
            <a:round/>
            <a:headEnd len="sm" w="sm" type="none"/>
            <a:tailEnd len="sm" w="sm" type="none"/>
          </a:ln>
        </p:spPr>
      </p:pic>
      <p:pic>
        <p:nvPicPr>
          <p:cNvPr id="183" name="Google Shape;183;gb4ac7249a6_1_19"/>
          <p:cNvPicPr preferRelativeResize="0"/>
          <p:nvPr/>
        </p:nvPicPr>
        <p:blipFill rotWithShape="1">
          <a:blip r:embed="rId4">
            <a:alphaModFix/>
          </a:blip>
          <a:srcRect b="0" l="0" r="0" t="0"/>
          <a:stretch/>
        </p:blipFill>
        <p:spPr>
          <a:xfrm>
            <a:off x="4640075" y="799100"/>
            <a:ext cx="3536150" cy="42617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Let’s Catch The Defaulters</a:t>
            </a:r>
            <a:endParaRPr b="1">
              <a:latin typeface="Montserrat"/>
              <a:ea typeface="Montserrat"/>
              <a:cs typeface="Montserrat"/>
              <a:sym typeface="Montserrat"/>
            </a:endParaRPr>
          </a:p>
        </p:txBody>
      </p:sp>
      <p:sp>
        <p:nvSpPr>
          <p:cNvPr id="61" name="Google Shape;61;p2"/>
          <p:cNvSpPr txBox="1"/>
          <p:nvPr>
            <p:ph idx="1" type="body"/>
          </p:nvPr>
        </p:nvSpPr>
        <p:spPr>
          <a:xfrm>
            <a:off x="368350" y="1017725"/>
            <a:ext cx="4642800" cy="3727200"/>
          </a:xfrm>
          <a:prstGeom prst="rect">
            <a:avLst/>
          </a:prstGeom>
          <a:noFill/>
          <a:ln>
            <a:noFill/>
          </a:ln>
        </p:spPr>
        <p:txBody>
          <a:bodyPr anchorCtr="0" anchor="ctr" bIns="76175" lIns="0" spcFirstLastPara="1" rIns="0" wrap="square" tIns="0">
            <a:spAutoFit/>
          </a:bodyPr>
          <a:lstStyle/>
          <a:p>
            <a:pPr indent="-228600" lvl="0" marL="228600" marR="0" rtl="0" algn="l">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Defining problem statement </a:t>
            </a:r>
            <a:endParaRPr i="0" sz="2000" u="none" cap="none" strike="noStrike">
              <a:solidFill>
                <a:schemeClr val="lt1"/>
              </a:solidFill>
              <a:latin typeface="Montserrat SemiBold"/>
              <a:ea typeface="Montserrat SemiBold"/>
              <a:cs typeface="Montserrat SemiBold"/>
              <a:sym typeface="Montserrat SemiBold"/>
            </a:endParaRPr>
          </a:p>
          <a:p>
            <a:pPr indent="-228600" lvl="0" marL="228600" marR="0" rtl="0" algn="l">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EDA</a:t>
            </a:r>
            <a:r>
              <a:rPr i="0" lang="en-GB" sz="2000" cap="none" strike="noStrike">
                <a:solidFill>
                  <a:schemeClr val="lt1"/>
                </a:solidFill>
                <a:latin typeface="Montserrat SemiBold"/>
                <a:ea typeface="Montserrat SemiBold"/>
                <a:cs typeface="Montserrat SemiBold"/>
                <a:sym typeface="Montserrat SemiBold"/>
              </a:rPr>
              <a:t> and feature </a:t>
            </a:r>
            <a:r>
              <a:rPr lang="en-GB" sz="2000">
                <a:solidFill>
                  <a:schemeClr val="lt1"/>
                </a:solidFill>
                <a:highlight>
                  <a:srgbClr val="FFFFFF"/>
                </a:highlight>
                <a:latin typeface="Montserrat SemiBold"/>
                <a:ea typeface="Montserrat SemiBold"/>
                <a:cs typeface="Montserrat SemiBold"/>
                <a:sym typeface="Montserrat SemiBold"/>
              </a:rPr>
              <a:t>engineering</a:t>
            </a:r>
            <a:endParaRPr sz="2000">
              <a:solidFill>
                <a:schemeClr val="lt1"/>
              </a:solidFill>
              <a:highlight>
                <a:srgbClr val="FFFFFF"/>
              </a:highlight>
              <a:latin typeface="Montserrat SemiBold"/>
              <a:ea typeface="Montserrat SemiBold"/>
              <a:cs typeface="Montserrat SemiBold"/>
              <a:sym typeface="Montserrat SemiBold"/>
            </a:endParaRPr>
          </a:p>
          <a:p>
            <a:pPr indent="-228600" lvl="0" marL="228600" marR="0" rtl="0" algn="l">
              <a:lnSpc>
                <a:spcPct val="100000"/>
              </a:lnSpc>
              <a:spcBef>
                <a:spcPts val="0"/>
              </a:spcBef>
              <a:spcAft>
                <a:spcPts val="0"/>
              </a:spcAft>
              <a:buClr>
                <a:schemeClr val="lt1"/>
              </a:buClr>
              <a:buSzPts val="2000"/>
              <a:buFont typeface="Montserrat Medium"/>
              <a:buAutoNum type="arabicPeriod"/>
            </a:pPr>
            <a:r>
              <a:rPr lang="en-GB" sz="2000">
                <a:solidFill>
                  <a:schemeClr val="lt1"/>
                </a:solidFill>
                <a:highlight>
                  <a:srgbClr val="FFFFFF"/>
                </a:highlight>
                <a:latin typeface="Montserrat SemiBold"/>
                <a:ea typeface="Montserrat SemiBold"/>
                <a:cs typeface="Montserrat SemiBold"/>
                <a:sym typeface="Montserrat SemiBold"/>
              </a:rPr>
              <a:t>  Feature Selection </a:t>
            </a:r>
            <a:endParaRPr sz="2000">
              <a:solidFill>
                <a:schemeClr val="lt1"/>
              </a:solidFill>
              <a:highlight>
                <a:srgbClr val="FFFFFF"/>
              </a:highlight>
              <a:latin typeface="Montserrat SemiBold"/>
              <a:ea typeface="Montserrat SemiBold"/>
              <a:cs typeface="Montserrat SemiBold"/>
              <a:sym typeface="Montserrat SemiBold"/>
            </a:endParaRPr>
          </a:p>
          <a:p>
            <a:pPr indent="-228600" lvl="0" marL="228600" marR="0" rtl="0" algn="l">
              <a:lnSpc>
                <a:spcPct val="100000"/>
              </a:lnSpc>
              <a:spcBef>
                <a:spcPts val="0"/>
              </a:spcBef>
              <a:spcAft>
                <a:spcPts val="0"/>
              </a:spcAft>
              <a:buClr>
                <a:schemeClr val="lt1"/>
              </a:buClr>
              <a:buSzPts val="2000"/>
              <a:buFont typeface="Montserrat Medium"/>
              <a:buAutoNum type="arabicPeriod"/>
            </a:pPr>
            <a:r>
              <a:rPr lang="en-GB" sz="2000">
                <a:solidFill>
                  <a:schemeClr val="lt1"/>
                </a:solidFill>
                <a:latin typeface="Montserrat SemiBold"/>
                <a:ea typeface="Montserrat SemiBold"/>
                <a:cs typeface="Montserrat SemiBold"/>
                <a:sym typeface="Montserrat SemiBold"/>
              </a:rPr>
              <a:t>  </a:t>
            </a:r>
            <a:r>
              <a:rPr i="0" lang="en-GB" sz="2000" u="none" cap="none" strike="noStrike">
                <a:solidFill>
                  <a:schemeClr val="lt1"/>
                </a:solidFill>
                <a:latin typeface="Montserrat SemiBold"/>
                <a:ea typeface="Montserrat SemiBold"/>
                <a:cs typeface="Montserrat SemiBold"/>
                <a:sym typeface="Montserrat SemiBold"/>
              </a:rPr>
              <a:t>Preparing dataset for modeling </a:t>
            </a:r>
            <a:endParaRPr>
              <a:latin typeface="Montserrat SemiBold"/>
              <a:ea typeface="Montserrat SemiBold"/>
              <a:cs typeface="Montserrat SemiBold"/>
              <a:sym typeface="Montserrat SemiBold"/>
            </a:endParaRPr>
          </a:p>
          <a:p>
            <a:pPr indent="-228600" lvl="0" marL="228600" marR="0" rtl="0" algn="l">
              <a:lnSpc>
                <a:spcPct val="100000"/>
              </a:lnSpc>
              <a:spcBef>
                <a:spcPts val="0"/>
              </a:spcBef>
              <a:spcAft>
                <a:spcPts val="0"/>
              </a:spcAft>
              <a:buClr>
                <a:schemeClr val="lt1"/>
              </a:buClr>
              <a:buSzPts val="2300"/>
              <a:buFont typeface="Montserrat Medium"/>
              <a:buAutoNum type="arabicPeriod"/>
            </a:pPr>
            <a:r>
              <a:rPr lang="en-GB" sz="2000">
                <a:solidFill>
                  <a:schemeClr val="lt1"/>
                </a:solidFill>
                <a:highlight>
                  <a:srgbClr val="FFFFFF"/>
                </a:highlight>
                <a:latin typeface="Montserrat SemiBold"/>
                <a:ea typeface="Montserrat SemiBold"/>
                <a:cs typeface="Montserrat SemiBold"/>
                <a:sym typeface="Montserrat SemiBold"/>
              </a:rPr>
              <a:t>  Model Validation and Selection</a:t>
            </a:r>
            <a:endParaRPr sz="2200">
              <a:solidFill>
                <a:schemeClr val="lt1"/>
              </a:solidFill>
              <a:latin typeface="Montserrat SemiBold"/>
              <a:ea typeface="Montserrat SemiBold"/>
              <a:cs typeface="Montserrat SemiBold"/>
              <a:sym typeface="Montserrat SemiBold"/>
            </a:endParaRPr>
          </a:p>
        </p:txBody>
      </p:sp>
      <p:pic>
        <p:nvPicPr>
          <p:cNvPr id="62" name="Google Shape;62;p2"/>
          <p:cNvPicPr preferRelativeResize="0"/>
          <p:nvPr/>
        </p:nvPicPr>
        <p:blipFill rotWithShape="1">
          <a:blip r:embed="rId3">
            <a:alphaModFix/>
          </a:blip>
          <a:srcRect b="0" l="0" r="0" t="0"/>
          <a:stretch/>
        </p:blipFill>
        <p:spPr>
          <a:xfrm>
            <a:off x="5010975" y="1199038"/>
            <a:ext cx="3891300" cy="336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b4b3c75e5c_6_61"/>
          <p:cNvSpPr txBox="1"/>
          <p:nvPr>
            <p:ph type="title"/>
          </p:nvPr>
        </p:nvSpPr>
        <p:spPr>
          <a:xfrm>
            <a:off x="162950" y="22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900">
                <a:latin typeface="Montserrat"/>
                <a:ea typeface="Montserrat"/>
                <a:cs typeface="Montserrat"/>
                <a:sym typeface="Montserrat"/>
              </a:rPr>
              <a:t>(SMOTE)</a:t>
            </a:r>
            <a:endParaRPr sz="1900"/>
          </a:p>
        </p:txBody>
      </p:sp>
      <p:sp>
        <p:nvSpPr>
          <p:cNvPr id="189" name="Google Shape;189;gb4b3c75e5c_6_61"/>
          <p:cNvSpPr txBox="1"/>
          <p:nvPr>
            <p:ph idx="1" type="body"/>
          </p:nvPr>
        </p:nvSpPr>
        <p:spPr>
          <a:xfrm>
            <a:off x="376825" y="1082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90" name="Google Shape;190;gb4b3c75e5c_6_61"/>
          <p:cNvPicPr preferRelativeResize="0"/>
          <p:nvPr/>
        </p:nvPicPr>
        <p:blipFill rotWithShape="1">
          <a:blip r:embed="rId3">
            <a:alphaModFix/>
          </a:blip>
          <a:srcRect b="0" l="0" r="0" t="0"/>
          <a:stretch/>
        </p:blipFill>
        <p:spPr>
          <a:xfrm>
            <a:off x="279550" y="1495525"/>
            <a:ext cx="8617875" cy="25158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b4b3c75e5c_6_75"/>
          <p:cNvSpPr txBox="1"/>
          <p:nvPr>
            <p:ph type="title"/>
          </p:nvPr>
        </p:nvSpPr>
        <p:spPr>
          <a:xfrm>
            <a:off x="162950" y="22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900">
                <a:latin typeface="Montserrat"/>
                <a:ea typeface="Montserrat"/>
                <a:cs typeface="Montserrat"/>
                <a:sym typeface="Montserrat"/>
              </a:rPr>
              <a:t>(Classification Matrix)</a:t>
            </a:r>
            <a:endParaRPr sz="1900"/>
          </a:p>
        </p:txBody>
      </p:sp>
      <p:sp>
        <p:nvSpPr>
          <p:cNvPr id="196" name="Google Shape;196;gb4b3c75e5c_6_75"/>
          <p:cNvSpPr txBox="1"/>
          <p:nvPr>
            <p:ph idx="1" type="body"/>
          </p:nvPr>
        </p:nvSpPr>
        <p:spPr>
          <a:xfrm>
            <a:off x="376825" y="1082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97" name="Google Shape;197;gb4b3c75e5c_6_75"/>
          <p:cNvPicPr preferRelativeResize="0"/>
          <p:nvPr/>
        </p:nvPicPr>
        <p:blipFill rotWithShape="1">
          <a:blip r:embed="rId3">
            <a:alphaModFix/>
          </a:blip>
          <a:srcRect b="0" l="0" r="0" t="0"/>
          <a:stretch/>
        </p:blipFill>
        <p:spPr>
          <a:xfrm>
            <a:off x="432750" y="1439625"/>
            <a:ext cx="3816225" cy="3352826"/>
          </a:xfrm>
          <a:prstGeom prst="rect">
            <a:avLst/>
          </a:prstGeom>
          <a:noFill/>
          <a:ln cap="flat" cmpd="sng" w="9525">
            <a:solidFill>
              <a:schemeClr val="dk1"/>
            </a:solidFill>
            <a:prstDash val="solid"/>
            <a:round/>
            <a:headEnd len="sm" w="sm" type="none"/>
            <a:tailEnd len="sm" w="sm" type="none"/>
          </a:ln>
        </p:spPr>
      </p:pic>
      <p:pic>
        <p:nvPicPr>
          <p:cNvPr id="198" name="Google Shape;198;gb4b3c75e5c_6_75"/>
          <p:cNvPicPr preferRelativeResize="0"/>
          <p:nvPr/>
        </p:nvPicPr>
        <p:blipFill rotWithShape="1">
          <a:blip r:embed="rId4">
            <a:alphaModFix/>
          </a:blip>
          <a:srcRect b="0" l="0" r="0" t="0"/>
          <a:stretch/>
        </p:blipFill>
        <p:spPr>
          <a:xfrm>
            <a:off x="4515575" y="1439625"/>
            <a:ext cx="4167976" cy="3352825"/>
          </a:xfrm>
          <a:prstGeom prst="rect">
            <a:avLst/>
          </a:prstGeom>
          <a:noFill/>
          <a:ln cap="flat" cmpd="sng" w="9525">
            <a:solidFill>
              <a:schemeClr val="dk1"/>
            </a:solidFill>
            <a:prstDash val="solid"/>
            <a:round/>
            <a:headEnd len="sm" w="sm" type="none"/>
            <a:tailEnd len="sm" w="sm" type="none"/>
          </a:ln>
        </p:spPr>
      </p:pic>
      <p:sp>
        <p:nvSpPr>
          <p:cNvPr id="199" name="Google Shape;199;gb4b3c75e5c_6_75"/>
          <p:cNvSpPr txBox="1"/>
          <p:nvPr/>
        </p:nvSpPr>
        <p:spPr>
          <a:xfrm>
            <a:off x="1523475" y="921975"/>
            <a:ext cx="14118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chemeClr val="lt1"/>
                </a:solidFill>
                <a:latin typeface="Montserrat"/>
                <a:ea typeface="Montserrat"/>
                <a:cs typeface="Montserrat"/>
                <a:sym typeface="Montserrat"/>
              </a:rPr>
              <a:t>Test Data</a:t>
            </a:r>
            <a:endParaRPr b="1" i="0" sz="1700" u="none" cap="none" strike="noStrike">
              <a:solidFill>
                <a:schemeClr val="lt1"/>
              </a:solidFill>
              <a:latin typeface="Montserrat"/>
              <a:ea typeface="Montserrat"/>
              <a:cs typeface="Montserrat"/>
              <a:sym typeface="Montserrat"/>
            </a:endParaRPr>
          </a:p>
        </p:txBody>
      </p:sp>
      <p:sp>
        <p:nvSpPr>
          <p:cNvPr id="200" name="Google Shape;200;gb4b3c75e5c_6_75"/>
          <p:cNvSpPr txBox="1"/>
          <p:nvPr/>
        </p:nvSpPr>
        <p:spPr>
          <a:xfrm>
            <a:off x="5893663" y="990525"/>
            <a:ext cx="14118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chemeClr val="lt1"/>
                </a:solidFill>
                <a:latin typeface="Montserrat"/>
                <a:ea typeface="Montserrat"/>
                <a:cs typeface="Montserrat"/>
                <a:sym typeface="Montserrat"/>
              </a:rPr>
              <a:t>Train Data</a:t>
            </a:r>
            <a:endParaRPr b="1" i="0" sz="17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b4b3c75e5c_6_48"/>
          <p:cNvSpPr txBox="1"/>
          <p:nvPr>
            <p:ph type="title"/>
          </p:nvPr>
        </p:nvSpPr>
        <p:spPr>
          <a:xfrm>
            <a:off x="162950" y="22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700">
                <a:latin typeface="Montserrat"/>
                <a:ea typeface="Montserrat"/>
                <a:cs typeface="Montserrat"/>
                <a:sym typeface="Montserrat"/>
              </a:rPr>
              <a:t>(Hyperparameter tuned)</a:t>
            </a:r>
            <a:endParaRPr sz="1700"/>
          </a:p>
        </p:txBody>
      </p:sp>
      <p:sp>
        <p:nvSpPr>
          <p:cNvPr id="206" name="Google Shape;206;gb4b3c75e5c_6_48"/>
          <p:cNvSpPr txBox="1"/>
          <p:nvPr>
            <p:ph idx="1" type="body"/>
          </p:nvPr>
        </p:nvSpPr>
        <p:spPr>
          <a:xfrm>
            <a:off x="376825" y="1082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207" name="Google Shape;207;gb4b3c75e5c_6_48"/>
          <p:cNvPicPr preferRelativeResize="0"/>
          <p:nvPr/>
        </p:nvPicPr>
        <p:blipFill rotWithShape="1">
          <a:blip r:embed="rId3">
            <a:alphaModFix/>
          </a:blip>
          <a:srcRect b="0" l="0" r="0" t="0"/>
          <a:stretch/>
        </p:blipFill>
        <p:spPr>
          <a:xfrm>
            <a:off x="676350" y="982125"/>
            <a:ext cx="4321675" cy="1816650"/>
          </a:xfrm>
          <a:prstGeom prst="rect">
            <a:avLst/>
          </a:prstGeom>
          <a:noFill/>
          <a:ln cap="flat" cmpd="sng" w="9525">
            <a:solidFill>
              <a:schemeClr val="dk1"/>
            </a:solidFill>
            <a:prstDash val="solid"/>
            <a:round/>
            <a:headEnd len="sm" w="sm" type="none"/>
            <a:tailEnd len="sm" w="sm" type="none"/>
          </a:ln>
        </p:spPr>
      </p:pic>
      <p:pic>
        <p:nvPicPr>
          <p:cNvPr id="208" name="Google Shape;208;gb4b3c75e5c_6_48"/>
          <p:cNvPicPr preferRelativeResize="0"/>
          <p:nvPr/>
        </p:nvPicPr>
        <p:blipFill rotWithShape="1">
          <a:blip r:embed="rId4">
            <a:alphaModFix/>
          </a:blip>
          <a:srcRect b="0" l="0" r="0" t="0"/>
          <a:stretch/>
        </p:blipFill>
        <p:spPr>
          <a:xfrm>
            <a:off x="3528175" y="2989675"/>
            <a:ext cx="4788075" cy="1816650"/>
          </a:xfrm>
          <a:prstGeom prst="rect">
            <a:avLst/>
          </a:prstGeom>
          <a:noFill/>
          <a:ln cap="flat" cmpd="sng" w="9525">
            <a:solidFill>
              <a:schemeClr val="dk1"/>
            </a:solidFill>
            <a:prstDash val="solid"/>
            <a:round/>
            <a:headEnd len="sm" w="sm" type="none"/>
            <a:tailEnd len="sm" w="sm" type="none"/>
          </a:ln>
        </p:spPr>
      </p:pic>
      <p:sp>
        <p:nvSpPr>
          <p:cNvPr id="209" name="Google Shape;209;gb4b3c75e5c_6_48"/>
          <p:cNvSpPr txBox="1"/>
          <p:nvPr/>
        </p:nvSpPr>
        <p:spPr>
          <a:xfrm>
            <a:off x="6429400" y="1375925"/>
            <a:ext cx="2166300" cy="62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Montserrat"/>
                <a:ea typeface="Montserrat"/>
                <a:cs typeface="Montserrat"/>
                <a:sym typeface="Montserrat"/>
              </a:rPr>
              <a:t>Random Forest Classifier</a:t>
            </a:r>
            <a:endParaRPr b="1" i="0" sz="1800" u="none" cap="none" strike="noStrike">
              <a:solidFill>
                <a:schemeClr val="lt1"/>
              </a:solidFill>
              <a:latin typeface="Montserrat"/>
              <a:ea typeface="Montserrat"/>
              <a:cs typeface="Montserrat"/>
              <a:sym typeface="Montserrat"/>
            </a:endParaRPr>
          </a:p>
        </p:txBody>
      </p:sp>
      <p:sp>
        <p:nvSpPr>
          <p:cNvPr id="210" name="Google Shape;210;gb4b3c75e5c_6_48"/>
          <p:cNvSpPr/>
          <p:nvPr/>
        </p:nvSpPr>
        <p:spPr>
          <a:xfrm>
            <a:off x="5126676" y="1243925"/>
            <a:ext cx="1042800" cy="8931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b4b3c75e5c_6_48"/>
          <p:cNvSpPr txBox="1"/>
          <p:nvPr/>
        </p:nvSpPr>
        <p:spPr>
          <a:xfrm>
            <a:off x="615000" y="3466388"/>
            <a:ext cx="1677300" cy="75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Montserrat"/>
                <a:ea typeface="Montserrat"/>
                <a:cs typeface="Montserrat"/>
                <a:sym typeface="Montserrat"/>
              </a:rPr>
              <a:t>XG Boost Classifier</a:t>
            </a:r>
            <a:endParaRPr b="1" i="0" sz="1800" u="none" cap="none" strike="noStrike">
              <a:solidFill>
                <a:schemeClr val="lt1"/>
              </a:solidFill>
              <a:latin typeface="Montserrat"/>
              <a:ea typeface="Montserrat"/>
              <a:cs typeface="Montserrat"/>
              <a:sym typeface="Montserrat"/>
            </a:endParaRPr>
          </a:p>
        </p:txBody>
      </p:sp>
      <p:sp>
        <p:nvSpPr>
          <p:cNvPr id="212" name="Google Shape;212;gb4b3c75e5c_6_48"/>
          <p:cNvSpPr/>
          <p:nvPr/>
        </p:nvSpPr>
        <p:spPr>
          <a:xfrm>
            <a:off x="2124575" y="3397250"/>
            <a:ext cx="1160100" cy="8931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a6b2d2dc1_1_11"/>
          <p:cNvSpPr txBox="1"/>
          <p:nvPr>
            <p:ph type="title"/>
          </p:nvPr>
        </p:nvSpPr>
        <p:spPr>
          <a:xfrm>
            <a:off x="235475" y="161125"/>
            <a:ext cx="81258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800">
                <a:latin typeface="Montserrat"/>
                <a:ea typeface="Montserrat"/>
                <a:cs typeface="Montserrat"/>
                <a:sym typeface="Montserrat"/>
              </a:rPr>
              <a:t>(</a:t>
            </a:r>
            <a:r>
              <a:rPr b="1" lang="en-GB" sz="1900">
                <a:latin typeface="Montserrat"/>
                <a:ea typeface="Montserrat"/>
                <a:cs typeface="Montserrat"/>
                <a:sym typeface="Montserrat"/>
              </a:rPr>
              <a:t>continued)</a:t>
            </a:r>
            <a:endParaRPr sz="1900"/>
          </a:p>
        </p:txBody>
      </p:sp>
      <p:sp>
        <p:nvSpPr>
          <p:cNvPr id="218" name="Google Shape;218;gaa6b2d2dc1_1_11"/>
          <p:cNvSpPr txBox="1"/>
          <p:nvPr>
            <p:ph idx="1" type="body"/>
          </p:nvPr>
        </p:nvSpPr>
        <p:spPr>
          <a:xfrm>
            <a:off x="311700" y="1152475"/>
            <a:ext cx="4887600" cy="35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solidFill>
                  <a:schemeClr val="dk1"/>
                </a:solidFill>
              </a:rPr>
              <a:t>Observation 1:</a:t>
            </a:r>
            <a:r>
              <a:rPr lang="en-GB" sz="1600">
                <a:solidFill>
                  <a:schemeClr val="lt1"/>
                </a:solidFill>
              </a:rPr>
              <a:t> As seen in the table above, DT classifier gives us a better precision value whereas Random Forest classifier is lagging behind in terms of precision,but from the business perspective we are looking for a better recall value, which is given to us by Random Forest classifier.</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GB" sz="1600">
                <a:solidFill>
                  <a:schemeClr val="dk1"/>
                </a:solidFill>
              </a:rPr>
              <a:t>Observation 2: </a:t>
            </a:r>
            <a:r>
              <a:rPr lang="en-GB" sz="1600">
                <a:solidFill>
                  <a:schemeClr val="lt1"/>
                </a:solidFill>
              </a:rPr>
              <a:t>Gaussian NB has performed poorly in terms of precision and AUC value, whereas we see that DT Classifier,RT Classifier,GB Classifier &amp; XBG Classifier  have performed equally good in terms of F-1 Score and Test accuracy.</a:t>
            </a:r>
            <a:endParaRPr sz="1600">
              <a:solidFill>
                <a:schemeClr val="lt1"/>
              </a:solidFill>
            </a:endParaRPr>
          </a:p>
        </p:txBody>
      </p:sp>
      <p:pic>
        <p:nvPicPr>
          <p:cNvPr id="219" name="Google Shape;219;gaa6b2d2dc1_1_11"/>
          <p:cNvPicPr preferRelativeResize="0"/>
          <p:nvPr/>
        </p:nvPicPr>
        <p:blipFill rotWithShape="1">
          <a:blip r:embed="rId3">
            <a:alphaModFix/>
          </a:blip>
          <a:srcRect b="0" l="0" r="0" t="0"/>
          <a:stretch/>
        </p:blipFill>
        <p:spPr>
          <a:xfrm>
            <a:off x="5269300" y="1466437"/>
            <a:ext cx="3540600" cy="2901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b4b3c75e5c_6_11"/>
          <p:cNvSpPr txBox="1"/>
          <p:nvPr>
            <p:ph type="title"/>
          </p:nvPr>
        </p:nvSpPr>
        <p:spPr>
          <a:xfrm>
            <a:off x="235475" y="161125"/>
            <a:ext cx="81258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800">
                <a:latin typeface="Montserrat"/>
                <a:ea typeface="Montserrat"/>
                <a:cs typeface="Montserrat"/>
                <a:sym typeface="Montserrat"/>
              </a:rPr>
              <a:t>(</a:t>
            </a:r>
            <a:r>
              <a:rPr b="1" lang="en-GB" sz="1900">
                <a:latin typeface="Montserrat"/>
                <a:ea typeface="Montserrat"/>
                <a:cs typeface="Montserrat"/>
                <a:sym typeface="Montserrat"/>
              </a:rPr>
              <a:t>continued)</a:t>
            </a:r>
            <a:endParaRPr sz="1900"/>
          </a:p>
        </p:txBody>
      </p:sp>
      <p:sp>
        <p:nvSpPr>
          <p:cNvPr id="225" name="Google Shape;225;gb4b3c75e5c_6_11"/>
          <p:cNvSpPr txBox="1"/>
          <p:nvPr>
            <p:ph idx="1" type="body"/>
          </p:nvPr>
        </p:nvSpPr>
        <p:spPr>
          <a:xfrm>
            <a:off x="311700" y="1152475"/>
            <a:ext cx="4370700" cy="34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solidFill>
                  <a:schemeClr val="dk1"/>
                </a:solidFill>
              </a:rPr>
              <a:t>Observation 3:</a:t>
            </a:r>
            <a:r>
              <a:rPr lang="en-GB" sz="1600">
                <a:solidFill>
                  <a:schemeClr val="lt1"/>
                </a:solidFill>
              </a:rPr>
              <a:t> From the above observation we have come to the conclusion that we would choose our model from RF Classifier,GB Classifier or XGB Classifier.</a:t>
            </a:r>
            <a:endParaRPr sz="1600">
              <a:solidFill>
                <a:schemeClr val="lt1"/>
              </a:solidFill>
            </a:endParaRPr>
          </a:p>
          <a:p>
            <a:pPr indent="0" lvl="0" marL="0" rtl="0" algn="l">
              <a:lnSpc>
                <a:spcPct val="115000"/>
              </a:lnSpc>
              <a:spcBef>
                <a:spcPts val="0"/>
              </a:spcBef>
              <a:spcAft>
                <a:spcPts val="0"/>
              </a:spcAft>
              <a:buSzPts val="1800"/>
              <a:buNone/>
            </a:pPr>
            <a:r>
              <a:rPr lang="en-GB" sz="1600">
                <a:solidFill>
                  <a:schemeClr val="lt1"/>
                </a:solidFill>
              </a:rPr>
              <a:t>Although, we see DT Classifier also giving great results but that may lead of overfitting of the data.</a:t>
            </a:r>
            <a:endParaRPr sz="1600">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p:txBody>
      </p:sp>
      <p:pic>
        <p:nvPicPr>
          <p:cNvPr id="226" name="Google Shape;226;gb4b3c75e5c_6_11"/>
          <p:cNvPicPr preferRelativeResize="0"/>
          <p:nvPr/>
        </p:nvPicPr>
        <p:blipFill rotWithShape="1">
          <a:blip r:embed="rId3">
            <a:alphaModFix/>
          </a:blip>
          <a:srcRect b="0" l="0" r="0" t="0"/>
          <a:stretch/>
        </p:blipFill>
        <p:spPr>
          <a:xfrm>
            <a:off x="5101475" y="1347925"/>
            <a:ext cx="3452400" cy="2691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b4b3c75e5c_6_18"/>
          <p:cNvSpPr txBox="1"/>
          <p:nvPr>
            <p:ph type="title"/>
          </p:nvPr>
        </p:nvSpPr>
        <p:spPr>
          <a:xfrm>
            <a:off x="235475" y="161125"/>
            <a:ext cx="81258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800">
                <a:latin typeface="Montserrat"/>
                <a:ea typeface="Montserrat"/>
                <a:cs typeface="Montserrat"/>
                <a:sym typeface="Montserrat"/>
              </a:rPr>
              <a:t>(</a:t>
            </a:r>
            <a:r>
              <a:rPr b="1" lang="en-GB" sz="1900">
                <a:latin typeface="Montserrat"/>
                <a:ea typeface="Montserrat"/>
                <a:cs typeface="Montserrat"/>
                <a:sym typeface="Montserrat"/>
              </a:rPr>
              <a:t>continued)</a:t>
            </a:r>
            <a:endParaRPr sz="1900"/>
          </a:p>
        </p:txBody>
      </p:sp>
      <p:sp>
        <p:nvSpPr>
          <p:cNvPr id="232" name="Google Shape;232;gb4b3c75e5c_6_18"/>
          <p:cNvSpPr txBox="1"/>
          <p:nvPr>
            <p:ph idx="1" type="body"/>
          </p:nvPr>
        </p:nvSpPr>
        <p:spPr>
          <a:xfrm>
            <a:off x="395550" y="931538"/>
            <a:ext cx="5754300" cy="41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50">
                <a:solidFill>
                  <a:schemeClr val="lt1"/>
                </a:solidFill>
                <a:highlight>
                  <a:srgbClr val="FFFFFF"/>
                </a:highlight>
                <a:latin typeface="Montserrat Medium"/>
                <a:ea typeface="Montserrat Medium"/>
                <a:cs typeface="Montserrat Medium"/>
                <a:sym typeface="Montserrat Medium"/>
              </a:rPr>
              <a:t>We had chosen XG Boost Classifier for our prediction and the best hyperparameters obtained are as below.</a:t>
            </a:r>
            <a:endParaRPr sz="16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450">
              <a:solidFill>
                <a:schemeClr val="dk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dk1"/>
                </a:solidFill>
                <a:highlight>
                  <a:srgbClr val="FFFFFF"/>
                </a:highlight>
                <a:latin typeface="Montserrat Medium"/>
                <a:ea typeface="Montserrat Medium"/>
                <a:cs typeface="Montserrat Medium"/>
                <a:sym typeface="Montserrat Medium"/>
              </a:rPr>
              <a:t>Best hyperparameters</a:t>
            </a: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colsample_bylevel=1,</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colsample_bynode=1</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colsample_bytree=0.9,eta=0.3,gamma=0,</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learning_rate=0.1, max_delta_step=0, max_depth=5,</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min_child_weight=1, missing=None, n_estimators=100, n_jobs=1,nthread=4,num_boost_round=10</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objective='binary:logistic'</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random_state=0, reg_alpha=0, reg_lambda=1,scale_pos_weight=90</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250">
                <a:solidFill>
                  <a:schemeClr val="lt1"/>
                </a:solidFill>
                <a:highlight>
                  <a:srgbClr val="FFFFFF"/>
                </a:highlight>
                <a:latin typeface="Montserrat"/>
                <a:ea typeface="Montserrat"/>
                <a:cs typeface="Montserrat"/>
                <a:sym typeface="Montserrat"/>
              </a:rPr>
              <a:t>           </a:t>
            </a:r>
            <a:endParaRPr sz="165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450">
              <a:solidFill>
                <a:schemeClr val="lt1"/>
              </a:solidFill>
              <a:highlight>
                <a:srgbClr val="FFFFFF"/>
              </a:highlight>
              <a:latin typeface="Montserrat Medium"/>
              <a:ea typeface="Montserrat Medium"/>
              <a:cs typeface="Montserrat Medium"/>
              <a:sym typeface="Montserrat Medium"/>
            </a:endParaRPr>
          </a:p>
        </p:txBody>
      </p:sp>
      <p:pic>
        <p:nvPicPr>
          <p:cNvPr id="233" name="Google Shape;233;gb4b3c75e5c_6_18"/>
          <p:cNvPicPr preferRelativeResize="0"/>
          <p:nvPr/>
        </p:nvPicPr>
        <p:blipFill rotWithShape="1">
          <a:blip r:embed="rId3">
            <a:alphaModFix/>
          </a:blip>
          <a:srcRect b="0" l="0" r="0" t="0"/>
          <a:stretch/>
        </p:blipFill>
        <p:spPr>
          <a:xfrm>
            <a:off x="5954175" y="1196425"/>
            <a:ext cx="2630725" cy="36060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b4b3c75e5c_6_26"/>
          <p:cNvSpPr txBox="1"/>
          <p:nvPr>
            <p:ph type="title"/>
          </p:nvPr>
        </p:nvSpPr>
        <p:spPr>
          <a:xfrm>
            <a:off x="235475" y="161125"/>
            <a:ext cx="81258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 Validation &amp; Selection</a:t>
            </a:r>
            <a:r>
              <a:rPr b="1" lang="en-GB" sz="1800">
                <a:latin typeface="Montserrat"/>
                <a:ea typeface="Montserrat"/>
                <a:cs typeface="Montserrat"/>
                <a:sym typeface="Montserrat"/>
              </a:rPr>
              <a:t>(</a:t>
            </a:r>
            <a:r>
              <a:rPr b="1" lang="en-GB" sz="1900">
                <a:latin typeface="Montserrat"/>
                <a:ea typeface="Montserrat"/>
                <a:cs typeface="Montserrat"/>
                <a:sym typeface="Montserrat"/>
              </a:rPr>
              <a:t>continued)</a:t>
            </a:r>
            <a:endParaRPr sz="1900"/>
          </a:p>
        </p:txBody>
      </p:sp>
      <p:sp>
        <p:nvSpPr>
          <p:cNvPr id="239" name="Google Shape;239;gb4b3c75e5c_6_26"/>
          <p:cNvSpPr txBox="1"/>
          <p:nvPr>
            <p:ph idx="1" type="body"/>
          </p:nvPr>
        </p:nvSpPr>
        <p:spPr>
          <a:xfrm>
            <a:off x="116025" y="855325"/>
            <a:ext cx="8633400" cy="40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50">
                <a:solidFill>
                  <a:schemeClr val="lt1"/>
                </a:solidFill>
                <a:highlight>
                  <a:srgbClr val="FFFFFF"/>
                </a:highlight>
                <a:latin typeface="Montserrat Medium"/>
                <a:ea typeface="Montserrat Medium"/>
                <a:cs typeface="Montserrat Medium"/>
                <a:sym typeface="Montserrat Medium"/>
              </a:rPr>
              <a:t>              </a:t>
            </a:r>
            <a:endParaRPr sz="145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450">
              <a:solidFill>
                <a:schemeClr val="lt1"/>
              </a:solidFill>
              <a:highlight>
                <a:srgbClr val="FFFFFF"/>
              </a:highlight>
              <a:latin typeface="Montserrat Medium"/>
              <a:ea typeface="Montserrat Medium"/>
              <a:cs typeface="Montserrat Medium"/>
              <a:sym typeface="Montserrat Medium"/>
            </a:endParaRPr>
          </a:p>
        </p:txBody>
      </p:sp>
      <p:pic>
        <p:nvPicPr>
          <p:cNvPr id="240" name="Google Shape;240;gb4b3c75e5c_6_26"/>
          <p:cNvPicPr preferRelativeResize="0"/>
          <p:nvPr/>
        </p:nvPicPr>
        <p:blipFill rotWithShape="1">
          <a:blip r:embed="rId3">
            <a:alphaModFix/>
          </a:blip>
          <a:srcRect b="0" l="0" r="0" t="0"/>
          <a:stretch/>
        </p:blipFill>
        <p:spPr>
          <a:xfrm>
            <a:off x="788875" y="768725"/>
            <a:ext cx="6702750" cy="42536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aa6b2d2dc1_1_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solidFill>
                  <a:srgbClr val="CC0000"/>
                </a:solidFill>
                <a:latin typeface="Montserrat"/>
                <a:ea typeface="Montserrat"/>
                <a:cs typeface="Montserrat"/>
                <a:sym typeface="Montserrat"/>
              </a:rPr>
              <a:t>Challenges</a:t>
            </a:r>
            <a:endParaRPr/>
          </a:p>
        </p:txBody>
      </p:sp>
      <p:sp>
        <p:nvSpPr>
          <p:cNvPr id="246" name="Google Shape;246;gaa6b2d2dc1_1_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GB">
                <a:solidFill>
                  <a:schemeClr val="lt1"/>
                </a:solidFill>
              </a:rPr>
              <a:t>Huge chunk of data was to be handled keeping in mind not to miss anything which is even of little relevance.</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GB">
                <a:solidFill>
                  <a:schemeClr val="lt1"/>
                </a:solidFill>
              </a:rPr>
              <a:t>Feature selection was quite a challenge as our dataset had many futuristic features which had no relevance for initial detection of loan defaulter.</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b4b3c75e5c_6_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solidFill>
                  <a:srgbClr val="CC0000"/>
                </a:solidFill>
                <a:latin typeface="Montserrat"/>
                <a:ea typeface="Montserrat"/>
                <a:cs typeface="Montserrat"/>
                <a:sym typeface="Montserrat"/>
              </a:rPr>
              <a:t>Futuristic Features</a:t>
            </a:r>
            <a:endParaRPr/>
          </a:p>
        </p:txBody>
      </p:sp>
      <p:sp>
        <p:nvSpPr>
          <p:cNvPr id="252" name="Google Shape;252;gb4b3c75e5c_6_35"/>
          <p:cNvSpPr txBox="1"/>
          <p:nvPr>
            <p:ph idx="1" type="body"/>
          </p:nvPr>
        </p:nvSpPr>
        <p:spPr>
          <a:xfrm>
            <a:off x="311700" y="1152475"/>
            <a:ext cx="86895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total_pymnt:- Payments received to date for total amount funded.</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total_pymnt_inv:-Payments received on date for portion of total amount funded by investors.</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total_rec_prncp:-Principal received to date.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total_rec_int:-Interest received to date.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total_rec_late_fee:-Late fees received to date.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recoveries:-post charge off gross recovery.</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collection_recovery_fee:-post charge off collection fee.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last_pymnt_d:-Last month payment was received.</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last_pymnt_amnt:-Last total payment amount received.</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funded_amnt:-The total amount committed to that loan at that point in time.</a:t>
            </a:r>
            <a:endParaRPr sz="14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800"/>
              <a:buNone/>
            </a:pPr>
            <a:r>
              <a:rPr lang="en-GB" sz="1400">
                <a:solidFill>
                  <a:schemeClr val="lt1"/>
                </a:solidFill>
                <a:highlight>
                  <a:srgbClr val="FFFFFF"/>
                </a:highlight>
                <a:latin typeface="Montserrat Medium"/>
                <a:ea typeface="Montserrat Medium"/>
                <a:cs typeface="Montserrat Medium"/>
                <a:sym typeface="Montserrat Medium"/>
              </a:rPr>
              <a:t>funded_amnt_inv:-The total amount committed by investors for that loan at that time.</a:t>
            </a:r>
            <a:endParaRPr sz="14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8" name="Google Shape;258;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208800" y="0"/>
            <a:ext cx="8726400" cy="166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The Dilemma</a:t>
            </a:r>
            <a:endParaRPr b="1">
              <a:latin typeface="Montserrat"/>
              <a:ea typeface="Montserrat"/>
              <a:cs typeface="Montserrat"/>
              <a:sym typeface="Montserrat"/>
            </a:endParaRPr>
          </a:p>
        </p:txBody>
      </p:sp>
      <p:sp>
        <p:nvSpPr>
          <p:cNvPr id="68" name="Google Shape;68;p3"/>
          <p:cNvSpPr txBox="1"/>
          <p:nvPr>
            <p:ph idx="1" type="body"/>
          </p:nvPr>
        </p:nvSpPr>
        <p:spPr>
          <a:xfrm>
            <a:off x="244725" y="1138525"/>
            <a:ext cx="8520600" cy="3865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solidFill>
                  <a:schemeClr val="lt1"/>
                </a:solidFill>
                <a:latin typeface="Montserrat Medium"/>
                <a:ea typeface="Montserrat Medium"/>
                <a:cs typeface="Montserrat Medium"/>
                <a:sym typeface="Montserrat Medium"/>
              </a:rPr>
              <a:t>Lending Club is the world’s largest online marketplace connecting borrowers and investors. An inevitable outcome of lending is default by borrowers. The idea of this tutorial is to create a predictive model that identifies applicants who are relatively risky for a loan. In order to accomplish this, I organized the whole series into four parts as follows:</a:t>
            </a:r>
            <a:endParaRPr>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60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solidFill>
                <a:schemeClr val="lt1"/>
              </a:solidFill>
              <a:latin typeface="Montserrat Medium"/>
              <a:ea typeface="Montserrat Medium"/>
              <a:cs typeface="Montserrat Medium"/>
              <a:sym typeface="Montserrat Medium"/>
            </a:endParaRPr>
          </a:p>
        </p:txBody>
      </p:sp>
      <p:pic>
        <p:nvPicPr>
          <p:cNvPr id="69" name="Google Shape;69;p3"/>
          <p:cNvPicPr preferRelativeResize="0"/>
          <p:nvPr/>
        </p:nvPicPr>
        <p:blipFill rotWithShape="1">
          <a:blip r:embed="rId3">
            <a:alphaModFix/>
          </a:blip>
          <a:srcRect b="4340" l="0" r="0" t="-4340"/>
          <a:stretch/>
        </p:blipFill>
        <p:spPr>
          <a:xfrm>
            <a:off x="657500" y="2685600"/>
            <a:ext cx="7695076" cy="2164375"/>
          </a:xfrm>
          <a:prstGeom prst="rect">
            <a:avLst/>
          </a:prstGeom>
          <a:noFill/>
          <a:ln>
            <a:noFill/>
          </a:ln>
        </p:spPr>
      </p:pic>
      <p:pic>
        <p:nvPicPr>
          <p:cNvPr id="70" name="Google Shape;70;p3"/>
          <p:cNvPicPr preferRelativeResize="0"/>
          <p:nvPr/>
        </p:nvPicPr>
        <p:blipFill rotWithShape="1">
          <a:blip r:embed="rId4">
            <a:alphaModFix/>
          </a:blip>
          <a:srcRect b="85110" l="131240" r="-131240" t="-85110"/>
          <a:stretch/>
        </p:blipFill>
        <p:spPr>
          <a:xfrm>
            <a:off x="4643600" y="92496"/>
            <a:ext cx="3352800" cy="885300"/>
          </a:xfrm>
          <a:prstGeom prst="rect">
            <a:avLst/>
          </a:prstGeom>
          <a:noFill/>
          <a:ln>
            <a:noFill/>
          </a:ln>
        </p:spPr>
      </p:pic>
      <p:pic>
        <p:nvPicPr>
          <p:cNvPr id="71" name="Google Shape;71;p3"/>
          <p:cNvPicPr preferRelativeResize="0"/>
          <p:nvPr/>
        </p:nvPicPr>
        <p:blipFill rotWithShape="1">
          <a:blip r:embed="rId5">
            <a:alphaModFix/>
          </a:blip>
          <a:srcRect b="0" l="0" r="0" t="0"/>
          <a:stretch/>
        </p:blipFill>
        <p:spPr>
          <a:xfrm>
            <a:off x="4804350" y="344925"/>
            <a:ext cx="2519550" cy="56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Pipeline</a:t>
            </a:r>
            <a:endParaRPr b="1">
              <a:latin typeface="Montserrat"/>
              <a:ea typeface="Montserrat"/>
              <a:cs typeface="Montserrat"/>
              <a:sym typeface="Montserrat"/>
            </a:endParaRPr>
          </a:p>
        </p:txBody>
      </p:sp>
      <p:sp>
        <p:nvSpPr>
          <p:cNvPr id="77" name="Google Shape;77;p4"/>
          <p:cNvSpPr txBox="1"/>
          <p:nvPr>
            <p:ph idx="1" type="body"/>
          </p:nvPr>
        </p:nvSpPr>
        <p:spPr>
          <a:xfrm>
            <a:off x="311700" y="1152475"/>
            <a:ext cx="8520600" cy="366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b="1" lang="en-GB" sz="1600" u="sng">
                <a:solidFill>
                  <a:schemeClr val="lt1"/>
                </a:solidFill>
                <a:latin typeface="Montserrat Medium"/>
                <a:ea typeface="Montserrat Medium"/>
                <a:cs typeface="Montserrat Medium"/>
                <a:sym typeface="Montserrat Medium"/>
                <a:hlinkClick r:id="rId3">
                  <a:extLst>
                    <a:ext uri="{A12FA001-AC4F-418D-AE19-62706E023703}">
                      <ahyp:hlinkClr val="tx"/>
                    </a:ext>
                  </a:extLst>
                </a:hlinkClick>
              </a:rPr>
              <a:t>Data processing-1</a:t>
            </a:r>
            <a:r>
              <a:rPr lang="en-GB" sz="1600">
                <a:solidFill>
                  <a:schemeClr val="lt1"/>
                </a:solidFill>
                <a:latin typeface="Montserrat Medium"/>
                <a:ea typeface="Montserrat Medium"/>
                <a:cs typeface="Montserrat Medium"/>
                <a:sym typeface="Montserrat Medium"/>
              </a:rPr>
              <a:t>: In this first part we’ve removed unnecessary features. </a:t>
            </a:r>
            <a:endParaRPr sz="1600">
              <a:solidFill>
                <a:schemeClr val="lt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SzPts val="1800"/>
              <a:buNone/>
            </a:pPr>
            <a:r>
              <a:rPr lang="en-GB" sz="1600">
                <a:solidFill>
                  <a:schemeClr val="lt1"/>
                </a:solidFill>
                <a:latin typeface="Montserrat Medium"/>
                <a:ea typeface="Montserrat Medium"/>
                <a:cs typeface="Montserrat Medium"/>
                <a:sym typeface="Montserrat Medium"/>
              </a:rPr>
              <a:t>There were nearly Many columns with all Null values.</a:t>
            </a:r>
            <a:endParaRPr sz="1600">
              <a:solidFill>
                <a:schemeClr val="lt1"/>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lt1"/>
              </a:buClr>
              <a:buSzPts val="1800"/>
              <a:buChar char="●"/>
            </a:pPr>
            <a:r>
              <a:rPr b="1" lang="en-GB" sz="1600" u="sng">
                <a:solidFill>
                  <a:schemeClr val="lt1"/>
                </a:solidFill>
                <a:latin typeface="Montserrat Medium"/>
                <a:ea typeface="Montserrat Medium"/>
                <a:cs typeface="Montserrat Medium"/>
                <a:sym typeface="Montserrat Medium"/>
                <a:hlinkClick r:id="rId4">
                  <a:extLst>
                    <a:ext uri="{A12FA001-AC4F-418D-AE19-62706E023703}">
                      <ahyp:hlinkClr val="tx"/>
                    </a:ext>
                  </a:extLst>
                </a:hlinkClick>
              </a:rPr>
              <a:t>Data processing-2</a:t>
            </a:r>
            <a:r>
              <a:rPr lang="en-GB" sz="1600">
                <a:solidFill>
                  <a:schemeClr val="lt1"/>
                </a:solidFill>
                <a:latin typeface="Montserrat Medium"/>
                <a:ea typeface="Montserrat Medium"/>
                <a:cs typeface="Montserrat Medium"/>
                <a:sym typeface="Montserrat Medium"/>
              </a:rPr>
              <a:t>:  In this part, we manually go through each features selected from part 1. This is the most time-consuming part, but worth it for a better model.</a:t>
            </a:r>
            <a:endParaRPr/>
          </a:p>
          <a:p>
            <a:pPr indent="-342900" lvl="0" marL="457200" rtl="0" algn="l">
              <a:lnSpc>
                <a:spcPct val="115000"/>
              </a:lnSpc>
              <a:spcBef>
                <a:spcPts val="0"/>
              </a:spcBef>
              <a:spcAft>
                <a:spcPts val="0"/>
              </a:spcAft>
              <a:buClr>
                <a:schemeClr val="lt1"/>
              </a:buClr>
              <a:buSzPts val="1800"/>
              <a:buChar char="●"/>
            </a:pPr>
            <a:r>
              <a:rPr b="1" lang="en-GB" sz="1600" u="sng">
                <a:solidFill>
                  <a:schemeClr val="lt1"/>
                </a:solidFill>
                <a:latin typeface="Montserrat Medium"/>
                <a:ea typeface="Montserrat Medium"/>
                <a:cs typeface="Montserrat Medium"/>
                <a:sym typeface="Montserrat Medium"/>
                <a:hlinkClick r:id="rId5">
                  <a:extLst>
                    <a:ext uri="{A12FA001-AC4F-418D-AE19-62706E023703}">
                      <ahyp:hlinkClr val="tx"/>
                    </a:ext>
                  </a:extLst>
                </a:hlinkClick>
              </a:rPr>
              <a:t>EDA</a:t>
            </a:r>
            <a:r>
              <a:rPr lang="en-GB" sz="1600">
                <a:solidFill>
                  <a:schemeClr val="lt1"/>
                </a:solidFill>
                <a:latin typeface="Montserrat Medium"/>
                <a:ea typeface="Montserrat Medium"/>
                <a:cs typeface="Montserrat Medium"/>
                <a:sym typeface="Montserrat Medium"/>
              </a:rPr>
              <a:t>: In in this part, we do some exploratory data analysis (EDA) on the features selected in part-1 and 2.</a:t>
            </a:r>
            <a:endParaRPr/>
          </a:p>
          <a:p>
            <a:pPr indent="-342900" lvl="0" marL="457200" rtl="0" algn="l">
              <a:lnSpc>
                <a:spcPct val="115000"/>
              </a:lnSpc>
              <a:spcBef>
                <a:spcPts val="0"/>
              </a:spcBef>
              <a:spcAft>
                <a:spcPts val="0"/>
              </a:spcAft>
              <a:buClr>
                <a:schemeClr val="lt1"/>
              </a:buClr>
              <a:buSzPts val="1800"/>
              <a:buChar char="●"/>
            </a:pPr>
            <a:r>
              <a:rPr b="1" lang="en-GB" sz="1600" u="sng">
                <a:solidFill>
                  <a:schemeClr val="lt1"/>
                </a:solidFill>
                <a:latin typeface="Montserrat Medium"/>
                <a:ea typeface="Montserrat Medium"/>
                <a:cs typeface="Montserrat Medium"/>
                <a:sym typeface="Montserrat Medium"/>
                <a:hlinkClick r:id="rId6">
                  <a:extLst>
                    <a:ext uri="{A12FA001-AC4F-418D-AE19-62706E023703}">
                      <ahyp:hlinkClr val="tx"/>
                    </a:ext>
                  </a:extLst>
                </a:hlinkClick>
              </a:rPr>
              <a:t>Create a model</a:t>
            </a:r>
            <a:r>
              <a:rPr lang="en-GB" sz="1600">
                <a:solidFill>
                  <a:schemeClr val="lt1"/>
                </a:solidFill>
                <a:latin typeface="Montserrat Medium"/>
                <a:ea typeface="Montserrat Medium"/>
                <a:cs typeface="Montserrat Medium"/>
                <a:sym typeface="Montserrat Medium"/>
              </a:rPr>
              <a:t>: Finally, In this last but not the last part, we create models. Creating a model is also not an easy task. It’s also an iterative process. we show how to start with a with a simple model, then slowly add complexity for better performance.</a:t>
            </a:r>
            <a:endParaRPr/>
          </a:p>
          <a:p>
            <a:pPr indent="-228600" lvl="0" marL="457200" rtl="0" algn="l">
              <a:lnSpc>
                <a:spcPct val="115000"/>
              </a:lnSpc>
              <a:spcBef>
                <a:spcPts val="0"/>
              </a:spcBef>
              <a:spcAft>
                <a:spcPts val="0"/>
              </a:spcAft>
              <a:buClr>
                <a:schemeClr val="lt1"/>
              </a:buClr>
              <a:buSzPts val="1800"/>
              <a:buNone/>
            </a:pPr>
            <a:r>
              <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b4ac7249a6_1_27"/>
          <p:cNvSpPr txBox="1"/>
          <p:nvPr>
            <p:ph type="title"/>
          </p:nvPr>
        </p:nvSpPr>
        <p:spPr>
          <a:xfrm>
            <a:off x="311700" y="246725"/>
            <a:ext cx="799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b="1" lang="en-GB">
                <a:latin typeface="Montserrat"/>
                <a:ea typeface="Montserrat"/>
                <a:cs typeface="Montserrat"/>
                <a:sym typeface="Montserrat"/>
              </a:rPr>
              <a:t>Data Summary</a:t>
            </a:r>
            <a:endParaRPr/>
          </a:p>
        </p:txBody>
      </p:sp>
      <p:sp>
        <p:nvSpPr>
          <p:cNvPr id="83" name="Google Shape;83;gb4ac7249a6_1_27"/>
          <p:cNvSpPr txBox="1"/>
          <p:nvPr>
            <p:ph idx="1" type="body"/>
          </p:nvPr>
        </p:nvSpPr>
        <p:spPr>
          <a:xfrm>
            <a:off x="113400" y="1017725"/>
            <a:ext cx="8718900" cy="39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84" name="Google Shape;84;gb4ac7249a6_1_27"/>
          <p:cNvPicPr preferRelativeResize="0"/>
          <p:nvPr/>
        </p:nvPicPr>
        <p:blipFill rotWithShape="1">
          <a:blip r:embed="rId3">
            <a:alphaModFix/>
          </a:blip>
          <a:srcRect b="0" l="0" r="0" t="0"/>
          <a:stretch/>
        </p:blipFill>
        <p:spPr>
          <a:xfrm>
            <a:off x="1115288" y="875350"/>
            <a:ext cx="6715125" cy="396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0" name="Google Shape;90;p5"/>
          <p:cNvSpPr txBox="1"/>
          <p:nvPr>
            <p:ph idx="1" type="body"/>
          </p:nvPr>
        </p:nvSpPr>
        <p:spPr>
          <a:xfrm>
            <a:off x="311700" y="1152475"/>
            <a:ext cx="8520600" cy="34164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rgbClr val="134F5C"/>
              </a:solidFill>
            </a:endParaRPr>
          </a:p>
          <a:p>
            <a:pPr indent="0" lvl="0" marL="0" rtl="0" algn="l">
              <a:lnSpc>
                <a:spcPct val="115000"/>
              </a:lnSpc>
              <a:spcBef>
                <a:spcPts val="0"/>
              </a:spcBef>
              <a:spcAft>
                <a:spcPts val="0"/>
              </a:spcAft>
              <a:buSzPts val="1800"/>
              <a:buNone/>
            </a:pPr>
            <a:r>
              <a:rPr lang="en-GB">
                <a:solidFill>
                  <a:schemeClr val="dk1"/>
                </a:solidFill>
                <a:latin typeface="Montserrat Medium"/>
                <a:ea typeface="Montserrat Medium"/>
                <a:cs typeface="Montserrat Medium"/>
                <a:sym typeface="Montserrat Medium"/>
              </a:rPr>
              <a:t>loan_amnt</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The amount the borrower promises to repay, as set forth in the loan contract</a:t>
            </a:r>
            <a:r>
              <a:rPr i="1" lang="en-GB" sz="1500">
                <a:solidFill>
                  <a:schemeClr val="lt1"/>
                </a:solidFill>
                <a:highlight>
                  <a:srgbClr val="FFFFFF"/>
                </a:highlight>
                <a:latin typeface="Montserrat Medium"/>
                <a:ea typeface="Montserrat Medium"/>
                <a:cs typeface="Montserrat Medium"/>
                <a:sym typeface="Montserrat Medium"/>
              </a:rPr>
              <a:t>.</a:t>
            </a:r>
            <a:r>
              <a:rPr lang="en-GB" sz="1500">
                <a:solidFill>
                  <a:schemeClr val="lt1"/>
                </a:solidFill>
                <a:highlight>
                  <a:srgbClr val="FFFFFF"/>
                </a:highlight>
                <a:latin typeface="Montserrat Medium"/>
                <a:ea typeface="Montserrat Medium"/>
                <a:cs typeface="Montserrat Medium"/>
                <a:sym typeface="Montserrat Medium"/>
              </a:rPr>
              <a:t>The loan amount may exceed the original amount requested by the borrower if he or she elects to include points and other upfront costs in the loan.</a:t>
            </a:r>
            <a:endParaRPr sz="15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solidFill>
                <a:srgbClr val="134F5C"/>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a:solidFill>
                  <a:schemeClr val="dk1"/>
                </a:solidFill>
                <a:latin typeface="Montserrat Medium"/>
                <a:ea typeface="Montserrat Medium"/>
                <a:cs typeface="Montserrat Medium"/>
                <a:sym typeface="Montserrat Medium"/>
              </a:rPr>
              <a:t>Purpose</a:t>
            </a:r>
            <a:r>
              <a:rPr lang="en-GB">
                <a:solidFill>
                  <a:srgbClr val="134F5C"/>
                </a:solidFill>
              </a:rPr>
              <a:t>:</a:t>
            </a:r>
            <a:r>
              <a:rPr lang="en-GB" sz="1450">
                <a:solidFill>
                  <a:schemeClr val="lt1"/>
                </a:solidFill>
                <a:highlight>
                  <a:srgbClr val="FFFFFF"/>
                </a:highlight>
                <a:latin typeface="Montserrat Medium"/>
                <a:ea typeface="Montserrat Medium"/>
                <a:cs typeface="Montserrat Medium"/>
                <a:sym typeface="Montserrat Medium"/>
              </a:rPr>
              <a:t>The purpose of the loan is used by the lender to make decisions on the risk and may even impact the </a:t>
            </a:r>
            <a:r>
              <a:rPr lang="en-GB" sz="145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val="tx"/>
                    </a:ext>
                  </a:extLst>
                </a:hlinkClick>
              </a:rPr>
              <a:t>interest rate</a:t>
            </a:r>
            <a:r>
              <a:rPr lang="en-GB" sz="1450">
                <a:solidFill>
                  <a:schemeClr val="lt1"/>
                </a:solidFill>
                <a:highlight>
                  <a:srgbClr val="FFFFFF"/>
                </a:highlight>
                <a:latin typeface="Montserrat Medium"/>
                <a:ea typeface="Montserrat Medium"/>
                <a:cs typeface="Montserrat Medium"/>
                <a:sym typeface="Montserrat Medium"/>
              </a:rPr>
              <a:t> that is offered. For example, if an applicant is refinancing a mortgage after having taken some </a:t>
            </a:r>
            <a:r>
              <a:rPr lang="en-GB" sz="1450">
                <a:solidFill>
                  <a:schemeClr val="lt1"/>
                </a:solidFill>
                <a:highlight>
                  <a:srgbClr val="FFFFFF"/>
                </a:highlight>
                <a:uFill>
                  <a:noFill/>
                </a:uFill>
                <a:latin typeface="Montserrat Medium"/>
                <a:ea typeface="Montserrat Medium"/>
                <a:cs typeface="Montserrat Medium"/>
                <a:sym typeface="Montserrat Medium"/>
                <a:hlinkClick r:id="rId4">
                  <a:extLst>
                    <a:ext uri="{A12FA001-AC4F-418D-AE19-62706E023703}">
                      <ahyp:hlinkClr val="tx"/>
                    </a:ext>
                  </a:extLst>
                </a:hlinkClick>
              </a:rPr>
              <a:t>cash</a:t>
            </a:r>
            <a:r>
              <a:rPr lang="en-GB" sz="1450">
                <a:solidFill>
                  <a:schemeClr val="lt1"/>
                </a:solidFill>
                <a:highlight>
                  <a:srgbClr val="FFFFFF"/>
                </a:highlight>
                <a:latin typeface="Montserrat Medium"/>
                <a:ea typeface="Montserrat Medium"/>
                <a:cs typeface="Montserrat Medium"/>
                <a:sym typeface="Montserrat Medium"/>
              </a:rPr>
              <a:t> out, the lender might consider that an increase in risk and increase the interest rate that is offered or add additional conditions. Loan purpose is important to the process of obtaining mortgages or business loans that are connected with specific types of business activities.</a:t>
            </a:r>
            <a:endParaRPr sz="220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solidFill>
                <a:srgbClr val="134F5C"/>
              </a:solidFill>
            </a:endParaRPr>
          </a:p>
          <a:p>
            <a:pPr indent="0" lvl="0" marL="0" rtl="0" algn="l">
              <a:lnSpc>
                <a:spcPct val="115000"/>
              </a:lnSpc>
              <a:spcBef>
                <a:spcPts val="0"/>
              </a:spcBef>
              <a:spcAft>
                <a:spcPts val="0"/>
              </a:spcAft>
              <a:buSzPts val="1800"/>
              <a:buNone/>
            </a:pPr>
            <a:r>
              <a:t/>
            </a:r>
            <a:endParaRPr>
              <a:solidFill>
                <a:srgbClr val="134F5C"/>
              </a:solidFil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aa6b2d2dc1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96" name="Google Shape;96;gaa6b2d2dc1_0_5"/>
          <p:cNvSpPr txBox="1"/>
          <p:nvPr>
            <p:ph idx="1" type="body"/>
          </p:nvPr>
        </p:nvSpPr>
        <p:spPr>
          <a:xfrm>
            <a:off x="419300" y="1228675"/>
            <a:ext cx="82185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solidFill>
                  <a:srgbClr val="980000"/>
                </a:solidFill>
                <a:latin typeface="Montserrat Medium"/>
                <a:ea typeface="Montserrat Medium"/>
                <a:cs typeface="Montserrat Medium"/>
                <a:sym typeface="Montserrat Medium"/>
              </a:rPr>
              <a:t>Dti</a:t>
            </a:r>
            <a:r>
              <a:rPr lang="en-GB">
                <a:solidFill>
                  <a:srgbClr val="134F5C"/>
                </a:solidFill>
                <a:latin typeface="Montserrat Medium"/>
                <a:ea typeface="Montserrat Medium"/>
                <a:cs typeface="Montserrat Medium"/>
                <a:sym typeface="Montserrat Medium"/>
              </a:rPr>
              <a:t>: </a:t>
            </a:r>
            <a:r>
              <a:rPr lang="en-GB" sz="1550">
                <a:solidFill>
                  <a:schemeClr val="lt1"/>
                </a:solidFill>
                <a:latin typeface="Montserrat Medium"/>
                <a:ea typeface="Montserrat Medium"/>
                <a:cs typeface="Montserrat Medium"/>
                <a:sym typeface="Montserrat Medium"/>
              </a:rPr>
              <a:t>Your debt-to-income ratio is all your monthly debt payments divided by your gross monthly income. This number is one way lenders measure your ability to manage the monthly payments to repay the money you plan to borrow.</a:t>
            </a:r>
            <a:endParaRPr sz="155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55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a:solidFill>
                  <a:srgbClr val="980000"/>
                </a:solidFill>
                <a:latin typeface="Montserrat Medium"/>
                <a:ea typeface="Montserrat Medium"/>
                <a:cs typeface="Montserrat Medium"/>
                <a:sym typeface="Montserrat Medium"/>
              </a:rPr>
              <a:t>Fico_range</a:t>
            </a:r>
            <a:r>
              <a:rPr lang="en-GB">
                <a:solidFill>
                  <a:srgbClr val="134F5C"/>
                </a:solidFill>
                <a:latin typeface="Montserrat Medium"/>
                <a:ea typeface="Montserrat Medium"/>
                <a:cs typeface="Montserrat Medium"/>
                <a:sym typeface="Montserrat Medium"/>
              </a:rPr>
              <a:t>: </a:t>
            </a:r>
            <a:r>
              <a:rPr lang="en-GB" sz="1500">
                <a:solidFill>
                  <a:schemeClr val="lt1"/>
                </a:solidFill>
                <a:highlight>
                  <a:srgbClr val="FFFFFF"/>
                </a:highlight>
                <a:latin typeface="Montserrat Medium"/>
                <a:ea typeface="Montserrat Medium"/>
                <a:cs typeface="Montserrat Medium"/>
                <a:sym typeface="Montserrat Medium"/>
              </a:rPr>
              <a:t>A FICO score is a </a:t>
            </a:r>
            <a:r>
              <a:rPr lang="en-GB" sz="1500">
                <a:solidFill>
                  <a:schemeClr val="lt1"/>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val="tx"/>
                    </a:ext>
                  </a:extLst>
                </a:hlinkClick>
              </a:rPr>
              <a:t>credit score</a:t>
            </a:r>
            <a:r>
              <a:rPr lang="en-GB" sz="1500">
                <a:solidFill>
                  <a:schemeClr val="lt1"/>
                </a:solidFill>
                <a:highlight>
                  <a:srgbClr val="FFFFFF"/>
                </a:highlight>
                <a:latin typeface="Montserrat Medium"/>
                <a:ea typeface="Montserrat Medium"/>
                <a:cs typeface="Montserrat Medium"/>
                <a:sym typeface="Montserrat Medium"/>
              </a:rPr>
              <a:t> created by the </a:t>
            </a:r>
            <a:r>
              <a:rPr lang="en-GB" sz="1500" u="sng">
                <a:solidFill>
                  <a:schemeClr val="lt1"/>
                </a:solidFill>
                <a:highlight>
                  <a:srgbClr val="FFFFFF"/>
                </a:highlight>
                <a:latin typeface="Montserrat Medium"/>
                <a:ea typeface="Montserrat Medium"/>
                <a:cs typeface="Montserrat Medium"/>
                <a:sym typeface="Montserrat Medium"/>
                <a:hlinkClick r:id="rId4">
                  <a:extLst>
                    <a:ext uri="{A12FA001-AC4F-418D-AE19-62706E023703}">
                      <ahyp:hlinkClr val="tx"/>
                    </a:ext>
                  </a:extLst>
                </a:hlinkClick>
              </a:rPr>
              <a:t>Fair Isaac Corporation (FICO)</a:t>
            </a:r>
            <a:r>
              <a:rPr lang="en-GB" sz="1500">
                <a:solidFill>
                  <a:schemeClr val="lt1"/>
                </a:solidFill>
                <a:highlight>
                  <a:srgbClr val="FFFFFF"/>
                </a:highlight>
                <a:latin typeface="Montserrat Medium"/>
                <a:ea typeface="Montserrat Medium"/>
                <a:cs typeface="Montserrat Medium"/>
                <a:sym typeface="Montserrat Medium"/>
              </a:rPr>
              <a:t>.</a:t>
            </a:r>
            <a:r>
              <a:rPr baseline="30000" lang="en-GB" sz="1500">
                <a:solidFill>
                  <a:schemeClr val="lt1"/>
                </a:solidFill>
                <a:highlight>
                  <a:srgbClr val="FFFFFF"/>
                </a:highlight>
                <a:latin typeface="Montserrat Medium"/>
                <a:ea typeface="Montserrat Medium"/>
                <a:cs typeface="Montserrat Medium"/>
                <a:sym typeface="Montserrat Medium"/>
              </a:rPr>
              <a:t>1</a:t>
            </a:r>
            <a:r>
              <a:rPr lang="en-GB" sz="1500">
                <a:solidFill>
                  <a:schemeClr val="lt1"/>
                </a:solidFill>
                <a:highlight>
                  <a:srgbClr val="FFFFFF"/>
                </a:highlight>
                <a:latin typeface="Montserrat Medium"/>
                <a:ea typeface="Montserrat Medium"/>
                <a:cs typeface="Montserrat Medium"/>
                <a:sym typeface="Montserrat Medium"/>
              </a:rPr>
              <a:t>﻿ Lenders use borrowers’ FICO scores along with other details on borrowers’ </a:t>
            </a:r>
            <a:r>
              <a:rPr lang="en-GB" sz="1500">
                <a:solidFill>
                  <a:schemeClr val="lt1"/>
                </a:solidFill>
                <a:highlight>
                  <a:srgbClr val="FFFFFF"/>
                </a:highlight>
                <a:uFill>
                  <a:noFill/>
                </a:uFill>
                <a:latin typeface="Montserrat Medium"/>
                <a:ea typeface="Montserrat Medium"/>
                <a:cs typeface="Montserrat Medium"/>
                <a:sym typeface="Montserrat Medium"/>
                <a:hlinkClick r:id="rId5">
                  <a:extLst>
                    <a:ext uri="{A12FA001-AC4F-418D-AE19-62706E023703}">
                      <ahyp:hlinkClr val="tx"/>
                    </a:ext>
                  </a:extLst>
                </a:hlinkClick>
              </a:rPr>
              <a:t>credit reports</a:t>
            </a:r>
            <a:r>
              <a:rPr lang="en-GB" sz="1500">
                <a:solidFill>
                  <a:schemeClr val="lt1"/>
                </a:solidFill>
                <a:highlight>
                  <a:srgbClr val="FFFFFF"/>
                </a:highlight>
                <a:latin typeface="Montserrat Medium"/>
                <a:ea typeface="Montserrat Medium"/>
                <a:cs typeface="Montserrat Medium"/>
                <a:sym typeface="Montserrat Medium"/>
              </a:rPr>
              <a:t> to assess </a:t>
            </a:r>
            <a:r>
              <a:rPr lang="en-GB" sz="1500">
                <a:solidFill>
                  <a:schemeClr val="lt1"/>
                </a:solidFill>
                <a:highlight>
                  <a:srgbClr val="FFFFFF"/>
                </a:highlight>
                <a:uFill>
                  <a:noFill/>
                </a:uFill>
                <a:latin typeface="Montserrat Medium"/>
                <a:ea typeface="Montserrat Medium"/>
                <a:cs typeface="Montserrat Medium"/>
                <a:sym typeface="Montserrat Medium"/>
                <a:hlinkClick r:id="rId6">
                  <a:extLst>
                    <a:ext uri="{A12FA001-AC4F-418D-AE19-62706E023703}">
                      <ahyp:hlinkClr val="tx"/>
                    </a:ext>
                  </a:extLst>
                </a:hlinkClick>
              </a:rPr>
              <a:t>credit risk</a:t>
            </a:r>
            <a:r>
              <a:rPr lang="en-GB" sz="1500">
                <a:solidFill>
                  <a:schemeClr val="lt1"/>
                </a:solidFill>
                <a:highlight>
                  <a:srgbClr val="FFFFFF"/>
                </a:highlight>
                <a:latin typeface="Montserrat Medium"/>
                <a:ea typeface="Montserrat Medium"/>
                <a:cs typeface="Montserrat Medium"/>
                <a:sym typeface="Montserrat Medium"/>
              </a:rPr>
              <a:t> and determine whether to extend credit. FICO scores take into account data in five areas to determine creditworthiness: payment history, current level of indebtedness, types of credit used, length of credit history, and new credit accounts.</a:t>
            </a:r>
            <a:endParaRPr sz="150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aa6b2d2dc1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102" name="Google Shape;102;gaa6b2d2dc1_0_12"/>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solidFill>
                  <a:srgbClr val="980000"/>
                </a:solidFill>
                <a:latin typeface="Montserrat Medium"/>
                <a:ea typeface="Montserrat Medium"/>
                <a:cs typeface="Montserrat Medium"/>
                <a:sym typeface="Montserrat Medium"/>
              </a:rPr>
              <a:t>Delinq_amnt : </a:t>
            </a:r>
            <a:r>
              <a:rPr lang="en-GB" sz="1500">
                <a:solidFill>
                  <a:schemeClr val="lt1"/>
                </a:solidFill>
                <a:highlight>
                  <a:srgbClr val="FFFFFF"/>
                </a:highlight>
                <a:latin typeface="Montserrat Medium"/>
                <a:ea typeface="Montserrat Medium"/>
                <a:cs typeface="Montserrat Medium"/>
                <a:sym typeface="Montserrat Medium"/>
              </a:rPr>
              <a:t>Delinquent describes something or someone who fails to accomplish that which is required by law, duty, or contractual agreement, such as the failure to make a required payment or perform a particular action.</a:t>
            </a:r>
            <a:endParaRPr sz="15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500">
              <a:solidFill>
                <a:schemeClr val="lt1"/>
              </a:solidFill>
              <a:highlight>
                <a:srgbClr val="FFFFFF"/>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rPr lang="en-GB">
                <a:solidFill>
                  <a:srgbClr val="980000"/>
                </a:solidFill>
                <a:latin typeface="Montserrat Medium"/>
                <a:ea typeface="Montserrat Medium"/>
                <a:cs typeface="Montserrat Medium"/>
                <a:sym typeface="Montserrat Medium"/>
              </a:rPr>
              <a:t>Int_rate</a:t>
            </a:r>
            <a:r>
              <a:rPr lang="en-GB">
                <a:solidFill>
                  <a:srgbClr val="134F5C"/>
                </a:solidFill>
                <a:latin typeface="Montserrat Medium"/>
                <a:ea typeface="Montserrat Medium"/>
                <a:cs typeface="Montserrat Medium"/>
                <a:sym typeface="Montserrat Medium"/>
              </a:rPr>
              <a:t>:</a:t>
            </a:r>
            <a:r>
              <a:rPr lang="en-GB">
                <a:solidFill>
                  <a:schemeClr val="lt1"/>
                </a:solidFill>
                <a:latin typeface="Montserrat Medium"/>
                <a:ea typeface="Montserrat Medium"/>
                <a:cs typeface="Montserrat Medium"/>
                <a:sym typeface="Montserrat Medium"/>
              </a:rPr>
              <a:t> </a:t>
            </a:r>
            <a:r>
              <a:rPr lang="en-GB" sz="1550">
                <a:solidFill>
                  <a:schemeClr val="lt1"/>
                </a:solidFill>
                <a:latin typeface="Montserrat Medium"/>
                <a:ea typeface="Montserrat Medium"/>
                <a:cs typeface="Montserrat Medium"/>
                <a:sym typeface="Montserrat Medium"/>
              </a:rPr>
              <a:t>An interest rate is defined as the proportion of an amount loaned which a lender charges as interest to the borrower, normally expressed as an annual percentage. It is the rate a bank or other lender charges to borrow its money, or the rate a bank pays its savers for keeping money in an account.</a:t>
            </a:r>
            <a:endParaRPr sz="2000">
              <a:solidFill>
                <a:schemeClr val="lt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SzPts val="1800"/>
              <a:buNone/>
            </a:pPr>
            <a:r>
              <a:t/>
            </a:r>
            <a:endParaRPr sz="1500">
              <a:solidFill>
                <a:schemeClr val="lt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138175" y="147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latin typeface="Montserrat"/>
                <a:ea typeface="Montserrat"/>
                <a:cs typeface="Montserrat"/>
                <a:sym typeface="Montserrat"/>
              </a:rPr>
              <a:t>Define Dependent Variable</a:t>
            </a:r>
            <a:endParaRPr b="1" sz="3500">
              <a:latin typeface="Montserrat"/>
              <a:ea typeface="Montserrat"/>
              <a:cs typeface="Montserrat"/>
              <a:sym typeface="Montserrat"/>
            </a:endParaRPr>
          </a:p>
        </p:txBody>
      </p:sp>
      <p:sp>
        <p:nvSpPr>
          <p:cNvPr id="108" name="Google Shape;108;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09" name="Google Shape;109;p6"/>
          <p:cNvPicPr preferRelativeResize="0"/>
          <p:nvPr/>
        </p:nvPicPr>
        <p:blipFill rotWithShape="1">
          <a:blip r:embed="rId3">
            <a:alphaModFix/>
          </a:blip>
          <a:srcRect b="0" l="0" r="0" t="0"/>
          <a:stretch/>
        </p:blipFill>
        <p:spPr>
          <a:xfrm>
            <a:off x="444400" y="860825"/>
            <a:ext cx="8255176" cy="399970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