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07d7b99e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07d7b9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07d7b99e_0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07d7b99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8c3114edb_2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c3114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c3114edb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c3114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07d7b99e_2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07d7b99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e07d7b99e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e07d7b9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07d7b99e_2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e07d7b99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07d7b99e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07d7b9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07d7b99e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07d7b9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n.wikipedia.org/wiki/Linguistics"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Language_model" TargetMode="Externa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45400" y="198300"/>
            <a:ext cx="8512500" cy="48585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           </a:t>
            </a:r>
            <a:r>
              <a:rPr b="1" lang="en-GB" sz="3600">
                <a:solidFill>
                  <a:schemeClr val="lt1"/>
                </a:solidFill>
                <a:latin typeface="Montserrat"/>
                <a:ea typeface="Montserrat"/>
                <a:cs typeface="Montserrat"/>
                <a:sym typeface="Montserrat"/>
              </a:rPr>
              <a:t> </a:t>
            </a:r>
            <a:r>
              <a:rPr b="1" lang="en-GB" sz="3600">
                <a:solidFill>
                  <a:schemeClr val="lt1"/>
                </a:solidFill>
                <a:highlight>
                  <a:srgbClr val="FFFFFF"/>
                </a:highlight>
                <a:latin typeface="Montserrat"/>
                <a:ea typeface="Montserrat"/>
                <a:cs typeface="Montserrat"/>
                <a:sym typeface="Montserrat"/>
              </a:rPr>
              <a:t>Predicting the News </a:t>
            </a:r>
            <a:endParaRPr b="1" sz="3600">
              <a:solidFill>
                <a:schemeClr val="lt1"/>
              </a:solidFill>
              <a:highlight>
                <a:srgbClr val="FFFFFF"/>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latin typeface="Montserrat"/>
                <a:ea typeface="Montserrat"/>
                <a:cs typeface="Montserrat"/>
                <a:sym typeface="Montserrat"/>
              </a:rPr>
              <a:t>Popularity in</a:t>
            </a:r>
            <a:endParaRPr b="1" sz="3600">
              <a:solidFill>
                <a:schemeClr val="lt1"/>
              </a:solidFill>
              <a:highlight>
                <a:srgbClr val="FFFFFF"/>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latin typeface="Montserrat"/>
                <a:ea typeface="Montserrat"/>
                <a:cs typeface="Montserrat"/>
                <a:sym typeface="Montserrat"/>
              </a:rPr>
              <a:t>   Multiple Social Media Platforms</a:t>
            </a:r>
            <a:endParaRPr b="1" sz="360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                     </a:t>
            </a:r>
            <a:r>
              <a:rPr b="1" lang="en-GB" sz="2900" u="sng">
                <a:solidFill>
                  <a:schemeClr val="lt1"/>
                </a:solidFill>
                <a:latin typeface="Montserrat"/>
                <a:ea typeface="Montserrat"/>
                <a:cs typeface="Montserrat"/>
                <a:sym typeface="Montserrat"/>
              </a:rPr>
              <a:t>Suraj Pandey</a:t>
            </a:r>
            <a:endParaRPr b="1" sz="29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58275" y="122775"/>
            <a:ext cx="8232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Text Processing</a:t>
            </a:r>
            <a:endParaRPr sz="3600"/>
          </a:p>
        </p:txBody>
      </p:sp>
      <p:sp>
        <p:nvSpPr>
          <p:cNvPr id="139" name="Google Shape;139;p22"/>
          <p:cNvSpPr txBox="1"/>
          <p:nvPr>
            <p:ph idx="1" type="body"/>
          </p:nvPr>
        </p:nvSpPr>
        <p:spPr>
          <a:xfrm>
            <a:off x="158275" y="768425"/>
            <a:ext cx="3894600" cy="3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Tokenization</a:t>
            </a:r>
            <a:r>
              <a:rPr b="1" lang="en-GB">
                <a:solidFill>
                  <a:schemeClr val="lt1"/>
                </a:solidFill>
                <a:highlight>
                  <a:srgbClr val="FFFFFF"/>
                </a:highlight>
                <a:latin typeface="Montserrat"/>
                <a:ea typeface="Montserrat"/>
                <a:cs typeface="Montserrat"/>
                <a:sym typeface="Montserrat"/>
              </a:rPr>
              <a: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punctuations.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stopwords.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short 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Lemmatization.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Stemming.</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N-grams.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TF-IDF Vectorizer.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40" name="Google Shape;140;p22"/>
          <p:cNvPicPr preferRelativeResize="0"/>
          <p:nvPr/>
        </p:nvPicPr>
        <p:blipFill>
          <a:blip r:embed="rId3">
            <a:alphaModFix/>
          </a:blip>
          <a:stretch>
            <a:fillRect/>
          </a:stretch>
        </p:blipFill>
        <p:spPr>
          <a:xfrm>
            <a:off x="4771700" y="299938"/>
            <a:ext cx="3792550" cy="43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100200"/>
            <a:ext cx="85206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b="1"/>
          </a:p>
        </p:txBody>
      </p:sp>
      <p:sp>
        <p:nvSpPr>
          <p:cNvPr id="146" name="Google Shape;146;p23"/>
          <p:cNvSpPr txBox="1"/>
          <p:nvPr/>
        </p:nvSpPr>
        <p:spPr>
          <a:xfrm>
            <a:off x="205400" y="726000"/>
            <a:ext cx="85206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dk1"/>
                </a:solidFill>
                <a:latin typeface="Montserrat"/>
                <a:ea typeface="Montserrat"/>
                <a:cs typeface="Montserrat"/>
                <a:sym typeface="Montserrat"/>
              </a:rPr>
              <a:t>The </a:t>
            </a:r>
            <a:r>
              <a:rPr b="1" lang="en-GB" sz="1600">
                <a:solidFill>
                  <a:schemeClr val="dk1"/>
                </a:solidFill>
                <a:latin typeface="Montserrat"/>
                <a:ea typeface="Montserrat"/>
                <a:cs typeface="Montserrat"/>
                <a:sym typeface="Montserrat"/>
              </a:rPr>
              <a:t>Lemmatization</a:t>
            </a:r>
            <a:r>
              <a:rPr b="1" lang="en-GB" sz="1600">
                <a:solidFill>
                  <a:schemeClr val="dk1"/>
                </a:solidFill>
                <a:latin typeface="Montserrat"/>
                <a:ea typeface="Montserrat"/>
                <a:cs typeface="Montserrat"/>
                <a:sym typeface="Montserrat"/>
              </a:rPr>
              <a:t> :</a:t>
            </a:r>
            <a:r>
              <a:rPr lang="en-GB" sz="1800">
                <a:solidFill>
                  <a:schemeClr val="dk1"/>
                </a:solidFill>
                <a:latin typeface="Montserrat"/>
                <a:ea typeface="Montserrat"/>
                <a:cs typeface="Montserrat"/>
                <a:sym typeface="Montserrat"/>
              </a:rPr>
              <a:t> </a:t>
            </a:r>
            <a:r>
              <a:rPr b="1" lang="en-GB" sz="1800">
                <a:solidFill>
                  <a:schemeClr val="lt1"/>
                </a:solidFill>
                <a:highlight>
                  <a:schemeClr val="dk2"/>
                </a:highlight>
                <a:latin typeface="Montserrat"/>
                <a:ea typeface="Montserrat"/>
                <a:cs typeface="Montserrat"/>
                <a:sym typeface="Montserrat"/>
              </a:rPr>
              <a:t>Lemmatization</a:t>
            </a:r>
            <a:r>
              <a:rPr b="1" lang="en-GB" sz="1800">
                <a:solidFill>
                  <a:schemeClr val="lt1"/>
                </a:solidFill>
                <a:highlight>
                  <a:schemeClr val="dk2"/>
                </a:highlight>
                <a:latin typeface="Montserrat"/>
                <a:ea typeface="Montserrat"/>
                <a:cs typeface="Montserrat"/>
                <a:sym typeface="Montserrat"/>
              </a:rPr>
              <a:t> (lemmatization) in </a:t>
            </a:r>
            <a:r>
              <a:rPr b="1" lang="en-GB" sz="1800">
                <a:solidFill>
                  <a:schemeClr val="lt1"/>
                </a:solidFill>
                <a:highlight>
                  <a:schemeClr val="dk2"/>
                </a:highlight>
                <a:uFill>
                  <a:noFill/>
                </a:uFill>
                <a:latin typeface="Montserrat"/>
                <a:ea typeface="Montserrat"/>
                <a:cs typeface="Montserrat"/>
                <a:sym typeface="Montserrat"/>
                <a:hlinkClick r:id="rId3">
                  <a:extLst>
                    <a:ext uri="{A12FA001-AC4F-418D-AE19-62706E023703}">
                      <ahyp:hlinkClr val="tx"/>
                    </a:ext>
                  </a:extLst>
                </a:hlinkClick>
              </a:rPr>
              <a:t>l</a:t>
            </a:r>
            <a:r>
              <a:rPr b="1" lang="en-GB" sz="1800">
                <a:solidFill>
                  <a:schemeClr val="lt1"/>
                </a:solidFill>
                <a:highlight>
                  <a:schemeClr val="dk2"/>
                </a:highlight>
                <a:latin typeface="Montserrat"/>
                <a:ea typeface="Montserrat"/>
                <a:cs typeface="Montserrat"/>
                <a:sym typeface="Montserrat"/>
              </a:rPr>
              <a:t>inguistic </a:t>
            </a:r>
            <a:r>
              <a:rPr b="1" lang="en-GB" sz="1800">
                <a:solidFill>
                  <a:schemeClr val="lt1"/>
                </a:solidFill>
                <a:highlight>
                  <a:schemeClr val="dk2"/>
                </a:highlight>
                <a:latin typeface="Montserrat"/>
                <a:ea typeface="Montserrat"/>
                <a:cs typeface="Montserrat"/>
                <a:sym typeface="Montserrat"/>
              </a:rPr>
              <a:t>is the process of grouping together the inflected forms of a word so they can be analysed as a single item, identified by the word's lemma, or dictionary form.</a:t>
            </a:r>
            <a:r>
              <a:rPr b="1" lang="en-GB">
                <a:solidFill>
                  <a:schemeClr val="lt1"/>
                </a:solidFill>
                <a:highlight>
                  <a:schemeClr val="dk2"/>
                </a:highlight>
                <a:latin typeface="Montserrat"/>
                <a:ea typeface="Montserrat"/>
                <a:cs typeface="Montserrat"/>
                <a:sym typeface="Montserrat"/>
              </a:rPr>
              <a:t>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23"/>
          <p:cNvPicPr preferRelativeResize="0"/>
          <p:nvPr/>
        </p:nvPicPr>
        <p:blipFill>
          <a:blip r:embed="rId4">
            <a:alphaModFix/>
          </a:blip>
          <a:stretch>
            <a:fillRect/>
          </a:stretch>
        </p:blipFill>
        <p:spPr>
          <a:xfrm>
            <a:off x="1823400" y="2238375"/>
            <a:ext cx="5114925" cy="666750"/>
          </a:xfrm>
          <a:prstGeom prst="rect">
            <a:avLst/>
          </a:prstGeom>
          <a:noFill/>
          <a:ln>
            <a:noFill/>
          </a:ln>
        </p:spPr>
      </p:pic>
      <p:pic>
        <p:nvPicPr>
          <p:cNvPr id="148" name="Google Shape;148;p23"/>
          <p:cNvPicPr preferRelativeResize="0"/>
          <p:nvPr/>
        </p:nvPicPr>
        <p:blipFill>
          <a:blip r:embed="rId5">
            <a:alphaModFix/>
          </a:blip>
          <a:stretch>
            <a:fillRect/>
          </a:stretch>
        </p:blipFill>
        <p:spPr>
          <a:xfrm>
            <a:off x="2335663" y="2905125"/>
            <a:ext cx="4472675" cy="186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Stemming : </a:t>
            </a:r>
            <a:r>
              <a:rPr b="1" lang="en-GB">
                <a:solidFill>
                  <a:schemeClr val="lt1"/>
                </a:solidFill>
                <a:highlight>
                  <a:srgbClr val="FFFFFF"/>
                </a:highlight>
                <a:latin typeface="Montserrat"/>
                <a:ea typeface="Montserrat"/>
                <a:cs typeface="Montserrat"/>
                <a:sym typeface="Montserrat"/>
              </a:rPr>
              <a:t>Stemming is the process of producing morphological variants of a root/base word. Stemming programs are commonly referred to as stemming algorithms or stemmers. A stemming algorithm reduces the words “chocolates”, “chocolatey”, “choco” to the root word, “chocolate” and “retrieval”, “retrieved”, “retrieves” reduce to the stem “retrieve”.</a:t>
            </a:r>
            <a:endParaRPr/>
          </a:p>
        </p:txBody>
      </p:sp>
      <p:pic>
        <p:nvPicPr>
          <p:cNvPr id="155" name="Google Shape;155;p24"/>
          <p:cNvPicPr preferRelativeResize="0"/>
          <p:nvPr/>
        </p:nvPicPr>
        <p:blipFill>
          <a:blip r:embed="rId3">
            <a:alphaModFix/>
          </a:blip>
          <a:stretch>
            <a:fillRect/>
          </a:stretch>
        </p:blipFill>
        <p:spPr>
          <a:xfrm>
            <a:off x="1960452" y="3177127"/>
            <a:ext cx="4880125" cy="168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Ngram:</a:t>
            </a:r>
            <a:r>
              <a:rPr b="1" lang="en-GB" sz="1400">
                <a:solidFill>
                  <a:schemeClr val="lt1"/>
                </a:solidFill>
                <a:latin typeface="Montserrat"/>
                <a:ea typeface="Montserrat"/>
                <a:cs typeface="Montserrat"/>
                <a:sym typeface="Montserrat"/>
              </a:rPr>
              <a:t> </a:t>
            </a:r>
            <a:r>
              <a:rPr b="1" lang="en-GB" sz="1850">
                <a:solidFill>
                  <a:schemeClr val="lt1"/>
                </a:solidFill>
                <a:highlight>
                  <a:srgbClr val="FFFFFF"/>
                </a:highlight>
                <a:latin typeface="Montserrat"/>
                <a:ea typeface="Montserrat"/>
                <a:cs typeface="Montserrat"/>
                <a:sym typeface="Montserrat"/>
              </a:rPr>
              <a:t>An </a:t>
            </a:r>
            <a:r>
              <a:rPr b="1" i="1" lang="en-GB" sz="1850">
                <a:solidFill>
                  <a:schemeClr val="lt1"/>
                </a:solidFill>
                <a:highlight>
                  <a:srgbClr val="FFFFFF"/>
                </a:highlight>
                <a:latin typeface="Montserrat"/>
                <a:ea typeface="Montserrat"/>
                <a:cs typeface="Montserrat"/>
                <a:sym typeface="Montserrat"/>
              </a:rPr>
              <a:t>n</a:t>
            </a:r>
            <a:r>
              <a:rPr b="1" lang="en-GB" sz="1850">
                <a:solidFill>
                  <a:schemeClr val="lt1"/>
                </a:solidFill>
                <a:highlight>
                  <a:srgbClr val="FFFFFF"/>
                </a:highlight>
                <a:latin typeface="Montserrat"/>
                <a:ea typeface="Montserrat"/>
                <a:cs typeface="Montserrat"/>
                <a:sym typeface="Montserrat"/>
              </a:rPr>
              <a:t>-gram model is a type of probabilistic </a:t>
            </a:r>
            <a:r>
              <a:rPr b="1" lang="en-GB" sz="1850">
                <a:solidFill>
                  <a:schemeClr val="lt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language model</a:t>
            </a:r>
            <a:r>
              <a:rPr b="1" lang="en-GB" sz="1850">
                <a:solidFill>
                  <a:schemeClr val="lt1"/>
                </a:solidFill>
                <a:highlight>
                  <a:srgbClr val="FFFFFF"/>
                </a:highlight>
                <a:latin typeface="Montserrat"/>
                <a:ea typeface="Montserrat"/>
                <a:cs typeface="Montserrat"/>
                <a:sym typeface="Montserrat"/>
              </a:rPr>
              <a:t> for predicting the next item in such a sequence </a:t>
            </a:r>
            <a:endParaRPr b="1" sz="18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62" name="Google Shape;162;p25"/>
          <p:cNvPicPr preferRelativeResize="0"/>
          <p:nvPr/>
        </p:nvPicPr>
        <p:blipFill rotWithShape="1">
          <a:blip r:embed="rId4">
            <a:alphaModFix/>
          </a:blip>
          <a:srcRect b="0" l="0" r="0" t="20166"/>
          <a:stretch/>
        </p:blipFill>
        <p:spPr>
          <a:xfrm>
            <a:off x="793088" y="2389825"/>
            <a:ext cx="7557817" cy="19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22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Processing(continued)</a:t>
            </a:r>
            <a:endParaRPr/>
          </a:p>
        </p:txBody>
      </p:sp>
      <p:sp>
        <p:nvSpPr>
          <p:cNvPr id="168" name="Google Shape;168;p26"/>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Max features:-</a:t>
            </a:r>
            <a:r>
              <a:rPr lang="en-GB" sz="1200">
                <a:solidFill>
                  <a:srgbClr val="212529"/>
                </a:solidFill>
                <a:highlight>
                  <a:srgbClr val="FFFFFF"/>
                </a:highlight>
                <a:latin typeface="Roboto"/>
                <a:ea typeface="Roboto"/>
                <a:cs typeface="Roboto"/>
                <a:sym typeface="Roboto"/>
              </a:rPr>
              <a:t> </a:t>
            </a:r>
            <a:r>
              <a:rPr b="1" lang="en-GB">
                <a:solidFill>
                  <a:schemeClr val="lt1"/>
                </a:solidFill>
                <a:highlight>
                  <a:srgbClr val="FFFFFF"/>
                </a:highlight>
                <a:latin typeface="Montserrat"/>
                <a:ea typeface="Montserrat"/>
                <a:cs typeface="Montserrat"/>
                <a:sym typeface="Montserrat"/>
              </a:rPr>
              <a:t>Build a vocabulary that only consider the top max_features ordered by term frequency across the corpus.</a:t>
            </a:r>
            <a:endParaRPr b="1">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Ie.</a:t>
            </a:r>
            <a:r>
              <a:rPr b="1" lang="en-GB" sz="1750">
                <a:solidFill>
                  <a:schemeClr val="lt1"/>
                </a:solidFill>
                <a:highlight>
                  <a:srgbClr val="FFFFFF"/>
                </a:highlight>
                <a:latin typeface="Montserrat"/>
                <a:ea typeface="Montserrat"/>
                <a:cs typeface="Montserrat"/>
                <a:sym typeface="Montserrat"/>
              </a:rPr>
              <a:t>If max_feature = n; It means that it is selecting the top n Feature on the basis of Tf-Idf value</a:t>
            </a:r>
            <a:endParaRPr b="1" sz="2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Tf_idf </a:t>
            </a:r>
            <a:r>
              <a:rPr lang="en-GB" sz="1600">
                <a:solidFill>
                  <a:srgbClr val="000000"/>
                </a:solidFill>
              </a:rPr>
              <a:t> </a:t>
            </a:r>
            <a:r>
              <a:rPr b="1" lang="en-GB">
                <a:solidFill>
                  <a:schemeClr val="lt1"/>
                </a:solidFill>
                <a:latin typeface="Montserrat"/>
                <a:ea typeface="Montserrat"/>
                <a:cs typeface="Montserrat"/>
                <a:sym typeface="Montserrat"/>
              </a:rPr>
              <a:t>We also experimented with changing min_df , and maxdf , which represent the minimum or maximum document frequencies of a word in order to be included as a feature. Empirically, we found that model performance was not very sensitive to the min_df and max_df parameters. In our analysis, we set min_df = 5, max_df = 80%.</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62975"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Preparing Dataset</a:t>
            </a:r>
            <a:endParaRPr sz="3600"/>
          </a:p>
        </p:txBody>
      </p:sp>
      <p:sp>
        <p:nvSpPr>
          <p:cNvPr id="174" name="Google Shape;174;p27"/>
          <p:cNvSpPr txBox="1"/>
          <p:nvPr>
            <p:ph idx="1" type="body"/>
          </p:nvPr>
        </p:nvSpPr>
        <p:spPr>
          <a:xfrm>
            <a:off x="162975" y="830400"/>
            <a:ext cx="44091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
            </a:r>
            <a:endParaRPr/>
          </a:p>
        </p:txBody>
      </p:sp>
      <p:pic>
        <p:nvPicPr>
          <p:cNvPr id="175" name="Google Shape;175;p27"/>
          <p:cNvPicPr preferRelativeResize="0"/>
          <p:nvPr/>
        </p:nvPicPr>
        <p:blipFill>
          <a:blip r:embed="rId3">
            <a:alphaModFix/>
          </a:blip>
          <a:stretch>
            <a:fillRect/>
          </a:stretch>
        </p:blipFill>
        <p:spPr>
          <a:xfrm>
            <a:off x="378950" y="897709"/>
            <a:ext cx="4019550" cy="3824400"/>
          </a:xfrm>
          <a:prstGeom prst="rect">
            <a:avLst/>
          </a:prstGeom>
          <a:noFill/>
          <a:ln>
            <a:noFill/>
          </a:ln>
        </p:spPr>
      </p:pic>
      <p:sp>
        <p:nvSpPr>
          <p:cNvPr id="176" name="Google Shape;176;p27"/>
          <p:cNvSpPr txBox="1"/>
          <p:nvPr/>
        </p:nvSpPr>
        <p:spPr>
          <a:xfrm>
            <a:off x="4855800" y="1036375"/>
            <a:ext cx="42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Data Partition (80% -Train data 20%-Test Data)</a:t>
            </a:r>
            <a:endParaRPr b="1">
              <a:solidFill>
                <a:schemeClr val="dk1"/>
              </a:solidFill>
              <a:latin typeface="Montserrat"/>
              <a:ea typeface="Montserrat"/>
              <a:cs typeface="Montserrat"/>
              <a:sym typeface="Montserrat"/>
            </a:endParaRPr>
          </a:p>
        </p:txBody>
      </p:sp>
      <p:sp>
        <p:nvSpPr>
          <p:cNvPr id="177" name="Google Shape;177;p27"/>
          <p:cNvSpPr txBox="1"/>
          <p:nvPr/>
        </p:nvSpPr>
        <p:spPr>
          <a:xfrm>
            <a:off x="5031950" y="2534100"/>
            <a:ext cx="358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MSE is 422126.03507856163</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RMSE is 649.7122709927538</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r2 score is 0.1594327118754868</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MAE is 277.9330093781675</a:t>
            </a:r>
            <a:endParaRPr b="1">
              <a:solidFill>
                <a:schemeClr val="lt1"/>
              </a:solidFill>
              <a:latin typeface="Montserrat"/>
              <a:ea typeface="Montserrat"/>
              <a:cs typeface="Montserrat"/>
              <a:sym typeface="Montserrat"/>
            </a:endParaRPr>
          </a:p>
        </p:txBody>
      </p:sp>
      <p:sp>
        <p:nvSpPr>
          <p:cNvPr id="178" name="Google Shape;178;p27"/>
          <p:cNvSpPr txBox="1"/>
          <p:nvPr/>
        </p:nvSpPr>
        <p:spPr>
          <a:xfrm>
            <a:off x="4976300" y="1918500"/>
            <a:ext cx="3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Basic Model Evaluation</a:t>
            </a:r>
            <a:endParaRPr b="1">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87775" y="172375"/>
            <a:ext cx="8520600" cy="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 Evaluation</a:t>
            </a:r>
            <a:endParaRPr sz="3600"/>
          </a:p>
        </p:txBody>
      </p:sp>
      <p:sp>
        <p:nvSpPr>
          <p:cNvPr id="184" name="Google Shape;184;p28"/>
          <p:cNvSpPr txBox="1"/>
          <p:nvPr>
            <p:ph idx="1" type="body"/>
          </p:nvPr>
        </p:nvSpPr>
        <p:spPr>
          <a:xfrm>
            <a:off x="187775" y="669275"/>
            <a:ext cx="35943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450">
                <a:solidFill>
                  <a:schemeClr val="dk1"/>
                </a:solidFill>
                <a:highlight>
                  <a:srgbClr val="FFFFFF"/>
                </a:highlight>
                <a:latin typeface="Montserrat"/>
                <a:ea typeface="Montserrat"/>
                <a:cs typeface="Montserrat"/>
                <a:sym typeface="Montserrat"/>
              </a:rPr>
              <a:t>RandomForestRegressor</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bootstrap=True, ccp_alpha=0.0, criterion='mse',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 max_depth=11, max_features='auto',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max_leaf_nodes=None,max_samples=None,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min_impurity_decrease=0.0,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min_impurity_split=None, min_samples_leaf=60,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min_samples_split=50,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min_weight_fraction_leaf=0.0,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n_estimators=120, n_jobs=None, oob_score=False,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random_state=None, verbose=0, warm_start=False</a:t>
            </a:r>
            <a:endParaRPr b="1" sz="2100">
              <a:solidFill>
                <a:schemeClr val="lt1"/>
              </a:solidFill>
              <a:latin typeface="Montserrat"/>
              <a:ea typeface="Montserrat"/>
              <a:cs typeface="Montserrat"/>
              <a:sym typeface="Montserrat"/>
            </a:endParaRPr>
          </a:p>
        </p:txBody>
      </p:sp>
      <p:sp>
        <p:nvSpPr>
          <p:cNvPr id="185" name="Google Shape;185;p28"/>
          <p:cNvSpPr txBox="1"/>
          <p:nvPr/>
        </p:nvSpPr>
        <p:spPr>
          <a:xfrm>
            <a:off x="5019550" y="1536850"/>
            <a:ext cx="35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lt1"/>
              </a:solidFill>
              <a:latin typeface="Montserrat"/>
              <a:ea typeface="Montserrat"/>
              <a:cs typeface="Montserrat"/>
              <a:sym typeface="Montserrat"/>
            </a:endParaRPr>
          </a:p>
        </p:txBody>
      </p:sp>
      <p:sp>
        <p:nvSpPr>
          <p:cNvPr id="186" name="Google Shape;186;p28"/>
          <p:cNvSpPr txBox="1"/>
          <p:nvPr/>
        </p:nvSpPr>
        <p:spPr>
          <a:xfrm>
            <a:off x="4759300" y="784200"/>
            <a:ext cx="3594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highlight>
                  <a:srgbClr val="FFFFFF"/>
                </a:highlight>
                <a:latin typeface="Montserrat"/>
                <a:ea typeface="Montserrat"/>
                <a:cs typeface="Montserrat"/>
                <a:sym typeface="Montserrat"/>
              </a:rPr>
              <a:t>XGBRegressor</a:t>
            </a:r>
            <a:endParaRPr b="1">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450">
                <a:solidFill>
                  <a:schemeClr val="lt1"/>
                </a:solidFill>
                <a:highlight>
                  <a:srgbClr val="FFFFFF"/>
                </a:highlight>
                <a:latin typeface="Montserrat"/>
                <a:ea typeface="Montserrat"/>
                <a:cs typeface="Montserrat"/>
                <a:sym typeface="Montserrat"/>
              </a:rPr>
              <a:t>base_score=0.5, booster='gbtree',                                   colsample_bylevel=1, colsample_bynode=1,                                   colsample_bytree=1, gamma=0,                                  importance_type='gain', learning_rate=0.1,                                   max_delta_step=0,max_dept=,                                  min_child_weight=1, missing=None,                                   n_estimators=100, n_jobs=1, nthread=None,                                  objective='reg:linear', random_state=0,                                   reg_alpha=0, reg_lambda=1,                                  scale_pos_weight=1, seed=None, silent=None</a:t>
            </a:r>
            <a:endParaRPr b="1" sz="18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04400" y="15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Future Work</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p29"/>
          <p:cNvSpPr txBox="1"/>
          <p:nvPr>
            <p:ph idx="1" type="body"/>
          </p:nvPr>
        </p:nvSpPr>
        <p:spPr>
          <a:xfrm>
            <a:off x="0" y="1017725"/>
            <a:ext cx="9010500" cy="3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50">
                <a:solidFill>
                  <a:schemeClr val="dk1"/>
                </a:solidFill>
                <a:highlight>
                  <a:srgbClr val="FFFFFF"/>
                </a:highlight>
              </a:rPr>
              <a:t>Complexity M</a:t>
            </a:r>
            <a:r>
              <a:rPr b="1" lang="en-GB" sz="2050">
                <a:solidFill>
                  <a:schemeClr val="dk1"/>
                </a:solidFill>
                <a:highlight>
                  <a:srgbClr val="FFFFFF"/>
                </a:highlight>
              </a:rPr>
              <a:t>e</a:t>
            </a:r>
            <a:r>
              <a:rPr b="1" lang="en-GB" sz="2050">
                <a:solidFill>
                  <a:schemeClr val="dk1"/>
                </a:solidFill>
                <a:highlight>
                  <a:srgbClr val="FFFFFF"/>
                </a:highlight>
              </a:rPr>
              <a:t>asures</a:t>
            </a:r>
            <a:endParaRPr b="1" sz="2050">
              <a:solidFill>
                <a:schemeClr val="dk1"/>
              </a:solidFill>
              <a:highlight>
                <a:srgbClr val="FFFFFF"/>
              </a:highligh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Natural Language Features We also added features for the counts of each part of speech using spaCy. We also added average sentence length, number of sentences, and average word length to our features array.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GB" sz="1900">
                <a:solidFill>
                  <a:schemeClr val="dk1"/>
                </a:solidFill>
                <a:highlight>
                  <a:srgbClr val="FFFFFF"/>
                </a:highlight>
                <a:latin typeface="Montserrat"/>
                <a:ea typeface="Montserrat"/>
                <a:cs typeface="Montserrat"/>
                <a:sym typeface="Montserrat"/>
              </a:rPr>
              <a:t>Embedding Matrix</a:t>
            </a:r>
            <a:endParaRPr b="1" sz="2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The concept of an embedding matrix is an attempt to solve this relationship representation problem. To begin with, we pick a dimensionality of meaning — this can be somewhat arbitrary. Say we decide all meaning can map to some abstract space of three dimensions. Conceptually, that would mean that all words would exist as singular points in a 3D space and any word could be uniquely defined by their position within that space described by three numbers (x, y, z).</a:t>
            </a:r>
            <a:endParaRPr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30325" y="23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98" name="Google Shape;198;p30"/>
          <p:cNvSpPr txBox="1"/>
          <p:nvPr>
            <p:ph idx="1" type="body"/>
          </p:nvPr>
        </p:nvSpPr>
        <p:spPr>
          <a:xfrm>
            <a:off x="130325" y="699625"/>
            <a:ext cx="8702100" cy="42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550">
              <a:solidFill>
                <a:schemeClr val="lt1"/>
              </a:solidFill>
              <a:latin typeface="Montserrat"/>
              <a:ea typeface="Montserrat"/>
              <a:cs typeface="Montserrat"/>
              <a:sym typeface="Montserrat"/>
            </a:endParaRPr>
          </a:p>
          <a:p>
            <a:pPr indent="-371475" lvl="0" marL="457200" rtl="0" algn="l">
              <a:lnSpc>
                <a:spcPct val="100000"/>
              </a:lnSpc>
              <a:spcBef>
                <a:spcPts val="0"/>
              </a:spcBef>
              <a:spcAft>
                <a:spcPts val="0"/>
              </a:spcAft>
              <a:buClr>
                <a:schemeClr val="lt1"/>
              </a:buClr>
              <a:buSzPts val="2250"/>
              <a:buFont typeface="Montserrat"/>
              <a:buChar char="●"/>
            </a:pPr>
            <a:r>
              <a:rPr b="1" lang="en-GB">
                <a:solidFill>
                  <a:schemeClr val="lt1"/>
                </a:solidFill>
                <a:latin typeface="Montserrat"/>
                <a:ea typeface="Montserrat"/>
                <a:cs typeface="Montserrat"/>
                <a:sym typeface="Montserrat"/>
              </a:rPr>
              <a:t>We could conclude that if sentiment value is highly positive then the popularity of that new is high same goes for low sentiment value.</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If news contain certain kinds of words like growth, Fear, Danger, Government,business then our sentiment goes either positive or negative.</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sp>
        <p:nvSpPr>
          <p:cNvPr id="199" name="Google Shape;199;p30"/>
          <p:cNvSpPr txBox="1"/>
          <p:nvPr/>
        </p:nvSpPr>
        <p:spPr>
          <a:xfrm>
            <a:off x="0" y="0"/>
            <a:ext cx="69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05" name="Google Shape;205;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b="1" lang="en-GB" sz="1900">
                <a:solidFill>
                  <a:schemeClr val="lt1"/>
                </a:solidFill>
              </a:rPr>
              <a:t>We have 3 dependent variables(Facebook, </a:t>
            </a:r>
            <a:r>
              <a:rPr b="1" lang="en-GB" sz="1900">
                <a:solidFill>
                  <a:schemeClr val="lt1"/>
                </a:solidFill>
              </a:rPr>
              <a:t>Google Plus</a:t>
            </a:r>
            <a:r>
              <a:rPr b="1" lang="en-GB" sz="1900">
                <a:solidFill>
                  <a:schemeClr val="lt1"/>
                </a:solidFill>
              </a:rPr>
              <a:t>,LinkedIn)</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We have a huge data set (it consists of 12 dataset which contain the information of likes of each topic on the given social media platform.)</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To implement TF-IDF vectorizer on corpus of having 100000 news document.</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Google Colab Crash problem.</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We do not know how to tackle this type of problem.</a:t>
            </a:r>
            <a:endParaRPr b="1" sz="1900">
              <a:solidFill>
                <a:schemeClr val="lt1"/>
              </a:solidFill>
            </a:endParaRPr>
          </a:p>
          <a:p>
            <a:pPr indent="0" lvl="0" marL="0" rtl="0" algn="l">
              <a:spcBef>
                <a:spcPts val="0"/>
              </a:spcBef>
              <a:spcAft>
                <a:spcPts val="0"/>
              </a:spcAft>
              <a:buNone/>
            </a:pPr>
            <a:r>
              <a:t/>
            </a:r>
            <a:endParaRPr>
              <a:solidFill>
                <a:schemeClr val="lt1"/>
              </a:solidFill>
            </a:endParaRPr>
          </a:p>
          <a:p>
            <a:pPr indent="0" lvl="0" marL="914400" rtl="0" algn="l">
              <a:spcBef>
                <a:spcPts val="0"/>
              </a:spcBef>
              <a:spcAft>
                <a:spcPts val="0"/>
              </a:spcAft>
              <a:buNone/>
            </a:pPr>
            <a:r>
              <a:t/>
            </a:r>
            <a:endParaRPr>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37350" y="22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274500" y="794650"/>
            <a:ext cx="5042400" cy="418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Problem Statement</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EDA</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Text Processing</a:t>
            </a:r>
            <a:endParaRPr b="1" sz="2000">
              <a:solidFill>
                <a:schemeClr val="lt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ts val="1800"/>
              <a:buFont typeface="Montserrat"/>
              <a:buChar char="❖"/>
            </a:pPr>
            <a:r>
              <a:rPr b="1" lang="en-GB" sz="2000">
                <a:solidFill>
                  <a:schemeClr val="lt1"/>
                </a:solidFill>
                <a:latin typeface="Montserrat"/>
                <a:ea typeface="Montserrat"/>
                <a:cs typeface="Montserrat"/>
                <a:sym typeface="Montserrat"/>
              </a:rPr>
              <a:t> Preparing Dataset</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Model Evaluation</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Future Work</a:t>
            </a:r>
            <a:endParaRPr b="1" sz="2000">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2000">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316900" y="352150"/>
            <a:ext cx="3522300" cy="4630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11" name="Google Shape;211;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12550" y="172375"/>
            <a:ext cx="81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a:t>
            </a:r>
            <a:r>
              <a:rPr b="1" lang="en-GB">
                <a:latin typeface="Montserrat"/>
                <a:ea typeface="Montserrat"/>
                <a:cs typeface="Montserrat"/>
                <a:sym typeface="Montserrat"/>
              </a:rPr>
              <a:t>Statement</a:t>
            </a:r>
            <a:endParaRPr b="1">
              <a:latin typeface="Montserrat"/>
              <a:ea typeface="Montserrat"/>
              <a:cs typeface="Montserrat"/>
              <a:sym typeface="Montserrat"/>
            </a:endParaRPr>
          </a:p>
        </p:txBody>
      </p:sp>
      <p:sp>
        <p:nvSpPr>
          <p:cNvPr id="68" name="Google Shape;68;p15"/>
          <p:cNvSpPr txBox="1"/>
          <p:nvPr>
            <p:ph idx="1" type="body"/>
          </p:nvPr>
        </p:nvSpPr>
        <p:spPr>
          <a:xfrm>
            <a:off x="311700" y="745075"/>
            <a:ext cx="8520600" cy="42621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This is a large data set of news items and their respective social feedback on multiple platforms: Facebook, Google+ and LinkedIn.The collected data relates to a period of 8 months, between November 2015 and July 2016, accounting for about 100,000 news items on four different topics: Economy, Microsoft, Obama and Palestine.</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433800" y="2627525"/>
            <a:ext cx="8398500" cy="230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2550" y="172350"/>
            <a:ext cx="8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Encapsulation</a:t>
            </a:r>
            <a:endParaRPr b="1">
              <a:latin typeface="Montserrat"/>
              <a:ea typeface="Montserrat"/>
              <a:cs typeface="Montserrat"/>
              <a:sym typeface="Montserrat"/>
            </a:endParaRPr>
          </a:p>
        </p:txBody>
      </p:sp>
      <p:sp>
        <p:nvSpPr>
          <p:cNvPr id="75" name="Google Shape;75;p16"/>
          <p:cNvSpPr txBox="1"/>
          <p:nvPr>
            <p:ph idx="1" type="body"/>
          </p:nvPr>
        </p:nvSpPr>
        <p:spPr>
          <a:xfrm>
            <a:off x="113400" y="745050"/>
            <a:ext cx="8698800" cy="44604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IDLink (numeric): </a:t>
            </a:r>
            <a:r>
              <a:rPr b="1" lang="en-GB" sz="1400">
                <a:solidFill>
                  <a:schemeClr val="lt1"/>
                </a:solidFill>
                <a:highlight>
                  <a:srgbClr val="FFFFFF"/>
                </a:highlight>
                <a:latin typeface="Montserrat"/>
                <a:ea typeface="Montserrat"/>
                <a:cs typeface="Montserrat"/>
                <a:sym typeface="Montserrat"/>
              </a:rPr>
              <a:t>Unique identifier of news items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Title (string):</a:t>
            </a:r>
            <a:r>
              <a:rPr b="1" lang="en-GB" sz="1400">
                <a:solidFill>
                  <a:schemeClr val="lt1"/>
                </a:solidFill>
                <a:highlight>
                  <a:srgbClr val="FFFFFF"/>
                </a:highlight>
                <a:latin typeface="Montserrat"/>
                <a:ea typeface="Montserrat"/>
                <a:cs typeface="Montserrat"/>
                <a:sym typeface="Montserrat"/>
              </a:rPr>
              <a:t> Title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Headline (string): </a:t>
            </a:r>
            <a:r>
              <a:rPr b="1" lang="en-GB" sz="1400">
                <a:solidFill>
                  <a:schemeClr val="lt1"/>
                </a:solidFill>
                <a:highlight>
                  <a:srgbClr val="FFFFFF"/>
                </a:highlight>
                <a:latin typeface="Montserrat"/>
                <a:ea typeface="Montserrat"/>
                <a:cs typeface="Montserrat"/>
                <a:sym typeface="Montserrat"/>
              </a:rPr>
              <a:t>Headline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Source (string): </a:t>
            </a:r>
            <a:r>
              <a:rPr b="1" lang="en-GB" sz="1400">
                <a:solidFill>
                  <a:schemeClr val="lt1"/>
                </a:solidFill>
                <a:highlight>
                  <a:srgbClr val="FFFFFF"/>
                </a:highlight>
                <a:latin typeface="Montserrat"/>
                <a:ea typeface="Montserrat"/>
                <a:cs typeface="Montserrat"/>
                <a:sym typeface="Montserrat"/>
              </a:rPr>
              <a:t>Original news outlet that published the news item</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Topic (string): </a:t>
            </a:r>
            <a:r>
              <a:rPr b="1" lang="en-GB" sz="1400">
                <a:solidFill>
                  <a:schemeClr val="lt1"/>
                </a:solidFill>
                <a:highlight>
                  <a:srgbClr val="FFFFFF"/>
                </a:highlight>
                <a:latin typeface="Montserrat"/>
                <a:ea typeface="Montserrat"/>
                <a:cs typeface="Montserrat"/>
                <a:sym typeface="Montserrat"/>
              </a:rPr>
              <a:t>Query topic used to obtain the items in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PublishDate (timestamp): </a:t>
            </a:r>
            <a:r>
              <a:rPr b="1" lang="en-GB" sz="1400">
                <a:solidFill>
                  <a:schemeClr val="lt1"/>
                </a:solidFill>
                <a:highlight>
                  <a:srgbClr val="FFFFFF"/>
                </a:highlight>
                <a:latin typeface="Montserrat"/>
                <a:ea typeface="Montserrat"/>
                <a:cs typeface="Montserrat"/>
                <a:sym typeface="Montserrat"/>
              </a:rPr>
              <a:t>Date and time of the news items' publication</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SentimentTitle (numeric):</a:t>
            </a:r>
            <a:r>
              <a:rPr b="1" lang="en-GB" sz="1400">
                <a:solidFill>
                  <a:schemeClr val="lt1"/>
                </a:solidFill>
                <a:highlight>
                  <a:srgbClr val="FFFFFF"/>
                </a:highlight>
                <a:latin typeface="Montserrat"/>
                <a:ea typeface="Montserrat"/>
                <a:cs typeface="Montserrat"/>
                <a:sym typeface="Montserrat"/>
              </a:rPr>
              <a:t> Sentiment score of the text in the news items' title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SentimentHeadline (numeric): </a:t>
            </a:r>
            <a:r>
              <a:rPr b="1" lang="en-GB" sz="1400">
                <a:solidFill>
                  <a:schemeClr val="lt1"/>
                </a:solidFill>
                <a:highlight>
                  <a:srgbClr val="FFFFFF"/>
                </a:highlight>
                <a:latin typeface="Montserrat"/>
                <a:ea typeface="Montserrat"/>
                <a:cs typeface="Montserrat"/>
                <a:sym typeface="Montserrat"/>
              </a:rPr>
              <a:t>Sentiment score of the text in the news items' headline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Facebook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Facebook</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GooglePlus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Google+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LinkedIn (numeric): </a:t>
            </a:r>
            <a:r>
              <a:rPr b="1" lang="en-GB" sz="1400">
                <a:solidFill>
                  <a:schemeClr val="lt1"/>
                </a:solidFill>
                <a:highlight>
                  <a:srgbClr val="FFFFFF"/>
                </a:highlight>
                <a:latin typeface="Montserrat"/>
                <a:ea typeface="Montserrat"/>
                <a:cs typeface="Montserrat"/>
                <a:sym typeface="Montserrat"/>
              </a:rPr>
              <a:t>Final value of the news items' popularity according to the social media source LinkedIn</a:t>
            </a:r>
            <a:endParaRPr b="1" sz="1400">
              <a:solidFill>
                <a:schemeClr val="lt1"/>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62950" y="17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a:t>
            </a:r>
            <a:endParaRPr b="1">
              <a:latin typeface="Montserrat"/>
              <a:ea typeface="Montserrat"/>
              <a:cs typeface="Montserrat"/>
              <a:sym typeface="Montserrat"/>
            </a:endParaRPr>
          </a:p>
        </p:txBody>
      </p:sp>
      <p:sp>
        <p:nvSpPr>
          <p:cNvPr id="81" name="Google Shape;81;p17"/>
          <p:cNvSpPr txBox="1"/>
          <p:nvPr>
            <p:ph idx="1" type="body"/>
          </p:nvPr>
        </p:nvSpPr>
        <p:spPr>
          <a:xfrm>
            <a:off x="311700" y="745050"/>
            <a:ext cx="8520600" cy="4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162950" y="745050"/>
            <a:ext cx="8859875" cy="431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13400" y="172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88" name="Google Shape;88;p18"/>
          <p:cNvSpPr txBox="1"/>
          <p:nvPr>
            <p:ph idx="1" type="body"/>
          </p:nvPr>
        </p:nvSpPr>
        <p:spPr>
          <a:xfrm>
            <a:off x="185900" y="745075"/>
            <a:ext cx="86463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185900" y="805600"/>
            <a:ext cx="4263526" cy="2242925"/>
          </a:xfrm>
          <a:prstGeom prst="rect">
            <a:avLst/>
          </a:prstGeom>
          <a:noFill/>
          <a:ln>
            <a:noFill/>
          </a:ln>
        </p:spPr>
      </p:pic>
      <p:pic>
        <p:nvPicPr>
          <p:cNvPr id="90" name="Google Shape;90;p18"/>
          <p:cNvPicPr preferRelativeResize="0"/>
          <p:nvPr/>
        </p:nvPicPr>
        <p:blipFill>
          <a:blip r:embed="rId4">
            <a:alphaModFix/>
          </a:blip>
          <a:stretch>
            <a:fillRect/>
          </a:stretch>
        </p:blipFill>
        <p:spPr>
          <a:xfrm>
            <a:off x="4796475" y="721750"/>
            <a:ext cx="3941274" cy="2242925"/>
          </a:xfrm>
          <a:prstGeom prst="rect">
            <a:avLst/>
          </a:prstGeom>
          <a:noFill/>
          <a:ln>
            <a:noFill/>
          </a:ln>
        </p:spPr>
      </p:pic>
      <p:pic>
        <p:nvPicPr>
          <p:cNvPr id="91" name="Google Shape;91;p18"/>
          <p:cNvPicPr preferRelativeResize="0"/>
          <p:nvPr/>
        </p:nvPicPr>
        <p:blipFill>
          <a:blip r:embed="rId5">
            <a:alphaModFix/>
          </a:blip>
          <a:stretch>
            <a:fillRect/>
          </a:stretch>
        </p:blipFill>
        <p:spPr>
          <a:xfrm>
            <a:off x="2119375" y="2941350"/>
            <a:ext cx="4734500" cy="215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7750" y="147575"/>
            <a:ext cx="80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 (Continue)</a:t>
            </a:r>
            <a:endParaRPr b="1">
              <a:latin typeface="Montserrat"/>
              <a:ea typeface="Montserrat"/>
              <a:cs typeface="Montserrat"/>
              <a:sym typeface="Montserrat"/>
            </a:endParaRPr>
          </a:p>
        </p:txBody>
      </p:sp>
      <p:sp>
        <p:nvSpPr>
          <p:cNvPr id="97" name="Google Shape;97;p19"/>
          <p:cNvSpPr txBox="1"/>
          <p:nvPr>
            <p:ph idx="1" type="body"/>
          </p:nvPr>
        </p:nvSpPr>
        <p:spPr>
          <a:xfrm>
            <a:off x="187750" y="842800"/>
            <a:ext cx="86445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123950" y="750525"/>
            <a:ext cx="8898875" cy="442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88600" y="7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04" name="Google Shape;104;p20"/>
          <p:cNvSpPr txBox="1"/>
          <p:nvPr>
            <p:ph idx="1" type="body"/>
          </p:nvPr>
        </p:nvSpPr>
        <p:spPr>
          <a:xfrm>
            <a:off x="88600" y="594900"/>
            <a:ext cx="8949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112275" y="813950"/>
            <a:ext cx="3424801" cy="1811882"/>
          </a:xfrm>
          <a:prstGeom prst="rect">
            <a:avLst/>
          </a:prstGeom>
          <a:noFill/>
          <a:ln>
            <a:noFill/>
          </a:ln>
        </p:spPr>
      </p:pic>
      <p:pic>
        <p:nvPicPr>
          <p:cNvPr id="106" name="Google Shape;106;p20"/>
          <p:cNvPicPr preferRelativeResize="0"/>
          <p:nvPr/>
        </p:nvPicPr>
        <p:blipFill>
          <a:blip r:embed="rId4">
            <a:alphaModFix/>
          </a:blip>
          <a:stretch>
            <a:fillRect/>
          </a:stretch>
        </p:blipFill>
        <p:spPr>
          <a:xfrm>
            <a:off x="5144926" y="3124000"/>
            <a:ext cx="3893274" cy="1890650"/>
          </a:xfrm>
          <a:prstGeom prst="rect">
            <a:avLst/>
          </a:prstGeom>
          <a:noFill/>
          <a:ln>
            <a:noFill/>
          </a:ln>
        </p:spPr>
      </p:pic>
      <p:pic>
        <p:nvPicPr>
          <p:cNvPr id="107" name="Google Shape;107;p20"/>
          <p:cNvPicPr preferRelativeResize="0"/>
          <p:nvPr/>
        </p:nvPicPr>
        <p:blipFill>
          <a:blip r:embed="rId5">
            <a:alphaModFix/>
          </a:blip>
          <a:stretch>
            <a:fillRect/>
          </a:stretch>
        </p:blipFill>
        <p:spPr>
          <a:xfrm>
            <a:off x="214500" y="3124000"/>
            <a:ext cx="3322574" cy="1890650"/>
          </a:xfrm>
          <a:prstGeom prst="rect">
            <a:avLst/>
          </a:prstGeom>
          <a:noFill/>
          <a:ln>
            <a:noFill/>
          </a:ln>
        </p:spPr>
      </p:pic>
      <p:pic>
        <p:nvPicPr>
          <p:cNvPr id="108" name="Google Shape;108;p20"/>
          <p:cNvPicPr preferRelativeResize="0"/>
          <p:nvPr/>
        </p:nvPicPr>
        <p:blipFill>
          <a:blip r:embed="rId6">
            <a:alphaModFix/>
          </a:blip>
          <a:stretch>
            <a:fillRect/>
          </a:stretch>
        </p:blipFill>
        <p:spPr>
          <a:xfrm>
            <a:off x="5144925" y="645925"/>
            <a:ext cx="3756076" cy="1890650"/>
          </a:xfrm>
          <a:prstGeom prst="rect">
            <a:avLst/>
          </a:prstGeom>
          <a:noFill/>
          <a:ln>
            <a:noFill/>
          </a:ln>
        </p:spPr>
      </p:pic>
      <p:sp>
        <p:nvSpPr>
          <p:cNvPr id="109" name="Google Shape;109;p20"/>
          <p:cNvSpPr/>
          <p:nvPr/>
        </p:nvSpPr>
        <p:spPr>
          <a:xfrm>
            <a:off x="3537075" y="9419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4201275" y="1017575"/>
            <a:ext cx="94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Obama</a:t>
            </a:r>
            <a:endParaRPr b="1" sz="1300">
              <a:solidFill>
                <a:schemeClr val="lt1"/>
              </a:solidFill>
              <a:latin typeface="Montserrat"/>
              <a:ea typeface="Montserrat"/>
              <a:cs typeface="Montserrat"/>
              <a:sym typeface="Montserrat"/>
            </a:endParaRPr>
          </a:p>
        </p:txBody>
      </p:sp>
      <p:sp>
        <p:nvSpPr>
          <p:cNvPr id="111" name="Google Shape;111;p20"/>
          <p:cNvSpPr/>
          <p:nvPr/>
        </p:nvSpPr>
        <p:spPr>
          <a:xfrm>
            <a:off x="3571900" y="1809525"/>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3537075" y="31765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3571900" y="4092850"/>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571900" y="1858575"/>
            <a:ext cx="9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Palestine</a:t>
            </a:r>
            <a:endParaRPr b="1" sz="1200">
              <a:solidFill>
                <a:schemeClr val="lt1"/>
              </a:solidFill>
              <a:latin typeface="Montserrat"/>
              <a:ea typeface="Montserrat"/>
              <a:cs typeface="Montserrat"/>
              <a:sym typeface="Montserrat"/>
            </a:endParaRPr>
          </a:p>
        </p:txBody>
      </p:sp>
      <p:sp>
        <p:nvSpPr>
          <p:cNvPr id="115" name="Google Shape;115;p20"/>
          <p:cNvSpPr txBox="1"/>
          <p:nvPr/>
        </p:nvSpPr>
        <p:spPr>
          <a:xfrm>
            <a:off x="3571900" y="414955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Economy</a:t>
            </a:r>
            <a:endParaRPr b="1" sz="1300">
              <a:solidFill>
                <a:schemeClr val="lt1"/>
              </a:solidFill>
              <a:latin typeface="Montserrat"/>
              <a:ea typeface="Montserrat"/>
              <a:cs typeface="Montserrat"/>
              <a:sym typeface="Montserrat"/>
            </a:endParaRPr>
          </a:p>
        </p:txBody>
      </p:sp>
      <p:sp>
        <p:nvSpPr>
          <p:cNvPr id="116" name="Google Shape;116;p20"/>
          <p:cNvSpPr txBox="1"/>
          <p:nvPr/>
        </p:nvSpPr>
        <p:spPr>
          <a:xfrm>
            <a:off x="4139950" y="322560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Microsoft</a:t>
            </a:r>
            <a:endParaRPr b="1" sz="13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4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22" name="Google Shape;122;p21"/>
          <p:cNvSpPr txBox="1"/>
          <p:nvPr>
            <p:ph idx="1" type="body"/>
          </p:nvPr>
        </p:nvSpPr>
        <p:spPr>
          <a:xfrm>
            <a:off x="0" y="520550"/>
            <a:ext cx="8985900" cy="46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2824450" y="520550"/>
            <a:ext cx="3731975" cy="1821650"/>
          </a:xfrm>
          <a:prstGeom prst="rect">
            <a:avLst/>
          </a:prstGeom>
          <a:noFill/>
          <a:ln>
            <a:noFill/>
          </a:ln>
        </p:spPr>
      </p:pic>
      <p:pic>
        <p:nvPicPr>
          <p:cNvPr id="124" name="Google Shape;124;p21"/>
          <p:cNvPicPr preferRelativeResize="0"/>
          <p:nvPr/>
        </p:nvPicPr>
        <p:blipFill>
          <a:blip r:embed="rId4">
            <a:alphaModFix/>
          </a:blip>
          <a:stretch>
            <a:fillRect/>
          </a:stretch>
        </p:blipFill>
        <p:spPr>
          <a:xfrm>
            <a:off x="247875" y="2592775"/>
            <a:ext cx="3212693" cy="1948025"/>
          </a:xfrm>
          <a:prstGeom prst="rect">
            <a:avLst/>
          </a:prstGeom>
          <a:noFill/>
          <a:ln>
            <a:noFill/>
          </a:ln>
        </p:spPr>
      </p:pic>
      <p:pic>
        <p:nvPicPr>
          <p:cNvPr id="125" name="Google Shape;125;p21"/>
          <p:cNvPicPr preferRelativeResize="0"/>
          <p:nvPr/>
        </p:nvPicPr>
        <p:blipFill>
          <a:blip r:embed="rId5">
            <a:alphaModFix/>
          </a:blip>
          <a:stretch>
            <a:fillRect/>
          </a:stretch>
        </p:blipFill>
        <p:spPr>
          <a:xfrm>
            <a:off x="5773130" y="2533525"/>
            <a:ext cx="3212770" cy="1948025"/>
          </a:xfrm>
          <a:prstGeom prst="rect">
            <a:avLst/>
          </a:prstGeom>
          <a:noFill/>
          <a:ln>
            <a:noFill/>
          </a:ln>
        </p:spPr>
      </p:pic>
      <p:sp>
        <p:nvSpPr>
          <p:cNvPr id="126" name="Google Shape;126;p21"/>
          <p:cNvSpPr/>
          <p:nvPr/>
        </p:nvSpPr>
        <p:spPr>
          <a:xfrm>
            <a:off x="4131150" y="3132988"/>
            <a:ext cx="971400" cy="867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291650" y="2378950"/>
            <a:ext cx="560700" cy="7173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3460575" y="3395975"/>
            <a:ext cx="718800" cy="5727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5102550" y="3426275"/>
            <a:ext cx="718800" cy="5121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GP</a:t>
            </a:r>
            <a:endParaRPr b="1">
              <a:solidFill>
                <a:schemeClr val="dk1"/>
              </a:solidFill>
              <a:latin typeface="Montserrat"/>
              <a:ea typeface="Montserrat"/>
              <a:cs typeface="Montserrat"/>
              <a:sym typeface="Montserrat"/>
            </a:endParaRPr>
          </a:p>
        </p:txBody>
      </p:sp>
      <p:sp>
        <p:nvSpPr>
          <p:cNvPr id="130" name="Google Shape;130;p21"/>
          <p:cNvSpPr txBox="1"/>
          <p:nvPr/>
        </p:nvSpPr>
        <p:spPr>
          <a:xfrm>
            <a:off x="4192175" y="3296800"/>
            <a:ext cx="71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Social</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Media</a:t>
            </a:r>
            <a:endParaRPr b="1" sz="1300">
              <a:solidFill>
                <a:schemeClr val="lt1"/>
              </a:solidFill>
              <a:latin typeface="Merriweather"/>
              <a:ea typeface="Merriweather"/>
              <a:cs typeface="Merriweather"/>
              <a:sym typeface="Merriweather"/>
            </a:endParaRPr>
          </a:p>
        </p:txBody>
      </p:sp>
      <p:sp>
        <p:nvSpPr>
          <p:cNvPr id="131" name="Google Shape;131;p21"/>
          <p:cNvSpPr txBox="1"/>
          <p:nvPr/>
        </p:nvSpPr>
        <p:spPr>
          <a:xfrm>
            <a:off x="4336500" y="2619400"/>
            <a:ext cx="5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FB</a:t>
            </a:r>
            <a:endParaRPr b="1">
              <a:solidFill>
                <a:schemeClr val="dk1"/>
              </a:solidFill>
              <a:latin typeface="Montserrat"/>
              <a:ea typeface="Montserrat"/>
              <a:cs typeface="Montserrat"/>
              <a:sym typeface="Montserrat"/>
            </a:endParaRPr>
          </a:p>
        </p:txBody>
      </p:sp>
      <p:sp>
        <p:nvSpPr>
          <p:cNvPr id="132" name="Google Shape;132;p21"/>
          <p:cNvSpPr txBox="1"/>
          <p:nvPr/>
        </p:nvSpPr>
        <p:spPr>
          <a:xfrm>
            <a:off x="3669450" y="3482225"/>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LI</a:t>
            </a:r>
            <a:endParaRPr b="1">
              <a:solidFill>
                <a:schemeClr val="dk1"/>
              </a:solidFill>
              <a:latin typeface="Montserrat"/>
              <a:ea typeface="Montserrat"/>
              <a:cs typeface="Montserrat"/>
              <a:sym typeface="Montserrat"/>
            </a:endParaRPr>
          </a:p>
        </p:txBody>
      </p:sp>
      <p:sp>
        <p:nvSpPr>
          <p:cNvPr id="133" name="Google Shape;133;p21"/>
          <p:cNvSpPr txBox="1"/>
          <p:nvPr/>
        </p:nvSpPr>
        <p:spPr>
          <a:xfrm>
            <a:off x="632100" y="4569500"/>
            <a:ext cx="79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                                          </a:t>
            </a:r>
            <a:r>
              <a:rPr b="1" lang="en-GB">
                <a:solidFill>
                  <a:schemeClr val="dk1"/>
                </a:solidFill>
                <a:latin typeface="Montserrat"/>
                <a:ea typeface="Montserrat"/>
                <a:cs typeface="Montserrat"/>
                <a:sym typeface="Montserrat"/>
              </a:rPr>
              <a:t>News With 100+ likes On Social Media</a:t>
            </a:r>
            <a:endParaRPr b="1">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