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Montserrat"/>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268D830-722C-45BC-8582-A7FA234EBCE6}">
  <a:tblStyle styleId="{E268D830-722C-45BC-8582-A7FA234EBCE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b4bd758f66_0_2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b4bd758f6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b4bd758f66_0_5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b4bd758f6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a9b0fa6a94_0_5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a9b0fa6a9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abb1d43801_0_1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abb1d4380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b4bd758f66_0_3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b4bd758f6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aaddcb6607_0_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aaddcb660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a9b0fa6a94_0_2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a9b0fa6a9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a9b0fa6a94_0_3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a9b0fa6a9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a9b0fa6a94_0_3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a9b0fa6a9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9b0fa6a94_0_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9b0fa6a9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b4bd758f66_0_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b4bd758f6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a9b0fa6a94_0_6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a9b0fa6a9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a9b0fa6a94_0_4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a9b0fa6a9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abb1d43801_0_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abb1d4380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b4bd758f66_0_3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b4bd758f6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b4bd758f66_0_6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b4bd758f66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a9b0fa6a94_0_4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a9b0fa6a9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colab.research.google.com/drive/1Wdo0M_Ngt63xyh2JfwYE2Uy07JHbDtmR?ts=5ff89371#"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3"/>
          <p:cNvSpPr txBox="1"/>
          <p:nvPr>
            <p:ph type="ctrTitle"/>
          </p:nvPr>
        </p:nvSpPr>
        <p:spPr>
          <a:xfrm>
            <a:off x="319775" y="1114775"/>
            <a:ext cx="8512500" cy="3054000"/>
          </a:xfrm>
          <a:prstGeom prst="rect">
            <a:avLst/>
          </a:prstGeom>
          <a:noFill/>
          <a:ln>
            <a:noFill/>
          </a:ln>
        </p:spPr>
        <p:txBody>
          <a:bodyPr anchorCtr="0" anchor="b" bIns="91425" lIns="91425" spcFirstLastPara="1" rIns="91425" wrap="square" tIns="91425">
            <a:noAutofit/>
          </a:bodyPr>
          <a:lstStyle/>
          <a:p>
            <a:pPr indent="457200" lvl="0" marL="914400" rtl="0" algn="l">
              <a:lnSpc>
                <a:spcPct val="100000"/>
              </a:lnSpc>
              <a:spcBef>
                <a:spcPts val="0"/>
              </a:spcBef>
              <a:spcAft>
                <a:spcPts val="0"/>
              </a:spcAft>
              <a:buSzPts val="5200"/>
              <a:buNone/>
            </a:pPr>
            <a:r>
              <a:rPr b="1" lang="en-GB" sz="4200">
                <a:solidFill>
                  <a:srgbClr val="CC0000"/>
                </a:solidFill>
                <a:latin typeface="Montserrat"/>
                <a:ea typeface="Montserrat"/>
                <a:cs typeface="Montserrat"/>
                <a:sym typeface="Montserrat"/>
              </a:rPr>
              <a:t>Capstone Project - 2</a:t>
            </a:r>
            <a:endParaRPr b="1" sz="4200">
              <a:solidFill>
                <a:srgbClr val="CC0000"/>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3600">
                <a:solidFill>
                  <a:schemeClr val="lt1"/>
                </a:solidFill>
                <a:latin typeface="Montserrat"/>
                <a:ea typeface="Montserrat"/>
                <a:cs typeface="Montserrat"/>
                <a:sym typeface="Montserrat"/>
              </a:rPr>
              <a:t> Bus Tickets Sale Prediction</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2600">
                <a:solidFill>
                  <a:schemeClr val="lt1"/>
                </a:solidFill>
                <a:latin typeface="Montserrat"/>
                <a:ea typeface="Montserrat"/>
                <a:cs typeface="Montserrat"/>
                <a:sym typeface="Montserrat"/>
              </a:rPr>
              <a:t>Suraj Pandey</a:t>
            </a:r>
            <a:endParaRPr b="1" sz="2600">
              <a:solidFill>
                <a:schemeClr val="lt1"/>
              </a:solidFill>
              <a:latin typeface="Montserrat"/>
              <a:ea typeface="Montserrat"/>
              <a:cs typeface="Montserrat"/>
              <a:sym typeface="Montserrat"/>
            </a:endParaRPr>
          </a:p>
          <a:p>
            <a:pPr indent="0" lvl="0" marL="0" rtl="0" algn="ctr">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177975"/>
            <a:ext cx="8520600" cy="8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Month-wise Rides Trends</a:t>
            </a:r>
            <a:endParaRPr b="1">
              <a:latin typeface="Montserrat"/>
              <a:ea typeface="Montserrat"/>
              <a:cs typeface="Montserrat"/>
              <a:sym typeface="Montserrat"/>
            </a:endParaRPr>
          </a:p>
        </p:txBody>
      </p:sp>
      <p:pic>
        <p:nvPicPr>
          <p:cNvPr id="116" name="Google Shape;116;p22"/>
          <p:cNvPicPr preferRelativeResize="0"/>
          <p:nvPr/>
        </p:nvPicPr>
        <p:blipFill>
          <a:blip r:embed="rId3">
            <a:alphaModFix/>
          </a:blip>
          <a:stretch>
            <a:fillRect/>
          </a:stretch>
        </p:blipFill>
        <p:spPr>
          <a:xfrm>
            <a:off x="914400" y="705100"/>
            <a:ext cx="6996624" cy="2987900"/>
          </a:xfrm>
          <a:prstGeom prst="rect">
            <a:avLst/>
          </a:prstGeom>
          <a:noFill/>
          <a:ln>
            <a:noFill/>
          </a:ln>
        </p:spPr>
      </p:pic>
      <p:sp>
        <p:nvSpPr>
          <p:cNvPr id="117" name="Google Shape;117;p22"/>
          <p:cNvSpPr txBox="1"/>
          <p:nvPr/>
        </p:nvSpPr>
        <p:spPr>
          <a:xfrm>
            <a:off x="453850" y="4075650"/>
            <a:ext cx="7857600" cy="89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600">
                <a:solidFill>
                  <a:schemeClr val="lt1"/>
                </a:solidFill>
                <a:latin typeface="Montserrat"/>
                <a:ea typeface="Montserrat"/>
                <a:cs typeface="Montserrat"/>
                <a:sym typeface="Montserrat"/>
              </a:rPr>
              <a:t>During the month of December,February and January there are more number of rides, and least during the months of May and June</a:t>
            </a:r>
            <a:endParaRPr b="1" sz="1600">
              <a:solidFill>
                <a:schemeClr val="lt1"/>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311450"/>
            <a:ext cx="8520600" cy="70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Hourly Travel Trend</a:t>
            </a:r>
            <a:endParaRPr b="1">
              <a:latin typeface="Montserrat"/>
              <a:ea typeface="Montserrat"/>
              <a:cs typeface="Montserrat"/>
              <a:sym typeface="Montserrat"/>
            </a:endParaRPr>
          </a:p>
          <a:p>
            <a:pPr indent="0" lvl="0" marL="0" rtl="0" algn="l">
              <a:spcBef>
                <a:spcPts val="0"/>
              </a:spcBef>
              <a:spcAft>
                <a:spcPts val="0"/>
              </a:spcAft>
              <a:buNone/>
            </a:pPr>
            <a:r>
              <a:t/>
            </a:r>
            <a:endParaRPr/>
          </a:p>
          <a:p>
            <a:pPr indent="0" lvl="0" marL="0" rtl="0" algn="l">
              <a:spcBef>
                <a:spcPts val="0"/>
              </a:spcBef>
              <a:spcAft>
                <a:spcPts val="0"/>
              </a:spcAft>
              <a:buNone/>
            </a:pPr>
            <a:r>
              <a:t/>
            </a:r>
            <a:endParaRPr b="1">
              <a:latin typeface="Montserrat"/>
              <a:ea typeface="Montserrat"/>
              <a:cs typeface="Montserrat"/>
              <a:sym typeface="Montserrat"/>
            </a:endParaRPr>
          </a:p>
          <a:p>
            <a:pPr indent="0" lvl="0" marL="0" rtl="0" algn="l">
              <a:spcBef>
                <a:spcPts val="0"/>
              </a:spcBef>
              <a:spcAft>
                <a:spcPts val="0"/>
              </a:spcAft>
              <a:buNone/>
            </a:pPr>
            <a:r>
              <a:t/>
            </a:r>
            <a:endParaRPr/>
          </a:p>
        </p:txBody>
      </p:sp>
      <p:pic>
        <p:nvPicPr>
          <p:cNvPr id="123" name="Google Shape;123;p23"/>
          <p:cNvPicPr preferRelativeResize="0"/>
          <p:nvPr/>
        </p:nvPicPr>
        <p:blipFill>
          <a:blip r:embed="rId3">
            <a:alphaModFix/>
          </a:blip>
          <a:stretch>
            <a:fillRect/>
          </a:stretch>
        </p:blipFill>
        <p:spPr>
          <a:xfrm>
            <a:off x="152400" y="1170050"/>
            <a:ext cx="8429625" cy="2540750"/>
          </a:xfrm>
          <a:prstGeom prst="rect">
            <a:avLst/>
          </a:prstGeom>
          <a:noFill/>
          <a:ln>
            <a:noFill/>
          </a:ln>
        </p:spPr>
      </p:pic>
      <p:sp>
        <p:nvSpPr>
          <p:cNvPr id="124" name="Google Shape;124;p23"/>
          <p:cNvSpPr txBox="1"/>
          <p:nvPr/>
        </p:nvSpPr>
        <p:spPr>
          <a:xfrm>
            <a:off x="341625" y="3951050"/>
            <a:ext cx="8240400" cy="94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600">
                <a:solidFill>
                  <a:schemeClr val="lt1"/>
                </a:solidFill>
                <a:latin typeface="Montserrat"/>
                <a:ea typeface="Montserrat"/>
                <a:cs typeface="Montserrat"/>
                <a:sym typeface="Montserrat"/>
              </a:rPr>
              <a:t>The frequency of rides are more in the Morning hours and during the night times </a:t>
            </a:r>
            <a:endParaRPr b="1" sz="1600">
              <a:solidFill>
                <a:schemeClr val="lt1"/>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Feature Engineering</a:t>
            </a:r>
            <a:endParaRPr b="1">
              <a:latin typeface="Montserrat"/>
              <a:ea typeface="Montserrat"/>
              <a:cs typeface="Montserrat"/>
              <a:sym typeface="Montserrat"/>
            </a:endParaRPr>
          </a:p>
        </p:txBody>
      </p:sp>
      <p:sp>
        <p:nvSpPr>
          <p:cNvPr id="130" name="Google Shape;130;p24"/>
          <p:cNvSpPr txBox="1"/>
          <p:nvPr>
            <p:ph idx="1" type="body"/>
          </p:nvPr>
        </p:nvSpPr>
        <p:spPr>
          <a:xfrm>
            <a:off x="311700" y="928775"/>
            <a:ext cx="8520600" cy="421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600">
                <a:solidFill>
                  <a:schemeClr val="lt1"/>
                </a:solidFill>
                <a:highlight>
                  <a:srgbClr val="FFFFFF"/>
                </a:highlight>
                <a:latin typeface="Montserrat"/>
                <a:ea typeface="Montserrat"/>
                <a:cs typeface="Montserrat"/>
                <a:sym typeface="Montserrat"/>
              </a:rPr>
              <a:t>Using domain knowledge to extract features from raw data, the performance of the model can be improved.</a:t>
            </a:r>
            <a:endParaRPr b="1" sz="1600">
              <a:solidFill>
                <a:schemeClr val="lt1"/>
              </a:solidFill>
              <a:highlight>
                <a:srgbClr val="FFFFFF"/>
              </a:highlight>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highlight>
                  <a:srgbClr val="FFFFFF"/>
                </a:highlight>
                <a:latin typeface="Montserrat"/>
                <a:ea typeface="Montserrat"/>
                <a:cs typeface="Montserrat"/>
                <a:sym typeface="Montserrat"/>
              </a:rPr>
              <a:t>S</a:t>
            </a:r>
            <a:r>
              <a:rPr b="1" lang="en-GB" sz="1600">
                <a:solidFill>
                  <a:schemeClr val="lt1"/>
                </a:solidFill>
                <a:highlight>
                  <a:srgbClr val="FFFFFF"/>
                </a:highlight>
                <a:latin typeface="Montserrat"/>
                <a:ea typeface="Montserrat"/>
                <a:cs typeface="Montserrat"/>
                <a:sym typeface="Montserrat"/>
              </a:rPr>
              <a:t>peed</a:t>
            </a:r>
            <a:endParaRPr b="1" sz="1600">
              <a:solidFill>
                <a:schemeClr val="lt1"/>
              </a:solidFill>
              <a:highlight>
                <a:srgbClr val="F2F2F2"/>
              </a:highlight>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highlight>
                  <a:srgbClr val="FFFFFE"/>
                </a:highlight>
                <a:latin typeface="Montserrat"/>
                <a:ea typeface="Montserrat"/>
                <a:cs typeface="Montserrat"/>
                <a:sym typeface="Montserrat"/>
              </a:rPr>
              <a:t>T</a:t>
            </a:r>
            <a:r>
              <a:rPr b="1" lang="en-GB" sz="1600">
                <a:solidFill>
                  <a:schemeClr val="lt1"/>
                </a:solidFill>
                <a:highlight>
                  <a:srgbClr val="FFFFFE"/>
                </a:highlight>
                <a:latin typeface="Montserrat"/>
                <a:ea typeface="Montserrat"/>
                <a:cs typeface="Montserrat"/>
                <a:sym typeface="Montserrat"/>
              </a:rPr>
              <a:t>ravel_month </a:t>
            </a:r>
            <a:endParaRPr b="1" sz="1600">
              <a:solidFill>
                <a:schemeClr val="lt1"/>
              </a:solidFill>
              <a:highlight>
                <a:srgbClr val="FFFFFE"/>
              </a:highlight>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highlight>
                  <a:srgbClr val="FFFFFE"/>
                </a:highlight>
                <a:latin typeface="Montserrat"/>
                <a:ea typeface="Montserrat"/>
                <a:cs typeface="Montserrat"/>
                <a:sym typeface="Montserrat"/>
              </a:rPr>
              <a:t>No_of_tickets </a:t>
            </a:r>
            <a:endParaRPr b="1" sz="1600">
              <a:solidFill>
                <a:schemeClr val="lt1"/>
              </a:solidFill>
              <a:highlight>
                <a:srgbClr val="FFFFFE"/>
              </a:highlight>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highlight>
                  <a:srgbClr val="FFFFFE"/>
                </a:highlight>
                <a:latin typeface="Montserrat"/>
                <a:ea typeface="Montserrat"/>
                <a:cs typeface="Montserrat"/>
                <a:sym typeface="Montserrat"/>
              </a:rPr>
              <a:t>travel_day </a:t>
            </a:r>
            <a:endParaRPr b="1" sz="1600">
              <a:solidFill>
                <a:schemeClr val="lt1"/>
              </a:solidFill>
              <a:highlight>
                <a:srgbClr val="FFFFFE"/>
              </a:highlight>
              <a:latin typeface="Montserrat"/>
              <a:ea typeface="Montserrat"/>
              <a:cs typeface="Montserrat"/>
              <a:sym typeface="Montserrat"/>
            </a:endParaRPr>
          </a:p>
          <a:p>
            <a:pPr indent="-330200" lvl="0" marL="457200" rtl="0" algn="l">
              <a:lnSpc>
                <a:spcPct val="135714"/>
              </a:lnSpc>
              <a:spcBef>
                <a:spcPts val="0"/>
              </a:spcBef>
              <a:spcAft>
                <a:spcPts val="0"/>
              </a:spcAft>
              <a:buClr>
                <a:schemeClr val="lt1"/>
              </a:buClr>
              <a:buSzPts val="1600"/>
              <a:buFont typeface="Montserrat"/>
              <a:buChar char="●"/>
            </a:pPr>
            <a:r>
              <a:rPr b="1" lang="en-GB" sz="1600">
                <a:solidFill>
                  <a:schemeClr val="lt1"/>
                </a:solidFill>
                <a:highlight>
                  <a:srgbClr val="FFFFFE"/>
                </a:highlight>
                <a:latin typeface="Montserrat"/>
                <a:ea typeface="Montserrat"/>
                <a:cs typeface="Montserrat"/>
                <a:sym typeface="Montserrat"/>
              </a:rPr>
              <a:t>hod_arrived_date</a:t>
            </a:r>
            <a:endParaRPr b="1" sz="1600">
              <a:solidFill>
                <a:schemeClr val="lt1"/>
              </a:solidFill>
              <a:highlight>
                <a:srgbClr val="FFFFFE"/>
              </a:highlight>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highlight>
                  <a:srgbClr val="FFFFFE"/>
                </a:highlight>
                <a:latin typeface="Montserrat"/>
                <a:ea typeface="Montserrat"/>
                <a:cs typeface="Montserrat"/>
                <a:sym typeface="Montserrat"/>
              </a:rPr>
              <a:t>Is_rush_hour</a:t>
            </a:r>
            <a:endParaRPr b="1" sz="1600">
              <a:solidFill>
                <a:schemeClr val="lt1"/>
              </a:solidFill>
              <a:highlight>
                <a:srgbClr val="FFFFFE"/>
              </a:highlight>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highlight>
                  <a:srgbClr val="FFFFFE"/>
                </a:highlight>
                <a:latin typeface="Montserrat"/>
                <a:ea typeface="Montserrat"/>
                <a:cs typeface="Montserrat"/>
                <a:sym typeface="Montserrat"/>
              </a:rPr>
              <a:t>Travel_from </a:t>
            </a:r>
            <a:endParaRPr b="1" sz="1600">
              <a:solidFill>
                <a:schemeClr val="lt1"/>
              </a:solidFill>
              <a:highlight>
                <a:srgbClr val="FFFFFE"/>
              </a:highlight>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highlight>
                  <a:srgbClr val="FFFFFE"/>
                </a:highlight>
                <a:latin typeface="Montserrat"/>
                <a:ea typeface="Montserrat"/>
                <a:cs typeface="Montserrat"/>
                <a:sym typeface="Montserrat"/>
              </a:rPr>
              <a:t>Time_gap_between_buses</a:t>
            </a:r>
            <a:endParaRPr b="1" sz="1600">
              <a:solidFill>
                <a:schemeClr val="lt1"/>
              </a:solidFill>
              <a:highlight>
                <a:srgbClr val="FFFFFE"/>
              </a:highlight>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highlight>
                  <a:srgbClr val="FFFFFE"/>
                </a:highlight>
                <a:latin typeface="Montserrat"/>
                <a:ea typeface="Montserrat"/>
                <a:cs typeface="Montserrat"/>
                <a:sym typeface="Montserrat"/>
              </a:rPr>
              <a:t>Travel_from_distance</a:t>
            </a:r>
            <a:endParaRPr b="1" sz="1600">
              <a:solidFill>
                <a:schemeClr val="lt1"/>
              </a:solidFill>
              <a:highlight>
                <a:srgbClr val="FFFFFE"/>
              </a:highlight>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highlight>
                  <a:srgbClr val="FFFFFE"/>
                </a:highlight>
                <a:latin typeface="Montserrat"/>
                <a:ea typeface="Montserrat"/>
                <a:cs typeface="Montserrat"/>
                <a:sym typeface="Montserrat"/>
              </a:rPr>
              <a:t>hourly_travelers</a:t>
            </a:r>
            <a:endParaRPr b="1" sz="1600">
              <a:solidFill>
                <a:schemeClr val="lt1"/>
              </a:solidFill>
              <a:highlight>
                <a:srgbClr val="FFFFFE"/>
              </a:highlight>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highlight>
                  <a:srgbClr val="FFFFFF"/>
                </a:highlight>
                <a:latin typeface="Montserrat"/>
                <a:ea typeface="Montserrat"/>
                <a:cs typeface="Montserrat"/>
                <a:sym typeface="Montserrat"/>
              </a:rPr>
              <a:t>daily_travelers</a:t>
            </a:r>
            <a:endParaRPr b="1" sz="1600">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sz="1600">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sz="1600">
              <a:solidFill>
                <a:schemeClr val="lt1"/>
              </a:solidFill>
              <a:highlight>
                <a:srgbClr val="FFFFFF"/>
              </a:highlight>
              <a:latin typeface="Montserrat"/>
              <a:ea typeface="Montserrat"/>
              <a:cs typeface="Montserrat"/>
              <a:sym typeface="Montserrat"/>
            </a:endParaRPr>
          </a:p>
        </p:txBody>
      </p:sp>
      <p:pic>
        <p:nvPicPr>
          <p:cNvPr id="131" name="Google Shape;131;p24"/>
          <p:cNvPicPr preferRelativeResize="0"/>
          <p:nvPr/>
        </p:nvPicPr>
        <p:blipFill>
          <a:blip r:embed="rId3">
            <a:alphaModFix/>
          </a:blip>
          <a:stretch>
            <a:fillRect/>
          </a:stretch>
        </p:blipFill>
        <p:spPr>
          <a:xfrm>
            <a:off x="5027375" y="2231213"/>
            <a:ext cx="3543751" cy="1031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Variation of Number of Tickets </a:t>
            </a:r>
            <a:r>
              <a:rPr b="1" lang="en-GB">
                <a:latin typeface="Montserrat"/>
                <a:ea typeface="Montserrat"/>
                <a:cs typeface="Montserrat"/>
                <a:sym typeface="Montserrat"/>
              </a:rPr>
              <a:t>with Speed</a:t>
            </a:r>
            <a:endParaRPr b="1">
              <a:latin typeface="Montserrat"/>
              <a:ea typeface="Montserrat"/>
              <a:cs typeface="Montserrat"/>
              <a:sym typeface="Montserrat"/>
            </a:endParaRPr>
          </a:p>
        </p:txBody>
      </p:sp>
      <p:pic>
        <p:nvPicPr>
          <p:cNvPr id="137" name="Google Shape;137;p25"/>
          <p:cNvPicPr preferRelativeResize="0"/>
          <p:nvPr/>
        </p:nvPicPr>
        <p:blipFill>
          <a:blip r:embed="rId3">
            <a:alphaModFix/>
          </a:blip>
          <a:stretch>
            <a:fillRect/>
          </a:stretch>
        </p:blipFill>
        <p:spPr>
          <a:xfrm>
            <a:off x="325375" y="1251350"/>
            <a:ext cx="8292550" cy="3136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105175"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ML Models and Metrics</a:t>
            </a:r>
            <a:endParaRPr b="1">
              <a:latin typeface="Montserrat"/>
              <a:ea typeface="Montserrat"/>
              <a:cs typeface="Montserrat"/>
              <a:sym typeface="Montserrat"/>
            </a:endParaRPr>
          </a:p>
        </p:txBody>
      </p:sp>
      <p:graphicFrame>
        <p:nvGraphicFramePr>
          <p:cNvPr id="143" name="Google Shape;143;p26"/>
          <p:cNvGraphicFramePr/>
          <p:nvPr/>
        </p:nvGraphicFramePr>
        <p:xfrm>
          <a:off x="164275" y="712935"/>
          <a:ext cx="3000000" cy="3000000"/>
        </p:xfrm>
        <a:graphic>
          <a:graphicData uri="http://schemas.openxmlformats.org/drawingml/2006/table">
            <a:tbl>
              <a:tblPr>
                <a:noFill/>
                <a:tableStyleId>{E268D830-722C-45BC-8582-A7FA234EBCE6}</a:tableStyleId>
              </a:tblPr>
              <a:tblGrid>
                <a:gridCol w="1071575"/>
                <a:gridCol w="1130675"/>
                <a:gridCol w="1130675"/>
                <a:gridCol w="1310025"/>
                <a:gridCol w="1220350"/>
                <a:gridCol w="1220350"/>
                <a:gridCol w="1674100"/>
              </a:tblGrid>
              <a:tr h="765275">
                <a:tc>
                  <a:txBody>
                    <a:bodyPr/>
                    <a:lstStyle/>
                    <a:p>
                      <a:pPr indent="0" lvl="0" marL="0" rtl="0" algn="l">
                        <a:spcBef>
                          <a:spcPts val="0"/>
                        </a:spcBef>
                        <a:spcAft>
                          <a:spcPts val="0"/>
                        </a:spcAft>
                        <a:buNone/>
                      </a:pPr>
                      <a:r>
                        <a:rPr b="1" lang="en-GB" sz="1200">
                          <a:solidFill>
                            <a:schemeClr val="lt1"/>
                          </a:solidFill>
                          <a:latin typeface="Montserrat"/>
                          <a:ea typeface="Montserrat"/>
                          <a:cs typeface="Montserrat"/>
                          <a:sym typeface="Montserrat"/>
                        </a:rPr>
                        <a:t>TYPE OF REGRESSION</a:t>
                      </a:r>
                      <a:endParaRPr b="1" sz="1200">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GB" sz="1200">
                          <a:solidFill>
                            <a:schemeClr val="lt1"/>
                          </a:solidFill>
                          <a:latin typeface="Montserrat"/>
                          <a:ea typeface="Montserrat"/>
                          <a:cs typeface="Montserrat"/>
                          <a:sym typeface="Montserrat"/>
                        </a:rPr>
                        <a:t>Train Score</a:t>
                      </a:r>
                      <a:endParaRPr b="1" sz="1200">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GB" sz="1200">
                          <a:solidFill>
                            <a:schemeClr val="lt1"/>
                          </a:solidFill>
                          <a:latin typeface="Montserrat"/>
                          <a:ea typeface="Montserrat"/>
                          <a:cs typeface="Montserrat"/>
                          <a:sym typeface="Montserrat"/>
                        </a:rPr>
                        <a:t>Test Score</a:t>
                      </a:r>
                      <a:endParaRPr b="1" sz="1200">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GB" sz="1200">
                          <a:solidFill>
                            <a:schemeClr val="lt1"/>
                          </a:solidFill>
                          <a:latin typeface="Montserrat"/>
                          <a:ea typeface="Montserrat"/>
                          <a:cs typeface="Montserrat"/>
                          <a:sym typeface="Montserrat"/>
                        </a:rPr>
                        <a:t>R2 SCORE</a:t>
                      </a:r>
                      <a:endParaRPr b="1" sz="1200">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GB" sz="1200">
                          <a:solidFill>
                            <a:schemeClr val="lt1"/>
                          </a:solidFill>
                          <a:latin typeface="Montserrat"/>
                          <a:ea typeface="Montserrat"/>
                          <a:cs typeface="Montserrat"/>
                          <a:sym typeface="Montserrat"/>
                        </a:rPr>
                        <a:t>ADJ_R2</a:t>
                      </a:r>
                      <a:endParaRPr b="1" sz="1200">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GB" sz="1200">
                          <a:solidFill>
                            <a:schemeClr val="lt1"/>
                          </a:solidFill>
                          <a:latin typeface="Montserrat"/>
                          <a:ea typeface="Montserrat"/>
                          <a:cs typeface="Montserrat"/>
                          <a:sym typeface="Montserrat"/>
                        </a:rPr>
                        <a:t>MAE</a:t>
                      </a:r>
                      <a:endParaRPr b="1" sz="1200">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GB" sz="1200">
                          <a:solidFill>
                            <a:schemeClr val="lt1"/>
                          </a:solidFill>
                          <a:latin typeface="Montserrat"/>
                          <a:ea typeface="Montserrat"/>
                          <a:cs typeface="Montserrat"/>
                          <a:sym typeface="Montserrat"/>
                        </a:rPr>
                        <a:t>MSE</a:t>
                      </a:r>
                      <a:endParaRPr b="1" sz="1200">
                        <a:solidFill>
                          <a:schemeClr val="lt1"/>
                        </a:solidFill>
                        <a:latin typeface="Montserrat"/>
                        <a:ea typeface="Montserrat"/>
                        <a:cs typeface="Montserrat"/>
                        <a:sym typeface="Montserrat"/>
                      </a:endParaRPr>
                    </a:p>
                  </a:txBody>
                  <a:tcPr marT="91425" marB="91425" marR="91425" marL="91425"/>
                </a:tc>
              </a:tr>
              <a:tr h="515775">
                <a:tc>
                  <a:txBody>
                    <a:bodyPr/>
                    <a:lstStyle/>
                    <a:p>
                      <a:pPr indent="0" lvl="0" marL="0" rtl="0" algn="l">
                        <a:spcBef>
                          <a:spcPts val="0"/>
                        </a:spcBef>
                        <a:spcAft>
                          <a:spcPts val="0"/>
                        </a:spcAft>
                        <a:buNone/>
                      </a:pPr>
                      <a:r>
                        <a:rPr b="1" lang="en-GB" sz="1200">
                          <a:solidFill>
                            <a:schemeClr val="lt1"/>
                          </a:solidFill>
                          <a:latin typeface="Montserrat"/>
                          <a:ea typeface="Montserrat"/>
                          <a:cs typeface="Montserrat"/>
                          <a:sym typeface="Montserrat"/>
                        </a:rPr>
                        <a:t>LINEAR</a:t>
                      </a:r>
                      <a:endParaRPr b="1" sz="1200">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GB" sz="1200">
                          <a:solidFill>
                            <a:schemeClr val="lt1"/>
                          </a:solidFill>
                          <a:highlight>
                            <a:srgbClr val="FFFFFF"/>
                          </a:highlight>
                          <a:latin typeface="Montserrat"/>
                          <a:ea typeface="Montserrat"/>
                          <a:cs typeface="Montserrat"/>
                          <a:sym typeface="Montserrat"/>
                        </a:rPr>
                        <a:t>0.41531</a:t>
                      </a:r>
                      <a:endParaRPr b="1" sz="1200">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GB" sz="1200">
                          <a:solidFill>
                            <a:schemeClr val="lt1"/>
                          </a:solidFill>
                          <a:highlight>
                            <a:srgbClr val="FFFFFF"/>
                          </a:highlight>
                          <a:latin typeface="Montserrat"/>
                          <a:ea typeface="Montserrat"/>
                          <a:cs typeface="Montserrat"/>
                          <a:sym typeface="Montserrat"/>
                        </a:rPr>
                        <a:t>0.354621</a:t>
                      </a:r>
                      <a:endParaRPr b="1" sz="1200">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GB" sz="1200">
                          <a:solidFill>
                            <a:schemeClr val="lt1"/>
                          </a:solidFill>
                          <a:highlight>
                            <a:srgbClr val="FFFFFF"/>
                          </a:highlight>
                          <a:latin typeface="Montserrat"/>
                          <a:ea typeface="Montserrat"/>
                          <a:cs typeface="Montserrat"/>
                          <a:sym typeface="Montserrat"/>
                        </a:rPr>
                        <a:t>0.354679831</a:t>
                      </a:r>
                      <a:endParaRPr b="1" sz="1200">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GB" sz="1200">
                          <a:solidFill>
                            <a:schemeClr val="lt1"/>
                          </a:solidFill>
                          <a:highlight>
                            <a:srgbClr val="FFFFFF"/>
                          </a:highlight>
                          <a:latin typeface="Montserrat"/>
                          <a:ea typeface="Montserrat"/>
                          <a:cs typeface="Montserrat"/>
                          <a:sym typeface="Montserrat"/>
                        </a:rPr>
                        <a:t>0.3476561</a:t>
                      </a:r>
                      <a:endParaRPr b="1" sz="1200">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GB" sz="1200">
                          <a:solidFill>
                            <a:schemeClr val="lt1"/>
                          </a:solidFill>
                          <a:highlight>
                            <a:srgbClr val="FFFFFF"/>
                          </a:highlight>
                          <a:latin typeface="Montserrat"/>
                          <a:ea typeface="Montserrat"/>
                          <a:cs typeface="Montserrat"/>
                          <a:sym typeface="Montserrat"/>
                        </a:rPr>
                        <a:t>4.7474791</a:t>
                      </a:r>
                      <a:endParaRPr b="1" sz="1200">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GB" sz="1200">
                          <a:solidFill>
                            <a:schemeClr val="lt1"/>
                          </a:solidFill>
                          <a:highlight>
                            <a:srgbClr val="FFFFFF"/>
                          </a:highlight>
                          <a:latin typeface="Montserrat"/>
                          <a:ea typeface="Montserrat"/>
                          <a:cs typeface="Montserrat"/>
                          <a:sym typeface="Montserrat"/>
                        </a:rPr>
                        <a:t>48.4351195</a:t>
                      </a:r>
                      <a:endParaRPr b="1" sz="1200">
                        <a:solidFill>
                          <a:schemeClr val="lt1"/>
                        </a:solidFill>
                        <a:latin typeface="Montserrat"/>
                        <a:ea typeface="Montserrat"/>
                        <a:cs typeface="Montserrat"/>
                        <a:sym typeface="Montserrat"/>
                      </a:endParaRPr>
                    </a:p>
                  </a:txBody>
                  <a:tcPr marT="91425" marB="91425" marR="91425" marL="91425"/>
                </a:tc>
              </a:tr>
              <a:tr h="574475">
                <a:tc>
                  <a:txBody>
                    <a:bodyPr/>
                    <a:lstStyle/>
                    <a:p>
                      <a:pPr indent="0" lvl="0" marL="0" rtl="0" algn="l">
                        <a:spcBef>
                          <a:spcPts val="0"/>
                        </a:spcBef>
                        <a:spcAft>
                          <a:spcPts val="0"/>
                        </a:spcAft>
                        <a:buNone/>
                      </a:pPr>
                      <a:r>
                        <a:rPr b="1" lang="en-GB" sz="1200">
                          <a:solidFill>
                            <a:schemeClr val="lt1"/>
                          </a:solidFill>
                          <a:latin typeface="Montserrat"/>
                          <a:ea typeface="Montserrat"/>
                          <a:cs typeface="Montserrat"/>
                          <a:sym typeface="Montserrat"/>
                        </a:rPr>
                        <a:t>LINEAR-LASSO</a:t>
                      </a:r>
                      <a:endParaRPr b="1" sz="1200">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GB" sz="1200">
                          <a:solidFill>
                            <a:schemeClr val="lt1"/>
                          </a:solidFill>
                          <a:highlight>
                            <a:srgbClr val="FFFFFF"/>
                          </a:highlight>
                          <a:latin typeface="Montserrat"/>
                          <a:ea typeface="Montserrat"/>
                          <a:cs typeface="Montserrat"/>
                          <a:sym typeface="Montserrat"/>
                        </a:rPr>
                        <a:t>0.293599</a:t>
                      </a:r>
                      <a:endParaRPr b="1" sz="1200">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GB" sz="1200">
                          <a:solidFill>
                            <a:schemeClr val="lt1"/>
                          </a:solidFill>
                          <a:highlight>
                            <a:srgbClr val="FFFFFF"/>
                          </a:highlight>
                          <a:latin typeface="Montserrat"/>
                          <a:ea typeface="Montserrat"/>
                          <a:cs typeface="Montserrat"/>
                          <a:sym typeface="Montserrat"/>
                        </a:rPr>
                        <a:t>0.343606</a:t>
                      </a:r>
                      <a:endParaRPr b="1" sz="1200">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GB" sz="1200">
                          <a:solidFill>
                            <a:schemeClr val="lt1"/>
                          </a:solidFill>
                          <a:highlight>
                            <a:srgbClr val="FFFFFF"/>
                          </a:highlight>
                          <a:latin typeface="Montserrat"/>
                          <a:ea typeface="Montserrat"/>
                          <a:cs typeface="Montserrat"/>
                          <a:sym typeface="Montserrat"/>
                        </a:rPr>
                        <a:t>0.355067</a:t>
                      </a:r>
                      <a:endParaRPr b="1" sz="1200">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GB" sz="1200">
                          <a:solidFill>
                            <a:schemeClr val="lt1"/>
                          </a:solidFill>
                          <a:highlight>
                            <a:srgbClr val="FFFFFF"/>
                          </a:highlight>
                          <a:latin typeface="Montserrat"/>
                          <a:ea typeface="Montserrat"/>
                          <a:cs typeface="Montserrat"/>
                          <a:sym typeface="Montserrat"/>
                        </a:rPr>
                        <a:t>0.3487478</a:t>
                      </a:r>
                      <a:endParaRPr b="1" sz="1200">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GB" sz="1200">
                          <a:solidFill>
                            <a:schemeClr val="lt1"/>
                          </a:solidFill>
                          <a:highlight>
                            <a:srgbClr val="FFFFFF"/>
                          </a:highlight>
                          <a:latin typeface="Montserrat"/>
                          <a:ea typeface="Montserrat"/>
                          <a:cs typeface="Montserrat"/>
                          <a:sym typeface="Montserrat"/>
                        </a:rPr>
                        <a:t>4.7417715</a:t>
                      </a:r>
                      <a:endParaRPr b="1" sz="1200">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GB" sz="1200">
                          <a:solidFill>
                            <a:schemeClr val="lt1"/>
                          </a:solidFill>
                          <a:highlight>
                            <a:srgbClr val="FFFFFF"/>
                          </a:highlight>
                          <a:latin typeface="Montserrat"/>
                          <a:ea typeface="Montserrat"/>
                          <a:cs typeface="Montserrat"/>
                          <a:sym typeface="Montserrat"/>
                        </a:rPr>
                        <a:t>48.4241544</a:t>
                      </a:r>
                      <a:endParaRPr b="1" sz="1200">
                        <a:solidFill>
                          <a:schemeClr val="lt1"/>
                        </a:solidFill>
                        <a:latin typeface="Montserrat"/>
                        <a:ea typeface="Montserrat"/>
                        <a:cs typeface="Montserrat"/>
                        <a:sym typeface="Montserrat"/>
                      </a:endParaRPr>
                    </a:p>
                  </a:txBody>
                  <a:tcPr marT="91425" marB="91425" marR="91425" marL="91425"/>
                </a:tc>
              </a:tr>
              <a:tr h="625725">
                <a:tc>
                  <a:txBody>
                    <a:bodyPr/>
                    <a:lstStyle/>
                    <a:p>
                      <a:pPr indent="0" lvl="0" marL="0" rtl="0" algn="l">
                        <a:spcBef>
                          <a:spcPts val="0"/>
                        </a:spcBef>
                        <a:spcAft>
                          <a:spcPts val="0"/>
                        </a:spcAft>
                        <a:buNone/>
                      </a:pPr>
                      <a:r>
                        <a:rPr b="1" lang="en-GB" sz="1200">
                          <a:solidFill>
                            <a:schemeClr val="lt1"/>
                          </a:solidFill>
                          <a:latin typeface="Montserrat"/>
                          <a:ea typeface="Montserrat"/>
                          <a:cs typeface="Montserrat"/>
                          <a:sym typeface="Montserrat"/>
                        </a:rPr>
                        <a:t>LINEAR-RIDGE</a:t>
                      </a:r>
                      <a:endParaRPr b="1" sz="12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sz="1200">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GB" sz="1200">
                          <a:solidFill>
                            <a:schemeClr val="lt1"/>
                          </a:solidFill>
                          <a:highlight>
                            <a:srgbClr val="FFFFFF"/>
                          </a:highlight>
                          <a:latin typeface="Montserrat"/>
                          <a:ea typeface="Montserrat"/>
                          <a:cs typeface="Montserrat"/>
                          <a:sym typeface="Montserrat"/>
                        </a:rPr>
                        <a:t>0.405354</a:t>
                      </a:r>
                      <a:endParaRPr b="1" sz="1200">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GB" sz="1200">
                          <a:solidFill>
                            <a:schemeClr val="lt1"/>
                          </a:solidFill>
                          <a:highlight>
                            <a:srgbClr val="FFFFFF"/>
                          </a:highlight>
                          <a:latin typeface="Montserrat"/>
                          <a:ea typeface="Montserrat"/>
                          <a:cs typeface="Montserrat"/>
                          <a:sym typeface="Montserrat"/>
                        </a:rPr>
                        <a:t>0.3553535</a:t>
                      </a:r>
                      <a:endParaRPr b="1" sz="1200">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GB" sz="1200">
                          <a:solidFill>
                            <a:schemeClr val="lt1"/>
                          </a:solidFill>
                          <a:highlight>
                            <a:srgbClr val="FFFFFF"/>
                          </a:highlight>
                          <a:latin typeface="Montserrat"/>
                          <a:ea typeface="Montserrat"/>
                          <a:cs typeface="Montserrat"/>
                          <a:sym typeface="Montserrat"/>
                        </a:rPr>
                        <a:t>0.3550673</a:t>
                      </a:r>
                      <a:endParaRPr b="1" sz="1200">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GB" sz="1200">
                          <a:solidFill>
                            <a:schemeClr val="lt1"/>
                          </a:solidFill>
                          <a:highlight>
                            <a:srgbClr val="FFFFFF"/>
                          </a:highlight>
                          <a:latin typeface="Montserrat"/>
                          <a:ea typeface="Montserrat"/>
                          <a:cs typeface="Montserrat"/>
                          <a:sym typeface="Montserrat"/>
                        </a:rPr>
                        <a:t>0.3481087</a:t>
                      </a:r>
                      <a:endParaRPr b="1" sz="1200">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GB" sz="1200">
                          <a:solidFill>
                            <a:schemeClr val="lt1"/>
                          </a:solidFill>
                          <a:highlight>
                            <a:srgbClr val="FFFFFF"/>
                          </a:highlight>
                          <a:latin typeface="Montserrat"/>
                          <a:ea typeface="Montserrat"/>
                          <a:cs typeface="Montserrat"/>
                          <a:sym typeface="Montserrat"/>
                        </a:rPr>
                        <a:t>5.026478</a:t>
                      </a:r>
                      <a:endParaRPr b="1" sz="1200">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GB" sz="1200">
                          <a:solidFill>
                            <a:schemeClr val="lt1"/>
                          </a:solidFill>
                          <a:highlight>
                            <a:srgbClr val="FFFFFF"/>
                          </a:highlight>
                          <a:latin typeface="Montserrat"/>
                          <a:ea typeface="Montserrat"/>
                          <a:cs typeface="Montserrat"/>
                          <a:sym typeface="Montserrat"/>
                        </a:rPr>
                        <a:t>48.4015719</a:t>
                      </a:r>
                      <a:endParaRPr b="1" sz="1200">
                        <a:solidFill>
                          <a:schemeClr val="lt1"/>
                        </a:solidFill>
                        <a:latin typeface="Montserrat"/>
                        <a:ea typeface="Montserrat"/>
                        <a:cs typeface="Montserrat"/>
                        <a:sym typeface="Montserrat"/>
                      </a:endParaRPr>
                    </a:p>
                  </a:txBody>
                  <a:tcPr marT="91425" marB="91425" marR="91425" marL="91425"/>
                </a:tc>
              </a:tr>
              <a:tr h="615700">
                <a:tc>
                  <a:txBody>
                    <a:bodyPr/>
                    <a:lstStyle/>
                    <a:p>
                      <a:pPr indent="0" lvl="0" marL="0" rtl="0" algn="l">
                        <a:spcBef>
                          <a:spcPts val="0"/>
                        </a:spcBef>
                        <a:spcAft>
                          <a:spcPts val="0"/>
                        </a:spcAft>
                        <a:buNone/>
                      </a:pPr>
                      <a:r>
                        <a:rPr b="1" lang="en-GB" sz="1200">
                          <a:solidFill>
                            <a:schemeClr val="lt1"/>
                          </a:solidFill>
                          <a:latin typeface="Montserrat"/>
                          <a:ea typeface="Montserrat"/>
                          <a:cs typeface="Montserrat"/>
                          <a:sym typeface="Montserrat"/>
                        </a:rPr>
                        <a:t>GRADIENT BOOSTING</a:t>
                      </a:r>
                      <a:endParaRPr b="1" sz="1200">
                        <a:solidFill>
                          <a:schemeClr val="lt1"/>
                        </a:solidFill>
                        <a:latin typeface="Montserrat"/>
                        <a:ea typeface="Montserrat"/>
                        <a:cs typeface="Montserrat"/>
                        <a:sym typeface="Montserrat"/>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GB" sz="1200">
                          <a:solidFill>
                            <a:schemeClr val="lt1"/>
                          </a:solidFill>
                          <a:highlight>
                            <a:srgbClr val="FFFFFF"/>
                          </a:highlight>
                          <a:latin typeface="Montserrat"/>
                          <a:ea typeface="Montserrat"/>
                          <a:cs typeface="Montserrat"/>
                          <a:sym typeface="Montserrat"/>
                        </a:rPr>
                        <a:t>0.676331137</a:t>
                      </a:r>
                      <a:endParaRPr b="1" sz="1200">
                        <a:solidFill>
                          <a:schemeClr val="lt1"/>
                        </a:solidFill>
                        <a:latin typeface="Montserrat"/>
                        <a:ea typeface="Montserrat"/>
                        <a:cs typeface="Montserrat"/>
                        <a:sym typeface="Montserrat"/>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GB" sz="1200">
                          <a:solidFill>
                            <a:schemeClr val="lt1"/>
                          </a:solidFill>
                          <a:highlight>
                            <a:srgbClr val="FFFFFF"/>
                          </a:highlight>
                          <a:latin typeface="Montserrat"/>
                          <a:ea typeface="Montserrat"/>
                          <a:cs typeface="Montserrat"/>
                          <a:sym typeface="Montserrat"/>
                        </a:rPr>
                        <a:t>0.60851</a:t>
                      </a:r>
                      <a:endParaRPr b="1" sz="1200">
                        <a:solidFill>
                          <a:schemeClr val="lt1"/>
                        </a:solidFill>
                        <a:latin typeface="Montserrat"/>
                        <a:ea typeface="Montserrat"/>
                        <a:cs typeface="Montserrat"/>
                        <a:sym typeface="Montserrat"/>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GB" sz="1200">
                          <a:solidFill>
                            <a:schemeClr val="lt1"/>
                          </a:solidFill>
                          <a:highlight>
                            <a:srgbClr val="FFFFFF"/>
                          </a:highlight>
                          <a:latin typeface="Montserrat"/>
                          <a:ea typeface="Montserrat"/>
                          <a:cs typeface="Montserrat"/>
                          <a:sym typeface="Montserrat"/>
                        </a:rPr>
                        <a:t>0.6085</a:t>
                      </a:r>
                      <a:r>
                        <a:rPr b="1" lang="en-GB" sz="1200">
                          <a:solidFill>
                            <a:schemeClr val="lt1"/>
                          </a:solidFill>
                          <a:highlight>
                            <a:srgbClr val="FFFFFF"/>
                          </a:highlight>
                          <a:latin typeface="Montserrat"/>
                          <a:ea typeface="Montserrat"/>
                          <a:cs typeface="Montserrat"/>
                          <a:sym typeface="Montserrat"/>
                        </a:rPr>
                        <a:t>084</a:t>
                      </a:r>
                      <a:endParaRPr b="1" sz="1200">
                        <a:solidFill>
                          <a:schemeClr val="lt1"/>
                        </a:solidFill>
                        <a:latin typeface="Montserrat"/>
                        <a:ea typeface="Montserrat"/>
                        <a:cs typeface="Montserrat"/>
                        <a:sym typeface="Montserrat"/>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GB" sz="1200">
                          <a:solidFill>
                            <a:schemeClr val="lt1"/>
                          </a:solidFill>
                          <a:highlight>
                            <a:srgbClr val="FFFFFF"/>
                          </a:highlight>
                          <a:latin typeface="Montserrat"/>
                          <a:ea typeface="Montserrat"/>
                          <a:cs typeface="Montserrat"/>
                          <a:sym typeface="Montserrat"/>
                        </a:rPr>
                        <a:t>0.6046721</a:t>
                      </a:r>
                      <a:endParaRPr b="1" sz="1200">
                        <a:solidFill>
                          <a:schemeClr val="lt1"/>
                        </a:solidFill>
                        <a:latin typeface="Montserrat"/>
                        <a:ea typeface="Montserrat"/>
                        <a:cs typeface="Montserrat"/>
                        <a:sym typeface="Montserrat"/>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GB" sz="1200">
                          <a:solidFill>
                            <a:schemeClr val="lt1"/>
                          </a:solidFill>
                          <a:highlight>
                            <a:srgbClr val="FFFFFF"/>
                          </a:highlight>
                          <a:latin typeface="Montserrat"/>
                          <a:ea typeface="Montserrat"/>
                          <a:cs typeface="Montserrat"/>
                          <a:sym typeface="Montserrat"/>
                        </a:rPr>
                        <a:t>3.540035</a:t>
                      </a:r>
                      <a:endParaRPr b="1" sz="1200">
                        <a:solidFill>
                          <a:schemeClr val="lt1"/>
                        </a:solidFill>
                        <a:latin typeface="Montserrat"/>
                        <a:ea typeface="Montserrat"/>
                        <a:cs typeface="Montserrat"/>
                        <a:sym typeface="Montserrat"/>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GB" sz="1200">
                          <a:solidFill>
                            <a:schemeClr val="lt1"/>
                          </a:solidFill>
                          <a:highlight>
                            <a:srgbClr val="FFFFFF"/>
                          </a:highlight>
                          <a:latin typeface="Montserrat"/>
                          <a:ea typeface="Montserrat"/>
                          <a:cs typeface="Montserrat"/>
                          <a:sym typeface="Montserrat"/>
                        </a:rPr>
                        <a:t>29.3904512</a:t>
                      </a:r>
                      <a:endParaRPr b="1" sz="1200">
                        <a:solidFill>
                          <a:schemeClr val="lt1"/>
                        </a:solidFill>
                        <a:latin typeface="Montserrat"/>
                        <a:ea typeface="Montserrat"/>
                        <a:cs typeface="Montserrat"/>
                        <a:sym typeface="Montserrat"/>
                      </a:endParaRPr>
                    </a:p>
                  </a:txBody>
                  <a:tcPr marT="91425" marB="91425" marR="91425" marL="91425">
                    <a:lnB cap="flat" cmpd="sng" w="9525">
                      <a:solidFill>
                        <a:srgbClr val="9E9E9E"/>
                      </a:solidFill>
                      <a:prstDash val="solid"/>
                      <a:round/>
                      <a:headEnd len="sm" w="sm" type="none"/>
                      <a:tailEnd len="sm" w="sm" type="none"/>
                    </a:lnB>
                  </a:tcPr>
                </a:tc>
              </a:tr>
              <a:tr h="695325">
                <a:tc>
                  <a:txBody>
                    <a:bodyPr/>
                    <a:lstStyle/>
                    <a:p>
                      <a:pPr indent="0" lvl="0" marL="0" rtl="0" algn="l">
                        <a:spcBef>
                          <a:spcPts val="0"/>
                        </a:spcBef>
                        <a:spcAft>
                          <a:spcPts val="0"/>
                        </a:spcAft>
                        <a:buNone/>
                      </a:pPr>
                      <a:r>
                        <a:rPr b="1" lang="en-GB" sz="1200">
                          <a:solidFill>
                            <a:schemeClr val="lt1"/>
                          </a:solidFill>
                          <a:latin typeface="Montserrat"/>
                          <a:ea typeface="Montserrat"/>
                          <a:cs typeface="Montserrat"/>
                          <a:sym typeface="Montserrat"/>
                        </a:rPr>
                        <a:t>RANDOM FOREST</a:t>
                      </a:r>
                      <a:endParaRPr b="1" sz="1200">
                        <a:solidFill>
                          <a:schemeClr val="lt1"/>
                        </a:solidFill>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GB" sz="1200">
                          <a:solidFill>
                            <a:schemeClr val="lt1"/>
                          </a:solidFill>
                          <a:highlight>
                            <a:srgbClr val="FFFFFF"/>
                          </a:highlight>
                          <a:latin typeface="Montserrat"/>
                          <a:ea typeface="Montserrat"/>
                          <a:cs typeface="Montserrat"/>
                          <a:sym typeface="Montserrat"/>
                        </a:rPr>
                        <a:t>0.62637829</a:t>
                      </a:r>
                      <a:endParaRPr b="1" sz="1200">
                        <a:solidFill>
                          <a:schemeClr val="lt1"/>
                        </a:solidFill>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GB" sz="1200">
                          <a:solidFill>
                            <a:schemeClr val="lt1"/>
                          </a:solidFill>
                          <a:highlight>
                            <a:srgbClr val="FFFFFF"/>
                          </a:highlight>
                          <a:latin typeface="Montserrat"/>
                          <a:ea typeface="Montserrat"/>
                          <a:cs typeface="Montserrat"/>
                          <a:sym typeface="Montserrat"/>
                        </a:rPr>
                        <a:t>0.623421</a:t>
                      </a:r>
                      <a:endParaRPr b="1" sz="1200">
                        <a:solidFill>
                          <a:schemeClr val="lt1"/>
                        </a:solidFill>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GB" sz="1200">
                          <a:solidFill>
                            <a:schemeClr val="lt1"/>
                          </a:solidFill>
                          <a:highlight>
                            <a:srgbClr val="FFFFFF"/>
                          </a:highlight>
                          <a:latin typeface="Montserrat"/>
                          <a:ea typeface="Montserrat"/>
                          <a:cs typeface="Montserrat"/>
                          <a:sym typeface="Montserrat"/>
                        </a:rPr>
                        <a:t>0.6234206</a:t>
                      </a:r>
                      <a:endParaRPr b="1" sz="1200">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sz="1200">
                        <a:solidFill>
                          <a:schemeClr val="lt1"/>
                        </a:solidFill>
                        <a:highlight>
                          <a:srgbClr val="FFFFFF"/>
                        </a:highlight>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GB" sz="1200">
                          <a:solidFill>
                            <a:schemeClr val="lt1"/>
                          </a:solidFill>
                          <a:highlight>
                            <a:srgbClr val="FFFFFF"/>
                          </a:highlight>
                          <a:latin typeface="Montserrat"/>
                          <a:ea typeface="Montserrat"/>
                          <a:cs typeface="Montserrat"/>
                          <a:sym typeface="Montserrat"/>
                        </a:rPr>
                        <a:t>0.6152057</a:t>
                      </a:r>
                      <a:endParaRPr b="1" sz="1200">
                        <a:solidFill>
                          <a:schemeClr val="lt1"/>
                        </a:solidFill>
                        <a:highlight>
                          <a:srgbClr val="FFFFFF"/>
                        </a:highlight>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GB" sz="1200">
                          <a:solidFill>
                            <a:schemeClr val="lt1"/>
                          </a:solidFill>
                          <a:highlight>
                            <a:srgbClr val="FFFFFF"/>
                          </a:highlight>
                          <a:latin typeface="Montserrat"/>
                          <a:ea typeface="Montserrat"/>
                          <a:cs typeface="Montserrat"/>
                          <a:sym typeface="Montserrat"/>
                        </a:rPr>
                        <a:t>3.4301030</a:t>
                      </a:r>
                      <a:endParaRPr b="1" sz="1200">
                        <a:solidFill>
                          <a:schemeClr val="lt1"/>
                        </a:solidFill>
                        <a:highlight>
                          <a:srgbClr val="FFFFFF"/>
                        </a:highlight>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GB" sz="1200">
                          <a:solidFill>
                            <a:schemeClr val="lt1"/>
                          </a:solidFill>
                          <a:highlight>
                            <a:srgbClr val="FFFFFF"/>
                          </a:highlight>
                          <a:latin typeface="Montserrat"/>
                          <a:ea typeface="Montserrat"/>
                          <a:cs typeface="Montserrat"/>
                          <a:sym typeface="Montserrat"/>
                        </a:rPr>
                        <a:t>28.2619184</a:t>
                      </a:r>
                      <a:endParaRPr b="1" sz="1200">
                        <a:solidFill>
                          <a:schemeClr val="lt1"/>
                        </a:solidFill>
                        <a:highlight>
                          <a:srgbClr val="FFFFFF"/>
                        </a:highlight>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74475">
                <a:tc>
                  <a:txBody>
                    <a:bodyPr/>
                    <a:lstStyle/>
                    <a:p>
                      <a:pPr indent="0" lvl="0" marL="0" rtl="0" algn="l">
                        <a:spcBef>
                          <a:spcPts val="0"/>
                        </a:spcBef>
                        <a:spcAft>
                          <a:spcPts val="0"/>
                        </a:spcAft>
                        <a:buNone/>
                      </a:pPr>
                      <a:r>
                        <a:rPr b="1" lang="en-GB" sz="1200">
                          <a:solidFill>
                            <a:schemeClr val="dk1"/>
                          </a:solidFill>
                          <a:latin typeface="Montserrat"/>
                          <a:ea typeface="Montserrat"/>
                          <a:cs typeface="Montserrat"/>
                          <a:sym typeface="Montserrat"/>
                        </a:rPr>
                        <a:t>XGBOOST</a:t>
                      </a:r>
                      <a:endParaRPr b="1" sz="1200">
                        <a:solidFill>
                          <a:schemeClr val="dk1"/>
                        </a:solidFill>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b="1" lang="en-GB" sz="1200">
                          <a:solidFill>
                            <a:schemeClr val="dk1"/>
                          </a:solidFill>
                          <a:highlight>
                            <a:srgbClr val="FFFFFF"/>
                          </a:highlight>
                          <a:latin typeface="Montserrat"/>
                          <a:ea typeface="Montserrat"/>
                          <a:cs typeface="Montserrat"/>
                          <a:sym typeface="Montserrat"/>
                        </a:rPr>
                        <a:t>0.84559453</a:t>
                      </a:r>
                      <a:endParaRPr b="1" sz="1200">
                        <a:solidFill>
                          <a:schemeClr val="dk1"/>
                        </a:solidFill>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b="1" lang="en-GB" sz="1200">
                          <a:solidFill>
                            <a:schemeClr val="dk1"/>
                          </a:solidFill>
                          <a:highlight>
                            <a:srgbClr val="FFFFFF"/>
                          </a:highlight>
                          <a:latin typeface="Montserrat"/>
                          <a:ea typeface="Montserrat"/>
                          <a:cs typeface="Montserrat"/>
                          <a:sym typeface="Montserrat"/>
                        </a:rPr>
                        <a:t>0.84211254</a:t>
                      </a:r>
                      <a:endParaRPr b="1" sz="1200">
                        <a:solidFill>
                          <a:schemeClr val="dk1"/>
                        </a:solidFill>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b="1" lang="en-GB" sz="1200">
                          <a:solidFill>
                            <a:schemeClr val="dk1"/>
                          </a:solidFill>
                          <a:highlight>
                            <a:srgbClr val="FFFFFF"/>
                          </a:highlight>
                          <a:latin typeface="Montserrat"/>
                          <a:ea typeface="Montserrat"/>
                          <a:cs typeface="Montserrat"/>
                          <a:sym typeface="Montserrat"/>
                        </a:rPr>
                        <a:t>0.84211254</a:t>
                      </a:r>
                      <a:endParaRPr b="1" sz="1200">
                        <a:solidFill>
                          <a:schemeClr val="dk1"/>
                        </a:solidFill>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b="1" lang="en-GB" sz="1200">
                          <a:solidFill>
                            <a:schemeClr val="dk1"/>
                          </a:solidFill>
                          <a:highlight>
                            <a:srgbClr val="FFFFFF"/>
                          </a:highlight>
                          <a:latin typeface="Montserrat"/>
                          <a:ea typeface="Montserrat"/>
                          <a:cs typeface="Montserrat"/>
                          <a:sym typeface="Montserrat"/>
                        </a:rPr>
                        <a:t>0.8386682</a:t>
                      </a:r>
                      <a:endParaRPr b="1" sz="1200">
                        <a:solidFill>
                          <a:schemeClr val="dk1"/>
                        </a:solidFill>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b="1" lang="en-GB" sz="1200">
                          <a:solidFill>
                            <a:schemeClr val="dk1"/>
                          </a:solidFill>
                          <a:highlight>
                            <a:srgbClr val="FFFFFF"/>
                          </a:highlight>
                          <a:latin typeface="Montserrat"/>
                          <a:ea typeface="Montserrat"/>
                          <a:cs typeface="Montserrat"/>
                          <a:sym typeface="Montserrat"/>
                        </a:rPr>
                        <a:t>2.2667203</a:t>
                      </a:r>
                      <a:endParaRPr b="1" sz="1200">
                        <a:solidFill>
                          <a:schemeClr val="dk1"/>
                        </a:solidFill>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b="1" lang="en-GB" sz="1200">
                          <a:solidFill>
                            <a:schemeClr val="dk1"/>
                          </a:solidFill>
                          <a:highlight>
                            <a:srgbClr val="FFFFFF"/>
                          </a:highlight>
                          <a:latin typeface="Montserrat"/>
                          <a:ea typeface="Montserrat"/>
                          <a:cs typeface="Montserrat"/>
                          <a:sym typeface="Montserrat"/>
                        </a:rPr>
                        <a:t>11.8493008</a:t>
                      </a:r>
                      <a:endParaRPr b="1" sz="1200">
                        <a:solidFill>
                          <a:schemeClr val="dk1"/>
                        </a:solidFill>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Feature Importance</a:t>
            </a:r>
            <a:endParaRPr b="1"/>
          </a:p>
        </p:txBody>
      </p:sp>
      <p:pic>
        <p:nvPicPr>
          <p:cNvPr id="149" name="Google Shape;149;p27"/>
          <p:cNvPicPr preferRelativeResize="0"/>
          <p:nvPr/>
        </p:nvPicPr>
        <p:blipFill>
          <a:blip r:embed="rId3">
            <a:alphaModFix/>
          </a:blip>
          <a:stretch>
            <a:fillRect/>
          </a:stretch>
        </p:blipFill>
        <p:spPr>
          <a:xfrm>
            <a:off x="206000" y="923875"/>
            <a:ext cx="8732001" cy="3991025"/>
          </a:xfrm>
          <a:prstGeom prst="rect">
            <a:avLst/>
          </a:prstGeom>
          <a:noFill/>
          <a:ln>
            <a:noFill/>
          </a:ln>
        </p:spPr>
      </p:pic>
      <p:sp>
        <p:nvSpPr>
          <p:cNvPr id="150" name="Google Shape;150;p27"/>
          <p:cNvSpPr/>
          <p:nvPr/>
        </p:nvSpPr>
        <p:spPr>
          <a:xfrm>
            <a:off x="4676750" y="906050"/>
            <a:ext cx="210600" cy="24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7"/>
          <p:cNvSpPr txBox="1"/>
          <p:nvPr/>
        </p:nvSpPr>
        <p:spPr>
          <a:xfrm>
            <a:off x="4621825" y="899900"/>
            <a:ext cx="466800" cy="28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t>20</a:t>
            </a:r>
            <a:endParaRPr sz="11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Challenges</a:t>
            </a:r>
            <a:endParaRPr b="1">
              <a:latin typeface="Montserrat"/>
              <a:ea typeface="Montserrat"/>
              <a:cs typeface="Montserrat"/>
              <a:sym typeface="Montserrat"/>
            </a:endParaRPr>
          </a:p>
        </p:txBody>
      </p:sp>
      <p:sp>
        <p:nvSpPr>
          <p:cNvPr id="157" name="Google Shape;157;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To find the dependent variable</a:t>
            </a:r>
            <a:endParaRPr b="1"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Feature engineering</a:t>
            </a:r>
            <a:endParaRPr b="1"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Feature selection</a:t>
            </a:r>
            <a:endParaRPr b="1"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Model Training and </a:t>
            </a:r>
            <a:r>
              <a:rPr b="1" lang="en-GB" sz="1600">
                <a:solidFill>
                  <a:schemeClr val="lt1"/>
                </a:solidFill>
                <a:latin typeface="Montserrat"/>
                <a:ea typeface="Montserrat"/>
                <a:cs typeface="Montserrat"/>
                <a:sym typeface="Montserrat"/>
              </a:rPr>
              <a:t>performance</a:t>
            </a:r>
            <a:r>
              <a:rPr b="1" lang="en-GB" sz="1600">
                <a:solidFill>
                  <a:schemeClr val="lt1"/>
                </a:solidFill>
                <a:latin typeface="Montserrat"/>
                <a:ea typeface="Montserrat"/>
                <a:cs typeface="Montserrat"/>
                <a:sym typeface="Montserrat"/>
              </a:rPr>
              <a:t> improvement.</a:t>
            </a:r>
            <a:endParaRPr b="1" sz="1600">
              <a:solidFill>
                <a:schemeClr val="lt1"/>
              </a:solidFill>
              <a:latin typeface="Montserrat"/>
              <a:ea typeface="Montserrat"/>
              <a:cs typeface="Montserrat"/>
              <a:sym typeface="Montserrat"/>
            </a:endParaRPr>
          </a:p>
          <a:p>
            <a:pPr indent="0" lvl="0" marL="457200" rtl="0" algn="l">
              <a:spcBef>
                <a:spcPts val="0"/>
              </a:spcBef>
              <a:spcAft>
                <a:spcPts val="0"/>
              </a:spcAft>
              <a:buNone/>
            </a:pPr>
            <a:r>
              <a:t/>
            </a:r>
            <a:endParaRPr b="1" sz="1600">
              <a:solidFill>
                <a:schemeClr val="lt1"/>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a:latin typeface="Montserrat"/>
                <a:ea typeface="Montserrat"/>
                <a:cs typeface="Montserrat"/>
                <a:sym typeface="Montserrat"/>
              </a:rPr>
              <a:t>Conclusion</a:t>
            </a:r>
            <a:endParaRPr b="1">
              <a:latin typeface="Montserrat"/>
              <a:ea typeface="Montserrat"/>
              <a:cs typeface="Montserrat"/>
              <a:sym typeface="Montserrat"/>
            </a:endParaRPr>
          </a:p>
        </p:txBody>
      </p:sp>
      <p:sp>
        <p:nvSpPr>
          <p:cNvPr id="163" name="Google Shape;163;p29"/>
          <p:cNvSpPr txBox="1"/>
          <p:nvPr>
            <p:ph idx="1" type="body"/>
          </p:nvPr>
        </p:nvSpPr>
        <p:spPr>
          <a:xfrm>
            <a:off x="311700" y="8476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1600">
                <a:solidFill>
                  <a:schemeClr val="lt1"/>
                </a:solidFill>
                <a:highlight>
                  <a:srgbClr val="FFFFFF"/>
                </a:highlight>
                <a:latin typeface="Montserrat"/>
                <a:ea typeface="Montserrat"/>
                <a:cs typeface="Montserrat"/>
                <a:sym typeface="Montserrat"/>
              </a:rPr>
              <a:t>This resulting model can be used by Mobiticket and bus operators to anticipate for the tickets for certain rides. We have compared the performance of six different regression models. XGBoost regression model performed the best among them including the ensemble model proposed with the lowest error rate. We pre-processed data to apply regression models for forecasting the speed of vehicles and distance between the source and destination.</a:t>
            </a:r>
            <a:endParaRPr b="1" sz="1600">
              <a:solidFill>
                <a:schemeClr val="lt1"/>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GB">
                <a:latin typeface="Montserrat"/>
                <a:ea typeface="Montserrat"/>
                <a:cs typeface="Montserrat"/>
                <a:sym typeface="Montserrat"/>
              </a:rPr>
              <a:t>Q &amp; A</a:t>
            </a:r>
            <a:endParaRPr b="1">
              <a:latin typeface="Montserrat"/>
              <a:ea typeface="Montserrat"/>
              <a:cs typeface="Montserrat"/>
              <a:sym typeface="Montserrat"/>
            </a:endParaRPr>
          </a:p>
        </p:txBody>
      </p:sp>
      <p:sp>
        <p:nvSpPr>
          <p:cNvPr id="169" name="Google Shape;169;p3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1" type="body"/>
          </p:nvPr>
        </p:nvSpPr>
        <p:spPr>
          <a:xfrm>
            <a:off x="311700" y="79652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Problem Statement</a:t>
            </a:r>
            <a:endParaRPr b="1"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Data Summary</a:t>
            </a:r>
            <a:endParaRPr b="1"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Ride Origination Towns</a:t>
            </a:r>
            <a:endParaRPr b="1"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Travel time</a:t>
            </a:r>
            <a:endParaRPr b="1"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Quarterly Trend</a:t>
            </a:r>
            <a:endParaRPr b="1"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Month wise booking trends</a:t>
            </a:r>
            <a:endParaRPr b="1"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Feature Engineering</a:t>
            </a:r>
            <a:endParaRPr b="1"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ML Models and Metrics</a:t>
            </a:r>
            <a:endParaRPr b="1"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Challenges</a:t>
            </a:r>
            <a:endParaRPr b="1"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Conclusion</a:t>
            </a:r>
            <a:endParaRPr b="1"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Q &amp; A</a:t>
            </a:r>
            <a:endParaRPr b="1" sz="1600">
              <a:solidFill>
                <a:schemeClr val="lt1"/>
              </a:solidFill>
              <a:latin typeface="Montserrat"/>
              <a:ea typeface="Montserrat"/>
              <a:cs typeface="Montserrat"/>
              <a:sym typeface="Montserrat"/>
            </a:endParaRPr>
          </a:p>
        </p:txBody>
      </p:sp>
      <p:sp>
        <p:nvSpPr>
          <p:cNvPr id="61" name="Google Shape;61;p14"/>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Content</a:t>
            </a:r>
            <a:endParaRPr b="1">
              <a:latin typeface="Montserrat"/>
              <a:ea typeface="Montserrat"/>
              <a:cs typeface="Montserrat"/>
              <a:sym typeface="Montserrat"/>
            </a:endParaRPr>
          </a:p>
        </p:txBody>
      </p:sp>
      <p:pic>
        <p:nvPicPr>
          <p:cNvPr id="62" name="Google Shape;62;p14"/>
          <p:cNvPicPr preferRelativeResize="0"/>
          <p:nvPr/>
        </p:nvPicPr>
        <p:blipFill>
          <a:blip r:embed="rId3">
            <a:alphaModFix/>
          </a:blip>
          <a:stretch>
            <a:fillRect/>
          </a:stretch>
        </p:blipFill>
        <p:spPr>
          <a:xfrm>
            <a:off x="4885425" y="724075"/>
            <a:ext cx="3908525" cy="3675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92425" y="579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Problem Statement</a:t>
            </a:r>
            <a:endParaRPr b="1">
              <a:latin typeface="Montserrat"/>
              <a:ea typeface="Montserrat"/>
              <a:cs typeface="Montserrat"/>
              <a:sym typeface="Montserrat"/>
            </a:endParaRPr>
          </a:p>
        </p:txBody>
      </p:sp>
      <p:sp>
        <p:nvSpPr>
          <p:cNvPr id="68" name="Google Shape;68;p15"/>
          <p:cNvSpPr txBox="1"/>
          <p:nvPr>
            <p:ph idx="1" type="body"/>
          </p:nvPr>
        </p:nvSpPr>
        <p:spPr>
          <a:xfrm>
            <a:off x="311700" y="1152475"/>
            <a:ext cx="5572500" cy="3416400"/>
          </a:xfrm>
          <a:prstGeom prst="rect">
            <a:avLst/>
          </a:prstGeom>
        </p:spPr>
        <p:txBody>
          <a:bodyPr anchorCtr="0" anchor="t" bIns="91425" lIns="91425" spcFirstLastPara="1" rIns="91425" wrap="square" tIns="91425">
            <a:noAutofit/>
          </a:bodyPr>
          <a:lstStyle/>
          <a:p>
            <a:pPr indent="0" lvl="0" marL="0" rtl="0" algn="l">
              <a:spcBef>
                <a:spcPts val="700"/>
              </a:spcBef>
              <a:spcAft>
                <a:spcPts val="0"/>
              </a:spcAft>
              <a:buNone/>
            </a:pPr>
            <a:r>
              <a:rPr b="1" lang="en-GB" sz="1600">
                <a:solidFill>
                  <a:schemeClr val="lt1"/>
                </a:solidFill>
                <a:latin typeface="Montserrat"/>
                <a:ea typeface="Montserrat"/>
                <a:cs typeface="Montserrat"/>
                <a:sym typeface="Montserrat"/>
              </a:rPr>
              <a:t>Exploring 14 different </a:t>
            </a:r>
            <a:r>
              <a:rPr b="1" lang="en-GB" sz="1600">
                <a:solidFill>
                  <a:schemeClr val="lt1"/>
                </a:solidFill>
                <a:highlight>
                  <a:srgbClr val="FFFFFF"/>
                </a:highlight>
                <a:latin typeface="Montserrat"/>
                <a:ea typeface="Montserrat"/>
                <a:cs typeface="Montserrat"/>
                <a:sym typeface="Montserrat"/>
              </a:rPr>
              <a:t>towns to the North-West of Nairobi towards Lake Victoria and </a:t>
            </a:r>
            <a:r>
              <a:rPr b="1" lang="en-GB" sz="1600">
                <a:solidFill>
                  <a:schemeClr val="lt1"/>
                </a:solidFill>
                <a:latin typeface="Montserrat"/>
                <a:ea typeface="Montserrat"/>
                <a:cs typeface="Montserrat"/>
                <a:sym typeface="Montserrat"/>
              </a:rPr>
              <a:t>u</a:t>
            </a:r>
            <a:r>
              <a:rPr b="1" lang="en-GB" sz="1600">
                <a:solidFill>
                  <a:schemeClr val="lt1"/>
                </a:solidFill>
                <a:latin typeface="Montserrat"/>
                <a:ea typeface="Montserrat"/>
                <a:cs typeface="Montserrat"/>
                <a:sym typeface="Montserrat"/>
              </a:rPr>
              <a:t>sing the data provided by bus ticket sales from Mobiticket, predicting the number of tickets that will be sold for buses that ends into Nairobi.</a:t>
            </a:r>
            <a:endParaRPr b="1" sz="1600">
              <a:solidFill>
                <a:schemeClr val="lt1"/>
              </a:solidFill>
              <a:latin typeface="Montserrat"/>
              <a:ea typeface="Montserrat"/>
              <a:cs typeface="Montserrat"/>
              <a:sym typeface="Montserrat"/>
            </a:endParaRPr>
          </a:p>
          <a:p>
            <a:pPr indent="0" lvl="0" marL="0" rtl="0" algn="l">
              <a:spcBef>
                <a:spcPts val="700"/>
              </a:spcBef>
              <a:spcAft>
                <a:spcPts val="0"/>
              </a:spcAft>
              <a:buNone/>
            </a:pPr>
            <a:r>
              <a:t/>
            </a:r>
            <a:endParaRPr b="1" sz="1600">
              <a:solidFill>
                <a:schemeClr val="lt1"/>
              </a:solidFill>
              <a:latin typeface="Montserrat"/>
              <a:ea typeface="Montserrat"/>
              <a:cs typeface="Montserrat"/>
              <a:sym typeface="Montserrat"/>
            </a:endParaRPr>
          </a:p>
          <a:p>
            <a:pPr indent="0" lvl="0" marL="0" rtl="0" algn="l">
              <a:spcBef>
                <a:spcPts val="700"/>
              </a:spcBef>
              <a:spcAft>
                <a:spcPts val="0"/>
              </a:spcAft>
              <a:buNone/>
            </a:pPr>
            <a:r>
              <a:t/>
            </a:r>
            <a:endParaRPr b="1" sz="1600">
              <a:solidFill>
                <a:schemeClr val="lt1"/>
              </a:solidFill>
              <a:latin typeface="Montserrat"/>
              <a:ea typeface="Montserrat"/>
              <a:cs typeface="Montserrat"/>
              <a:sym typeface="Montserrat"/>
            </a:endParaRPr>
          </a:p>
          <a:p>
            <a:pPr indent="0" lvl="0" marL="0" rtl="0" algn="l">
              <a:spcBef>
                <a:spcPts val="700"/>
              </a:spcBef>
              <a:spcAft>
                <a:spcPts val="0"/>
              </a:spcAft>
              <a:buNone/>
            </a:pPr>
            <a:r>
              <a:t/>
            </a:r>
            <a:endParaRPr b="1" sz="1600">
              <a:solidFill>
                <a:schemeClr val="lt1"/>
              </a:solidFill>
              <a:latin typeface="Montserrat"/>
              <a:ea typeface="Montserrat"/>
              <a:cs typeface="Montserrat"/>
              <a:sym typeface="Montserrat"/>
            </a:endParaRPr>
          </a:p>
          <a:p>
            <a:pPr indent="0" lvl="0" marL="0" rtl="0" algn="l">
              <a:spcBef>
                <a:spcPts val="700"/>
              </a:spcBef>
              <a:spcAft>
                <a:spcPts val="0"/>
              </a:spcAft>
              <a:buNone/>
            </a:pPr>
            <a:r>
              <a:t/>
            </a:r>
            <a:endParaRPr b="1" sz="1600">
              <a:solidFill>
                <a:schemeClr val="lt1"/>
              </a:solidFill>
              <a:latin typeface="Montserrat"/>
              <a:ea typeface="Montserrat"/>
              <a:cs typeface="Montserrat"/>
              <a:sym typeface="Montserrat"/>
            </a:endParaRPr>
          </a:p>
          <a:p>
            <a:pPr indent="0" lvl="0" marL="0" rtl="0" algn="l">
              <a:spcBef>
                <a:spcPts val="700"/>
              </a:spcBef>
              <a:spcAft>
                <a:spcPts val="0"/>
              </a:spcAft>
              <a:buNone/>
            </a:pPr>
            <a:r>
              <a:t/>
            </a:r>
            <a:endParaRPr b="1" sz="1600">
              <a:solidFill>
                <a:schemeClr val="lt1"/>
              </a:solidFill>
              <a:latin typeface="Montserrat"/>
              <a:ea typeface="Montserrat"/>
              <a:cs typeface="Montserrat"/>
              <a:sym typeface="Montserrat"/>
            </a:endParaRPr>
          </a:p>
        </p:txBody>
      </p:sp>
      <p:pic>
        <p:nvPicPr>
          <p:cNvPr id="69" name="Google Shape;69;p15"/>
          <p:cNvPicPr preferRelativeResize="0"/>
          <p:nvPr/>
        </p:nvPicPr>
        <p:blipFill>
          <a:blip r:embed="rId3">
            <a:alphaModFix/>
          </a:blip>
          <a:stretch>
            <a:fillRect/>
          </a:stretch>
        </p:blipFill>
        <p:spPr>
          <a:xfrm>
            <a:off x="5016700" y="2529925"/>
            <a:ext cx="3390875" cy="2398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199350" y="267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Data Summary</a:t>
            </a:r>
            <a:endParaRPr b="1">
              <a:latin typeface="Montserrat"/>
              <a:ea typeface="Montserrat"/>
              <a:cs typeface="Montserrat"/>
              <a:sym typeface="Montserrat"/>
            </a:endParaRPr>
          </a:p>
        </p:txBody>
      </p:sp>
      <p:sp>
        <p:nvSpPr>
          <p:cNvPr id="75" name="Google Shape;75;p16"/>
          <p:cNvSpPr txBox="1"/>
          <p:nvPr>
            <p:ph idx="1" type="body"/>
          </p:nvPr>
        </p:nvSpPr>
        <p:spPr>
          <a:xfrm>
            <a:off x="311700" y="7609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chemeClr val="lt1"/>
                </a:solidFill>
                <a:highlight>
                  <a:srgbClr val="FFFFFF"/>
                </a:highlight>
                <a:latin typeface="Montserrat"/>
                <a:ea typeface="Montserrat"/>
                <a:cs typeface="Montserrat"/>
                <a:sym typeface="Montserrat"/>
              </a:rPr>
              <a:t> This dataset includes the variables from  </a:t>
            </a:r>
            <a:r>
              <a:rPr lang="en-GB" sz="1600">
                <a:solidFill>
                  <a:schemeClr val="lt1"/>
                </a:solidFill>
                <a:highlight>
                  <a:srgbClr val="FFFFFF"/>
                </a:highlight>
                <a:latin typeface="Montserrat"/>
                <a:ea typeface="Montserrat"/>
                <a:cs typeface="Montserrat"/>
                <a:sym typeface="Montserrat"/>
              </a:rPr>
              <a:t>17 October 2017 to  20 April 2018</a:t>
            </a:r>
            <a:endParaRPr sz="1600">
              <a:solidFill>
                <a:schemeClr val="lt1"/>
              </a:solidFill>
              <a:highlight>
                <a:srgbClr val="FFFFFF"/>
              </a:highlight>
              <a:latin typeface="Montserrat"/>
              <a:ea typeface="Montserrat"/>
              <a:cs typeface="Montserrat"/>
              <a:sym typeface="Montserrat"/>
            </a:endParaRPr>
          </a:p>
          <a:p>
            <a:pPr indent="-330200" lvl="0" marL="457200" rtl="0" algn="l">
              <a:spcBef>
                <a:spcPts val="60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ride_id</a:t>
            </a:r>
            <a:r>
              <a:rPr lang="en-GB" sz="1600">
                <a:solidFill>
                  <a:schemeClr val="lt1"/>
                </a:solidFill>
                <a:latin typeface="Montserrat"/>
                <a:ea typeface="Montserrat"/>
                <a:cs typeface="Montserrat"/>
                <a:sym typeface="Montserrat"/>
              </a:rPr>
              <a:t>: unique ID of a vehicle on a specific route on a specific day and time.</a:t>
            </a:r>
            <a:endParaRPr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seat_number:</a:t>
            </a:r>
            <a:r>
              <a:rPr lang="en-GB" sz="1600">
                <a:solidFill>
                  <a:schemeClr val="lt1"/>
                </a:solidFill>
                <a:latin typeface="Montserrat"/>
                <a:ea typeface="Montserrat"/>
                <a:cs typeface="Montserrat"/>
                <a:sym typeface="Montserrat"/>
              </a:rPr>
              <a:t> seat assigned to ticket</a:t>
            </a:r>
            <a:endParaRPr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payment_method:</a:t>
            </a:r>
            <a:r>
              <a:rPr lang="en-GB" sz="1600">
                <a:solidFill>
                  <a:schemeClr val="lt1"/>
                </a:solidFill>
                <a:latin typeface="Montserrat"/>
                <a:ea typeface="Montserrat"/>
                <a:cs typeface="Montserrat"/>
                <a:sym typeface="Montserrat"/>
              </a:rPr>
              <a:t> method used by customer to purchase ticket from Mobiticket </a:t>
            </a:r>
            <a:endParaRPr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payment_receipt:</a:t>
            </a:r>
            <a:r>
              <a:rPr lang="en-GB" sz="1600">
                <a:solidFill>
                  <a:schemeClr val="lt1"/>
                </a:solidFill>
                <a:latin typeface="Montserrat"/>
                <a:ea typeface="Montserrat"/>
                <a:cs typeface="Montserrat"/>
                <a:sym typeface="Montserrat"/>
              </a:rPr>
              <a:t> unique id number for ticket purchased from Mobiticket</a:t>
            </a:r>
            <a:endParaRPr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travel_date:</a:t>
            </a:r>
            <a:r>
              <a:rPr lang="en-GB" sz="1600">
                <a:solidFill>
                  <a:schemeClr val="lt1"/>
                </a:solidFill>
                <a:latin typeface="Montserrat"/>
                <a:ea typeface="Montserrat"/>
                <a:cs typeface="Montserrat"/>
                <a:sym typeface="Montserrat"/>
              </a:rPr>
              <a:t> date of ride departure. (MM</a:t>
            </a:r>
            <a:r>
              <a:rPr lang="en-GB" sz="1600" u="sng">
                <a:solidFill>
                  <a:schemeClr val="lt1"/>
                </a:solidFill>
                <a:latin typeface="Montserrat"/>
                <a:ea typeface="Montserrat"/>
                <a:cs typeface="Montserrat"/>
                <a:sym typeface="Montserrat"/>
                <a:hlinkClick r:id="rId3">
                  <a:extLst>
                    <a:ext uri="{A12FA001-AC4F-418D-AE19-62706E023703}">
                      <ahyp:hlinkClr val="tx"/>
                    </a:ext>
                  </a:extLst>
                </a:hlinkClick>
              </a:rPr>
              <a:t>/DD/YYYY</a:t>
            </a:r>
            <a:r>
              <a:rPr lang="en-GB" sz="1600">
                <a:solidFill>
                  <a:schemeClr val="lt1"/>
                </a:solidFill>
                <a:latin typeface="Montserrat"/>
                <a:ea typeface="Montserrat"/>
                <a:cs typeface="Montserrat"/>
                <a:sym typeface="Montserrat"/>
              </a:rPr>
              <a:t>)</a:t>
            </a:r>
            <a:endParaRPr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travel_time:</a:t>
            </a:r>
            <a:r>
              <a:rPr lang="en-GB" sz="1600">
                <a:solidFill>
                  <a:schemeClr val="lt1"/>
                </a:solidFill>
                <a:latin typeface="Montserrat"/>
                <a:ea typeface="Montserrat"/>
                <a:cs typeface="Montserrat"/>
                <a:sym typeface="Montserrat"/>
              </a:rPr>
              <a:t> scheduled departure time of ride. Rides generally depart on time. (hh:mm)</a:t>
            </a:r>
            <a:endParaRPr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travel_from:</a:t>
            </a:r>
            <a:r>
              <a:rPr lang="en-GB" sz="1600">
                <a:solidFill>
                  <a:schemeClr val="lt1"/>
                </a:solidFill>
                <a:latin typeface="Montserrat"/>
                <a:ea typeface="Montserrat"/>
                <a:cs typeface="Montserrat"/>
                <a:sym typeface="Montserrat"/>
              </a:rPr>
              <a:t> town from which ride originated</a:t>
            </a:r>
            <a:endParaRPr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travel_to:</a:t>
            </a:r>
            <a:r>
              <a:rPr lang="en-GB" sz="1600">
                <a:solidFill>
                  <a:schemeClr val="lt1"/>
                </a:solidFill>
                <a:latin typeface="Montserrat"/>
                <a:ea typeface="Montserrat"/>
                <a:cs typeface="Montserrat"/>
                <a:sym typeface="Montserrat"/>
              </a:rPr>
              <a:t> destination of ride. All rides are to Nairobi.</a:t>
            </a:r>
            <a:endParaRPr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car_type:</a:t>
            </a:r>
            <a:r>
              <a:rPr lang="en-GB" sz="1600">
                <a:solidFill>
                  <a:schemeClr val="lt1"/>
                </a:solidFill>
                <a:latin typeface="Montserrat"/>
                <a:ea typeface="Montserrat"/>
                <a:cs typeface="Montserrat"/>
                <a:sym typeface="Montserrat"/>
              </a:rPr>
              <a:t> vehicle type (shuttle or bus)</a:t>
            </a:r>
            <a:endParaRPr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max_capacity:</a:t>
            </a:r>
            <a:r>
              <a:rPr lang="en-GB" sz="1600">
                <a:solidFill>
                  <a:schemeClr val="lt1"/>
                </a:solidFill>
                <a:latin typeface="Montserrat"/>
                <a:ea typeface="Montserrat"/>
                <a:cs typeface="Montserrat"/>
                <a:sym typeface="Montserrat"/>
              </a:rPr>
              <a:t> number of seats on the vehicle</a:t>
            </a:r>
            <a:endParaRPr sz="1600">
              <a:solidFill>
                <a:schemeClr val="lt1"/>
              </a:solidFill>
              <a:latin typeface="Montserrat"/>
              <a:ea typeface="Montserrat"/>
              <a:cs typeface="Montserrat"/>
              <a:sym typeface="Montserrat"/>
            </a:endParaRPr>
          </a:p>
          <a:p>
            <a:pPr indent="0" lvl="0" marL="0" rtl="0" algn="l">
              <a:spcBef>
                <a:spcPts val="500"/>
              </a:spcBef>
              <a:spcAft>
                <a:spcPts val="0"/>
              </a:spcAft>
              <a:buNone/>
            </a:pPr>
            <a:r>
              <a:t/>
            </a:r>
            <a:endParaRPr sz="1600">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169075"/>
            <a:ext cx="8520600" cy="56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Ride Origination Towns</a:t>
            </a:r>
            <a:endParaRPr b="1">
              <a:latin typeface="Montserrat"/>
              <a:ea typeface="Montserrat"/>
              <a:cs typeface="Montserrat"/>
              <a:sym typeface="Montserrat"/>
            </a:endParaRPr>
          </a:p>
        </p:txBody>
      </p:sp>
      <p:pic>
        <p:nvPicPr>
          <p:cNvPr id="81" name="Google Shape;81;p17"/>
          <p:cNvPicPr preferRelativeResize="0"/>
          <p:nvPr/>
        </p:nvPicPr>
        <p:blipFill>
          <a:blip r:embed="rId3">
            <a:alphaModFix/>
          </a:blip>
          <a:stretch>
            <a:fillRect/>
          </a:stretch>
        </p:blipFill>
        <p:spPr>
          <a:xfrm>
            <a:off x="865975" y="738475"/>
            <a:ext cx="6742475" cy="3476625"/>
          </a:xfrm>
          <a:prstGeom prst="rect">
            <a:avLst/>
          </a:prstGeom>
          <a:noFill/>
          <a:ln>
            <a:noFill/>
          </a:ln>
        </p:spPr>
      </p:pic>
      <p:sp>
        <p:nvSpPr>
          <p:cNvPr id="82" name="Google Shape;82;p17"/>
          <p:cNvSpPr txBox="1"/>
          <p:nvPr/>
        </p:nvSpPr>
        <p:spPr>
          <a:xfrm>
            <a:off x="525025" y="4182425"/>
            <a:ext cx="8106900" cy="80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600">
                <a:solidFill>
                  <a:schemeClr val="lt1"/>
                </a:solidFill>
                <a:latin typeface="Montserrat"/>
                <a:ea typeface="Montserrat"/>
                <a:cs typeface="Montserrat"/>
                <a:sym typeface="Montserrat"/>
              </a:rPr>
              <a:t>Kisii is the top place from where the most number of rides originate.</a:t>
            </a:r>
            <a:endParaRPr b="1" sz="1600">
              <a:solidFill>
                <a:schemeClr val="lt1"/>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Map</a:t>
            </a:r>
            <a:endParaRPr b="1">
              <a:latin typeface="Montserrat"/>
              <a:ea typeface="Montserrat"/>
              <a:cs typeface="Montserrat"/>
              <a:sym typeface="Montserrat"/>
            </a:endParaRPr>
          </a:p>
        </p:txBody>
      </p:sp>
      <p:pic>
        <p:nvPicPr>
          <p:cNvPr id="88" name="Google Shape;88;p18"/>
          <p:cNvPicPr preferRelativeResize="0"/>
          <p:nvPr/>
        </p:nvPicPr>
        <p:blipFill>
          <a:blip r:embed="rId3">
            <a:alphaModFix/>
          </a:blip>
          <a:stretch>
            <a:fillRect/>
          </a:stretch>
        </p:blipFill>
        <p:spPr>
          <a:xfrm>
            <a:off x="152400" y="1170125"/>
            <a:ext cx="8810418" cy="3820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97875"/>
            <a:ext cx="8520600" cy="54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EDA</a:t>
            </a:r>
            <a:endParaRPr b="1">
              <a:latin typeface="Montserrat"/>
              <a:ea typeface="Montserrat"/>
              <a:cs typeface="Montserrat"/>
              <a:sym typeface="Montserrat"/>
            </a:endParaRPr>
          </a:p>
        </p:txBody>
      </p:sp>
      <p:pic>
        <p:nvPicPr>
          <p:cNvPr id="94" name="Google Shape;94;p19"/>
          <p:cNvPicPr preferRelativeResize="0"/>
          <p:nvPr/>
        </p:nvPicPr>
        <p:blipFill>
          <a:blip r:embed="rId3">
            <a:alphaModFix/>
          </a:blip>
          <a:stretch>
            <a:fillRect/>
          </a:stretch>
        </p:blipFill>
        <p:spPr>
          <a:xfrm>
            <a:off x="152400" y="717075"/>
            <a:ext cx="8429625" cy="3028950"/>
          </a:xfrm>
          <a:prstGeom prst="rect">
            <a:avLst/>
          </a:prstGeom>
          <a:noFill/>
          <a:ln>
            <a:noFill/>
          </a:ln>
        </p:spPr>
      </p:pic>
      <p:sp>
        <p:nvSpPr>
          <p:cNvPr id="95" name="Google Shape;95;p19"/>
          <p:cNvSpPr txBox="1"/>
          <p:nvPr/>
        </p:nvSpPr>
        <p:spPr>
          <a:xfrm>
            <a:off x="462725" y="4209125"/>
            <a:ext cx="8284800" cy="8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9"/>
          <p:cNvSpPr txBox="1"/>
          <p:nvPr/>
        </p:nvSpPr>
        <p:spPr>
          <a:xfrm>
            <a:off x="436050" y="3906575"/>
            <a:ext cx="7750800" cy="7476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Scatter plot of travel_from by number of tickets</a:t>
            </a:r>
            <a:endParaRPr b="1" sz="1600">
              <a:solidFill>
                <a:schemeClr val="lt1"/>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Day wise Travel Trend</a:t>
            </a:r>
            <a:endParaRPr/>
          </a:p>
        </p:txBody>
      </p:sp>
      <p:pic>
        <p:nvPicPr>
          <p:cNvPr id="102" name="Google Shape;102;p20"/>
          <p:cNvPicPr preferRelativeResize="0"/>
          <p:nvPr/>
        </p:nvPicPr>
        <p:blipFill>
          <a:blip r:embed="rId3">
            <a:alphaModFix/>
          </a:blip>
          <a:stretch>
            <a:fillRect/>
          </a:stretch>
        </p:blipFill>
        <p:spPr>
          <a:xfrm>
            <a:off x="409350" y="1181288"/>
            <a:ext cx="7739367" cy="2780925"/>
          </a:xfrm>
          <a:prstGeom prst="rect">
            <a:avLst/>
          </a:prstGeom>
          <a:noFill/>
          <a:ln>
            <a:noFill/>
          </a:ln>
        </p:spPr>
      </p:pic>
      <p:sp>
        <p:nvSpPr>
          <p:cNvPr id="103" name="Google Shape;103;p20"/>
          <p:cNvSpPr txBox="1"/>
          <p:nvPr/>
        </p:nvSpPr>
        <p:spPr>
          <a:xfrm>
            <a:off x="409350" y="3933275"/>
            <a:ext cx="8373600" cy="106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600">
                <a:solidFill>
                  <a:schemeClr val="lt1"/>
                </a:solidFill>
                <a:latin typeface="Montserrat"/>
                <a:ea typeface="Montserrat"/>
                <a:cs typeface="Montserrat"/>
                <a:sym typeface="Montserrat"/>
              </a:rPr>
              <a:t>The density of the rides are almost similar among the days of the month,</a:t>
            </a:r>
            <a:endParaRPr b="1" sz="1600">
              <a:solidFill>
                <a:schemeClr val="lt1"/>
              </a:solidFill>
              <a:latin typeface="Montserrat"/>
              <a:ea typeface="Montserrat"/>
              <a:cs typeface="Montserrat"/>
              <a:sym typeface="Montserrat"/>
            </a:endParaRPr>
          </a:p>
          <a:p>
            <a:pPr indent="0" lvl="0" marL="0" rtl="0" algn="l">
              <a:spcBef>
                <a:spcPts val="0"/>
              </a:spcBef>
              <a:spcAft>
                <a:spcPts val="0"/>
              </a:spcAft>
              <a:buNone/>
            </a:pPr>
            <a:r>
              <a:rPr b="1" lang="en-GB" sz="1600">
                <a:solidFill>
                  <a:schemeClr val="lt1"/>
                </a:solidFill>
                <a:latin typeface="Montserrat"/>
                <a:ea typeface="Montserrat"/>
                <a:cs typeface="Montserrat"/>
                <a:sym typeface="Montserrat"/>
              </a:rPr>
              <a:t>There are no rides between 5th to 10th of every month,but this might be because of missing data</a:t>
            </a:r>
            <a:endParaRPr b="1" sz="1600">
              <a:solidFill>
                <a:schemeClr val="lt1"/>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169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Departure Time</a:t>
            </a:r>
            <a:endParaRPr b="1">
              <a:latin typeface="Montserrat"/>
              <a:ea typeface="Montserrat"/>
              <a:cs typeface="Montserrat"/>
              <a:sym typeface="Montserrat"/>
            </a:endParaRPr>
          </a:p>
        </p:txBody>
      </p:sp>
      <p:pic>
        <p:nvPicPr>
          <p:cNvPr id="109" name="Google Shape;109;p21"/>
          <p:cNvPicPr preferRelativeResize="0"/>
          <p:nvPr/>
        </p:nvPicPr>
        <p:blipFill>
          <a:blip r:embed="rId3">
            <a:alphaModFix/>
          </a:blip>
          <a:stretch>
            <a:fillRect/>
          </a:stretch>
        </p:blipFill>
        <p:spPr>
          <a:xfrm>
            <a:off x="459150" y="741875"/>
            <a:ext cx="7131499" cy="3499924"/>
          </a:xfrm>
          <a:prstGeom prst="rect">
            <a:avLst/>
          </a:prstGeom>
          <a:noFill/>
          <a:ln>
            <a:noFill/>
          </a:ln>
        </p:spPr>
      </p:pic>
      <p:sp>
        <p:nvSpPr>
          <p:cNvPr id="110" name="Google Shape;110;p21"/>
          <p:cNvSpPr txBox="1"/>
          <p:nvPr/>
        </p:nvSpPr>
        <p:spPr>
          <a:xfrm>
            <a:off x="533925" y="4324800"/>
            <a:ext cx="7679700" cy="64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600">
                <a:solidFill>
                  <a:schemeClr val="lt1"/>
                </a:solidFill>
                <a:latin typeface="Montserrat"/>
                <a:ea typeface="Montserrat"/>
                <a:cs typeface="Montserrat"/>
                <a:sym typeface="Montserrat"/>
              </a:rPr>
              <a:t>Highest number of buses depart at around 7 AM in the Morning </a:t>
            </a:r>
            <a:endParaRPr b="1" sz="1600">
              <a:solidFill>
                <a:schemeClr val="lt1"/>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