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3C4C058-DAED-4FCD-B4AC-11CF8F7AA6ED}" type="datetimeFigureOut">
              <a:rPr lang="en-US" smtClean="0"/>
              <a:t>12/11/2014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6BCE7A3-D30C-4EC7-A7D8-C1ED5809D83A}"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C4C058-DAED-4FCD-B4AC-11CF8F7AA6ED}" type="datetimeFigureOut">
              <a:rPr lang="en-US" smtClean="0"/>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CE7A3-D30C-4EC7-A7D8-C1ED5809D83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C4C058-DAED-4FCD-B4AC-11CF8F7AA6ED}" type="datetimeFigureOut">
              <a:rPr lang="en-US" smtClean="0"/>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CE7A3-D30C-4EC7-A7D8-C1ED5809D83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3C4C058-DAED-4FCD-B4AC-11CF8F7AA6ED}" type="datetimeFigureOut">
              <a:rPr lang="en-US" smtClean="0"/>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CE7A3-D30C-4EC7-A7D8-C1ED5809D83A}"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3C4C058-DAED-4FCD-B4AC-11CF8F7AA6ED}" type="datetimeFigureOut">
              <a:rPr lang="en-US" smtClean="0"/>
              <a:t>12/11/2014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6BCE7A3-D30C-4EC7-A7D8-C1ED5809D83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3C4C058-DAED-4FCD-B4AC-11CF8F7AA6ED}" type="datetimeFigureOut">
              <a:rPr lang="en-US" smtClean="0"/>
              <a:t>12/11/2014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BCE7A3-D30C-4EC7-A7D8-C1ED5809D83A}"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3C4C058-DAED-4FCD-B4AC-11CF8F7AA6ED}" type="datetimeFigureOut">
              <a:rPr lang="en-US" smtClean="0"/>
              <a:t>12/11/2014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BCE7A3-D30C-4EC7-A7D8-C1ED5809D83A}"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3C4C058-DAED-4FCD-B4AC-11CF8F7AA6ED}" type="datetimeFigureOut">
              <a:rPr lang="en-US" smtClean="0"/>
              <a:t>12/11/2014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BCE7A3-D30C-4EC7-A7D8-C1ED5809D83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C4C058-DAED-4FCD-B4AC-11CF8F7AA6ED}" type="datetimeFigureOut">
              <a:rPr lang="en-US" smtClean="0"/>
              <a:t>12/11/2014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BCE7A3-D30C-4EC7-A7D8-C1ED5809D83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3C4C058-DAED-4FCD-B4AC-11CF8F7AA6ED}" type="datetimeFigureOut">
              <a:rPr lang="en-US" smtClean="0"/>
              <a:t>12/11/2014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BCE7A3-D30C-4EC7-A7D8-C1ED5809D83A}"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3C4C058-DAED-4FCD-B4AC-11CF8F7AA6ED}" type="datetimeFigureOut">
              <a:rPr lang="en-US" smtClean="0"/>
              <a:t>12/11/2014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6BCE7A3-D30C-4EC7-A7D8-C1ED5809D83A}"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3C4C058-DAED-4FCD-B4AC-11CF8F7AA6ED}" type="datetimeFigureOut">
              <a:rPr lang="en-US" smtClean="0"/>
              <a:t>12/11/2014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6BCE7A3-D30C-4EC7-A7D8-C1ED5809D83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smtClean="0"/>
              <a:t>Creating a Login form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Next step we are going to use Try and Catch the Exception. Go back to your </a:t>
            </a:r>
            <a:r>
              <a:rPr lang="en-US" dirty="0" err="1" smtClean="0"/>
              <a:t>btnLogin</a:t>
            </a:r>
            <a:r>
              <a:rPr lang="en-US" dirty="0" smtClean="0"/>
              <a:t> Private Sub and add the code below</a:t>
            </a:r>
            <a:r>
              <a:rPr lang="en-US" dirty="0" smtClean="0"/>
              <a:t>.</a:t>
            </a:r>
          </a:p>
          <a:p>
            <a:r>
              <a:rPr lang="en-US" dirty="0" smtClean="0"/>
              <a:t>Try  </a:t>
            </a:r>
          </a:p>
          <a:p>
            <a:r>
              <a:rPr lang="en-US" dirty="0" smtClean="0"/>
              <a:t>Catch ex As Exception</a:t>
            </a:r>
          </a:p>
          <a:p>
            <a:r>
              <a:rPr lang="en-US" dirty="0" err="1" smtClean="0"/>
              <a:t>MessageBox.Show</a:t>
            </a:r>
            <a:r>
              <a:rPr lang="en-US" dirty="0" smtClean="0"/>
              <a:t>("Failed to connect to Database.. System Error Message:  " &amp; </a:t>
            </a:r>
            <a:r>
              <a:rPr lang="en-US" dirty="0" err="1" smtClean="0"/>
              <a:t>ex.Message</a:t>
            </a:r>
            <a:r>
              <a:rPr lang="en-US" dirty="0" smtClean="0"/>
              <a:t>, "Database Connection Error", </a:t>
            </a:r>
            <a:r>
              <a:rPr lang="en-US" dirty="0" err="1" smtClean="0"/>
              <a:t>MessageBoxButtons.OK</a:t>
            </a:r>
            <a:r>
              <a:rPr lang="en-US" dirty="0" smtClean="0"/>
              <a:t>, </a:t>
            </a:r>
            <a:r>
              <a:rPr lang="en-US" dirty="0" err="1" smtClean="0"/>
              <a:t>MessageBoxIcon.Error</a:t>
            </a:r>
            <a:r>
              <a:rPr lang="en-US" dirty="0" smtClean="0"/>
              <a:t>)</a:t>
            </a:r>
          </a:p>
          <a:p>
            <a:r>
              <a:rPr lang="en-US" dirty="0" smtClean="0"/>
              <a:t>End Try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smtClean="0"/>
              <a:t>The </a:t>
            </a:r>
            <a:r>
              <a:rPr lang="en-US" dirty="0" err="1" smtClean="0"/>
              <a:t>MessageBox</a:t>
            </a:r>
            <a:r>
              <a:rPr lang="en-US" dirty="0" smtClean="0"/>
              <a:t> instances are the same as the previous one except we concatenate( ampersand &amp; ) the exception message to let us know the exact error.</a:t>
            </a:r>
          </a:p>
          <a:p>
            <a:r>
              <a:rPr lang="en-US" dirty="0" smtClean="0"/>
              <a:t>Add this code inside Try.</a:t>
            </a:r>
          </a:p>
          <a:p>
            <a:r>
              <a:rPr lang="en-US" dirty="0" smtClean="0"/>
              <a:t>Dim </a:t>
            </a:r>
            <a:r>
              <a:rPr lang="en-US" dirty="0" err="1" smtClean="0"/>
              <a:t>sql</a:t>
            </a:r>
            <a:r>
              <a:rPr lang="en-US" dirty="0" smtClean="0"/>
              <a:t> As String = "SELECT * FROM </a:t>
            </a:r>
            <a:r>
              <a:rPr lang="en-US" dirty="0" err="1" smtClean="0"/>
              <a:t>tbl_user</a:t>
            </a:r>
            <a:r>
              <a:rPr lang="en-US" dirty="0" smtClean="0"/>
              <a:t> WHERE username='" &amp; </a:t>
            </a:r>
            <a:r>
              <a:rPr lang="en-US" dirty="0" err="1" smtClean="0"/>
              <a:t>txtUsername.Text</a:t>
            </a:r>
            <a:r>
              <a:rPr lang="en-US" dirty="0" smtClean="0"/>
              <a:t> &amp; "' AND password = '" &amp; </a:t>
            </a:r>
            <a:r>
              <a:rPr lang="en-US" dirty="0" err="1" smtClean="0"/>
              <a:t>txtPassword.Text</a:t>
            </a:r>
            <a:r>
              <a:rPr lang="en-US" dirty="0" smtClean="0"/>
              <a:t> &amp; "'"</a:t>
            </a:r>
          </a:p>
          <a:p>
            <a:r>
              <a:rPr lang="en-US" dirty="0" smtClean="0"/>
              <a:t>Dim </a:t>
            </a:r>
            <a:r>
              <a:rPr lang="en-US" dirty="0" err="1" smtClean="0"/>
              <a:t>sqlCom</a:t>
            </a:r>
            <a:r>
              <a:rPr lang="en-US" dirty="0" smtClean="0"/>
              <a:t> As New </a:t>
            </a:r>
            <a:r>
              <a:rPr lang="en-US" dirty="0" err="1" smtClean="0"/>
              <a:t>System.Data.OleDb.OleDbCommand</a:t>
            </a:r>
            <a:r>
              <a:rPr lang="en-US" dirty="0" smtClean="0"/>
              <a:t>(</a:t>
            </a:r>
            <a:r>
              <a:rPr lang="en-US" dirty="0" err="1" smtClean="0"/>
              <a:t>sql</a:t>
            </a:r>
            <a:r>
              <a:rPr lang="en-US" dirty="0" smtClean="0"/>
              <a:t>)</a:t>
            </a:r>
            <a:endParaRPr lang="en-US" dirty="0" smtClean="0"/>
          </a:p>
          <a:p>
            <a:r>
              <a:rPr lang="en-US" dirty="0" smtClean="0"/>
              <a:t>'Open Database Connection</a:t>
            </a:r>
          </a:p>
          <a:p>
            <a:r>
              <a:rPr lang="en-US" dirty="0" err="1" smtClean="0"/>
              <a:t>sqlCom.Connection</a:t>
            </a:r>
            <a:r>
              <a:rPr lang="en-US" dirty="0" smtClean="0"/>
              <a:t> = </a:t>
            </a:r>
            <a:r>
              <a:rPr lang="en-US" dirty="0" err="1" smtClean="0"/>
              <a:t>conn</a:t>
            </a:r>
            <a:endParaRPr lang="en-US" dirty="0" smtClean="0"/>
          </a:p>
          <a:p>
            <a:r>
              <a:rPr lang="en-US" dirty="0" err="1" smtClean="0"/>
              <a:t>conn.Open</a:t>
            </a:r>
            <a:r>
              <a:rPr lang="en-US" dirty="0" smtClean="0"/>
              <a:t>()</a:t>
            </a:r>
          </a:p>
          <a:p>
            <a:r>
              <a:rPr lang="en-US" dirty="0" smtClean="0"/>
              <a:t>Dim </a:t>
            </a:r>
            <a:r>
              <a:rPr lang="en-US" dirty="0" err="1" smtClean="0"/>
              <a:t>sqlRead</a:t>
            </a:r>
            <a:r>
              <a:rPr lang="en-US" dirty="0" smtClean="0"/>
              <a:t> As </a:t>
            </a:r>
            <a:r>
              <a:rPr lang="en-US" dirty="0" err="1" smtClean="0"/>
              <a:t>System.Data.OleDb.OleDbDataReader</a:t>
            </a:r>
            <a:r>
              <a:rPr lang="en-US" dirty="0" smtClean="0"/>
              <a:t> = </a:t>
            </a:r>
            <a:r>
              <a:rPr lang="en-US" dirty="0" err="1" smtClean="0"/>
              <a:t>sqlCom.ExecuteReader</a:t>
            </a:r>
            <a:r>
              <a:rPr lang="en-US" dirty="0" smtClean="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dirty="0" smtClean="0"/>
              <a:t>The </a:t>
            </a:r>
            <a:r>
              <a:rPr lang="en-US" dirty="0" err="1" smtClean="0"/>
              <a:t>sql</a:t>
            </a:r>
            <a:r>
              <a:rPr lang="en-US" dirty="0" smtClean="0"/>
              <a:t> string holds the username and password comparison in SQL Statement format. </a:t>
            </a:r>
            <a:r>
              <a:rPr lang="en-US" dirty="0" err="1" smtClean="0"/>
              <a:t>Astrerisk</a:t>
            </a:r>
            <a:r>
              <a:rPr lang="en-US" dirty="0" smtClean="0"/>
              <a:t>( * ) means that we are going to fetch every column on </a:t>
            </a:r>
            <a:r>
              <a:rPr lang="en-US" dirty="0" err="1" smtClean="0"/>
              <a:t>tbl_user</a:t>
            </a:r>
            <a:r>
              <a:rPr lang="en-US" dirty="0" smtClean="0"/>
              <a:t> we’ve created earlier on matched record in WHERE condition output.  In checking the required fields earlier, we use OR comparison operator in which only one conditions must be TRUE in order to satisfy. In here, we’re going to use AND as it will proceed only if both conditions are TRUE. Meaning username and password must be matched or it will fail. The </a:t>
            </a:r>
            <a:r>
              <a:rPr lang="en-US" dirty="0" err="1" smtClean="0"/>
              <a:t>sql</a:t>
            </a:r>
            <a:r>
              <a:rPr lang="en-US" dirty="0" smtClean="0"/>
              <a:t> will be executed and store in </a:t>
            </a:r>
            <a:r>
              <a:rPr lang="en-US" dirty="0" err="1" smtClean="0"/>
              <a:t>sqlRead</a:t>
            </a:r>
            <a:r>
              <a:rPr lang="en-US" dirty="0" smtClean="0"/>
              <a:t> variable.</a:t>
            </a:r>
          </a:p>
          <a:p>
            <a:r>
              <a:rPr lang="en-US" dirty="0" smtClean="0"/>
              <a:t>Next step, were going to check if user enter correct username and password in order to proceed. Create another form and name it as </a:t>
            </a:r>
            <a:r>
              <a:rPr lang="en-US" dirty="0" err="1" smtClean="0"/>
              <a:t>frmMain</a:t>
            </a:r>
            <a:r>
              <a:rPr lang="en-US" dirty="0" smtClean="0"/>
              <a:t>. When user has been authenticated, this </a:t>
            </a:r>
            <a:r>
              <a:rPr lang="en-US" dirty="0" err="1" smtClean="0"/>
              <a:t>frmMain</a:t>
            </a:r>
            <a:r>
              <a:rPr lang="en-US" dirty="0" smtClean="0"/>
              <a:t> will show and we’re going to hide the </a:t>
            </a:r>
            <a:r>
              <a:rPr lang="en-US" dirty="0" err="1" smtClean="0"/>
              <a:t>frmLogin</a:t>
            </a:r>
            <a:r>
              <a:rPr lang="en-US" dirty="0" smtClean="0"/>
              <a:t>. Otherwise, we’re going to display error message, clear username and password text box and focus the set the input focus to username text field. Add the code below.</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62500" lnSpcReduction="20000"/>
          </a:bodyPr>
          <a:lstStyle/>
          <a:p>
            <a:r>
              <a:rPr lang="en-US" dirty="0" smtClean="0"/>
              <a:t>If </a:t>
            </a:r>
            <a:r>
              <a:rPr lang="en-US" dirty="0" err="1" smtClean="0"/>
              <a:t>sqlRead.Read</a:t>
            </a:r>
            <a:r>
              <a:rPr lang="en-US" dirty="0" smtClean="0"/>
              <a:t>() Then</a:t>
            </a:r>
          </a:p>
          <a:p>
            <a:r>
              <a:rPr lang="en-US" dirty="0" err="1" smtClean="0"/>
              <a:t>frmMainForm.Show</a:t>
            </a:r>
            <a:r>
              <a:rPr lang="en-US" dirty="0" smtClean="0"/>
              <a:t>()</a:t>
            </a:r>
          </a:p>
          <a:p>
            <a:r>
              <a:rPr lang="en-US" dirty="0" smtClean="0"/>
              <a:t>    </a:t>
            </a:r>
            <a:r>
              <a:rPr lang="en-US" dirty="0" err="1" smtClean="0"/>
              <a:t>Me.Hide</a:t>
            </a:r>
            <a:r>
              <a:rPr lang="en-US" dirty="0" smtClean="0"/>
              <a:t>()</a:t>
            </a:r>
          </a:p>
          <a:p>
            <a:r>
              <a:rPr lang="en-US" dirty="0" smtClean="0"/>
              <a:t>Else</a:t>
            </a:r>
          </a:p>
          <a:p>
            <a:r>
              <a:rPr lang="en-US" dirty="0" smtClean="0"/>
              <a:t>' If user enter wrong username and password combination</a:t>
            </a:r>
          </a:p>
          <a:p>
            <a:r>
              <a:rPr lang="en-US" dirty="0" smtClean="0"/>
              <a:t>' Throw an error message</a:t>
            </a:r>
          </a:p>
          <a:p>
            <a:r>
              <a:rPr lang="en-US" dirty="0" err="1" smtClean="0"/>
              <a:t>MessageBox.Show</a:t>
            </a:r>
            <a:r>
              <a:rPr lang="en-US" dirty="0" smtClean="0"/>
              <a:t>("Username and Password do not match..", "Authentication Failure", </a:t>
            </a:r>
            <a:r>
              <a:rPr lang="en-US" dirty="0" err="1" smtClean="0"/>
              <a:t>MessageBoxButtons.OK</a:t>
            </a:r>
            <a:r>
              <a:rPr lang="en-US" dirty="0" smtClean="0"/>
              <a:t>, </a:t>
            </a:r>
            <a:r>
              <a:rPr lang="en-US" dirty="0" err="1" smtClean="0"/>
              <a:t>MessageBoxIcon.Exclamation</a:t>
            </a:r>
            <a:r>
              <a:rPr lang="en-US" dirty="0" smtClean="0"/>
              <a:t>)</a:t>
            </a:r>
          </a:p>
          <a:p>
            <a:r>
              <a:rPr lang="en-US" dirty="0" smtClean="0"/>
              <a:t> </a:t>
            </a:r>
          </a:p>
          <a:p>
            <a:r>
              <a:rPr lang="en-US" dirty="0" smtClean="0"/>
              <a:t>'Clear all fields</a:t>
            </a:r>
          </a:p>
          <a:p>
            <a:r>
              <a:rPr lang="en-US" dirty="0" err="1" smtClean="0"/>
              <a:t>txtPassword.Text</a:t>
            </a:r>
            <a:r>
              <a:rPr lang="en-US" dirty="0" smtClean="0"/>
              <a:t> = ""</a:t>
            </a:r>
          </a:p>
          <a:p>
            <a:r>
              <a:rPr lang="en-US" dirty="0" err="1" smtClean="0"/>
              <a:t>txtUsername.Text</a:t>
            </a:r>
            <a:r>
              <a:rPr lang="en-US" dirty="0" smtClean="0"/>
              <a:t> = ""</a:t>
            </a:r>
          </a:p>
          <a:p>
            <a:r>
              <a:rPr lang="en-US" dirty="0" smtClean="0"/>
              <a:t> </a:t>
            </a:r>
          </a:p>
          <a:p>
            <a:r>
              <a:rPr lang="en-US" dirty="0" smtClean="0"/>
              <a:t>'Focus on Username field</a:t>
            </a:r>
          </a:p>
          <a:p>
            <a:r>
              <a:rPr lang="en-US" dirty="0" err="1" smtClean="0"/>
              <a:t>txtUsername.Focus</a:t>
            </a:r>
            <a:r>
              <a:rPr lang="en-US" dirty="0" smtClean="0"/>
              <a:t>()</a:t>
            </a:r>
          </a:p>
          <a:p>
            <a:r>
              <a:rPr lang="en-US" dirty="0" smtClean="0"/>
              <a:t>End If</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Our full code for </a:t>
            </a:r>
            <a:r>
              <a:rPr lang="en-US" dirty="0" err="1" smtClean="0"/>
              <a:t>btnLogin</a:t>
            </a:r>
            <a:r>
              <a:rPr lang="en-US" dirty="0" smtClean="0"/>
              <a:t> Private Sub will be like this: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52400"/>
            <a:ext cx="7772400" cy="6553200"/>
          </a:xfrm>
        </p:spPr>
        <p:txBody>
          <a:bodyPr>
            <a:normAutofit fontScale="55000" lnSpcReduction="20000"/>
          </a:bodyPr>
          <a:lstStyle/>
          <a:p>
            <a:r>
              <a:rPr lang="en-US" dirty="0" smtClean="0"/>
              <a:t>Private Sub </a:t>
            </a:r>
            <a:r>
              <a:rPr lang="en-US" dirty="0" err="1" smtClean="0"/>
              <a:t>btnLogin_Click</a:t>
            </a:r>
            <a:r>
              <a:rPr lang="en-US" dirty="0" smtClean="0"/>
              <a:t>(sender As Object, e As </a:t>
            </a:r>
            <a:r>
              <a:rPr lang="en-US" dirty="0" err="1" smtClean="0"/>
              <a:t>EventArgs</a:t>
            </a:r>
            <a:r>
              <a:rPr lang="en-US" dirty="0" smtClean="0"/>
              <a:t>) Handles </a:t>
            </a:r>
            <a:r>
              <a:rPr lang="en-US" dirty="0" err="1" smtClean="0"/>
              <a:t>btnLogin.Click</a:t>
            </a:r>
            <a:endParaRPr lang="en-US" dirty="0" smtClean="0"/>
          </a:p>
          <a:p>
            <a:r>
              <a:rPr lang="en-US" dirty="0" smtClean="0"/>
              <a:t>        ' Check if username or password is empty</a:t>
            </a:r>
          </a:p>
          <a:p>
            <a:r>
              <a:rPr lang="en-US" dirty="0" smtClean="0"/>
              <a:t>        If </a:t>
            </a:r>
            <a:r>
              <a:rPr lang="en-US" dirty="0" err="1" smtClean="0"/>
              <a:t>txtPassword.Text</a:t>
            </a:r>
            <a:r>
              <a:rPr lang="en-US" dirty="0" smtClean="0"/>
              <a:t> = "" Or </a:t>
            </a:r>
            <a:r>
              <a:rPr lang="en-US" dirty="0" err="1" smtClean="0"/>
              <a:t>txtUsername.Text</a:t>
            </a:r>
            <a:r>
              <a:rPr lang="en-US" dirty="0" smtClean="0"/>
              <a:t> = "" Then</a:t>
            </a:r>
          </a:p>
          <a:p>
            <a:r>
              <a:rPr lang="en-US" dirty="0" smtClean="0"/>
              <a:t>            </a:t>
            </a:r>
            <a:r>
              <a:rPr lang="en-US" dirty="0" err="1" smtClean="0"/>
              <a:t>MessageBox.Show</a:t>
            </a:r>
            <a:r>
              <a:rPr lang="en-US" dirty="0" smtClean="0"/>
              <a:t>("Please complete the required fields..", "Authentication Error", </a:t>
            </a:r>
            <a:r>
              <a:rPr lang="en-US" dirty="0" err="1" smtClean="0"/>
              <a:t>MessageBoxButtons.OK</a:t>
            </a:r>
            <a:r>
              <a:rPr lang="en-US" dirty="0" smtClean="0"/>
              <a:t>, </a:t>
            </a:r>
            <a:r>
              <a:rPr lang="en-US" dirty="0" err="1" smtClean="0"/>
              <a:t>MessageBoxIcon.Error</a:t>
            </a:r>
            <a:r>
              <a:rPr lang="en-US" dirty="0" smtClean="0"/>
              <a:t>)</a:t>
            </a:r>
          </a:p>
          <a:p>
            <a:r>
              <a:rPr lang="en-US" dirty="0" smtClean="0"/>
              <a:t>        Else</a:t>
            </a:r>
          </a:p>
          <a:p>
            <a:r>
              <a:rPr lang="en-US" dirty="0" smtClean="0"/>
              <a:t>            ' Both fields was supply</a:t>
            </a:r>
          </a:p>
          <a:p>
            <a:r>
              <a:rPr lang="en-US" dirty="0" smtClean="0"/>
              <a:t>            ' Check if user exist in database</a:t>
            </a:r>
          </a:p>
          <a:p>
            <a:r>
              <a:rPr lang="en-US" dirty="0" smtClean="0"/>
              <a:t>            ' Connect to DB</a:t>
            </a:r>
          </a:p>
          <a:p>
            <a:r>
              <a:rPr lang="en-US" dirty="0" smtClean="0"/>
              <a:t>            Dim </a:t>
            </a:r>
            <a:r>
              <a:rPr lang="en-US" dirty="0" err="1" smtClean="0"/>
              <a:t>conn</a:t>
            </a:r>
            <a:r>
              <a:rPr lang="en-US" dirty="0" smtClean="0"/>
              <a:t> As New </a:t>
            </a:r>
            <a:r>
              <a:rPr lang="en-US" dirty="0" err="1" smtClean="0"/>
              <a:t>System.Data.OleDb.OleDbConnection</a:t>
            </a:r>
            <a:r>
              <a:rPr lang="en-US" dirty="0" smtClean="0"/>
              <a:t>()</a:t>
            </a:r>
          </a:p>
          <a:p>
            <a:r>
              <a:rPr lang="en-US" dirty="0" smtClean="0"/>
              <a:t>            </a:t>
            </a:r>
            <a:r>
              <a:rPr lang="en-US" dirty="0" err="1" smtClean="0"/>
              <a:t>conn.ConnectionString</a:t>
            </a:r>
            <a:r>
              <a:rPr lang="en-US" dirty="0" smtClean="0"/>
              <a:t> = "Provider=Microsoft.ACE.OLEDB.12.0;Data Source=|</a:t>
            </a:r>
            <a:r>
              <a:rPr lang="en-US" dirty="0" err="1" smtClean="0"/>
              <a:t>DataDirectory</a:t>
            </a:r>
            <a:r>
              <a:rPr lang="en-US" dirty="0" smtClean="0"/>
              <a:t>|\LibraryManagementSystem.accdb"</a:t>
            </a:r>
          </a:p>
          <a:p>
            <a:r>
              <a:rPr lang="en-US" dirty="0" smtClean="0"/>
              <a:t> </a:t>
            </a:r>
          </a:p>
          <a:p>
            <a:r>
              <a:rPr lang="en-US" dirty="0" smtClean="0"/>
              <a:t>            Try</a:t>
            </a:r>
          </a:p>
          <a:p>
            <a:r>
              <a:rPr lang="en-US" dirty="0" smtClean="0"/>
              <a:t>                '</a:t>
            </a:r>
            <a:r>
              <a:rPr lang="en-US" dirty="0" err="1" smtClean="0"/>
              <a:t>conn.Open</a:t>
            </a:r>
            <a:r>
              <a:rPr lang="en-US" dirty="0" smtClean="0"/>
              <a:t>()</a:t>
            </a:r>
          </a:p>
          <a:p>
            <a:r>
              <a:rPr lang="en-US" dirty="0" smtClean="0"/>
              <a:t>                '</a:t>
            </a:r>
            <a:r>
              <a:rPr lang="en-US" dirty="0" err="1" smtClean="0"/>
              <a:t>MsgBox</a:t>
            </a:r>
            <a:r>
              <a:rPr lang="en-US" dirty="0" smtClean="0"/>
              <a:t>("</a:t>
            </a:r>
            <a:r>
              <a:rPr lang="en-US" dirty="0" err="1" smtClean="0"/>
              <a:t>Susscess</a:t>
            </a:r>
            <a:r>
              <a:rPr lang="en-US" dirty="0" smtClean="0"/>
              <a:t>")</a:t>
            </a:r>
          </a:p>
          <a:p>
            <a:r>
              <a:rPr lang="en-US" dirty="0" smtClean="0"/>
              <a:t> </a:t>
            </a:r>
          </a:p>
          <a:p>
            <a:r>
              <a:rPr lang="en-US" dirty="0" smtClean="0"/>
              <a:t>                Dim </a:t>
            </a:r>
            <a:r>
              <a:rPr lang="en-US" dirty="0" err="1" smtClean="0"/>
              <a:t>sql</a:t>
            </a:r>
            <a:r>
              <a:rPr lang="en-US" dirty="0" smtClean="0"/>
              <a:t> As String = "SELECT * FROM </a:t>
            </a:r>
            <a:r>
              <a:rPr lang="en-US" dirty="0" err="1" smtClean="0"/>
              <a:t>tbl_user</a:t>
            </a:r>
            <a:r>
              <a:rPr lang="en-US" dirty="0" smtClean="0"/>
              <a:t> WHERE username='" &amp; </a:t>
            </a:r>
            <a:r>
              <a:rPr lang="en-US" dirty="0" err="1" smtClean="0"/>
              <a:t>txtUsername.Text</a:t>
            </a:r>
            <a:r>
              <a:rPr lang="en-US" dirty="0" smtClean="0"/>
              <a:t> &amp; "' AND password = '" &amp; </a:t>
            </a:r>
            <a:r>
              <a:rPr lang="en-US" dirty="0" err="1" smtClean="0"/>
              <a:t>txtPassword.Text</a:t>
            </a:r>
            <a:r>
              <a:rPr lang="en-US" dirty="0" smtClean="0"/>
              <a:t> &amp; "'"</a:t>
            </a:r>
          </a:p>
          <a:p>
            <a:r>
              <a:rPr lang="en-US" dirty="0" smtClean="0"/>
              <a:t>                Dim </a:t>
            </a:r>
            <a:r>
              <a:rPr lang="en-US" dirty="0" err="1" smtClean="0"/>
              <a:t>sqlCom</a:t>
            </a:r>
            <a:r>
              <a:rPr lang="en-US" dirty="0" smtClean="0"/>
              <a:t> As New </a:t>
            </a:r>
            <a:r>
              <a:rPr lang="en-US" dirty="0" err="1" smtClean="0"/>
              <a:t>System.Data.OleDb.OleDbCommand</a:t>
            </a:r>
            <a:r>
              <a:rPr lang="en-US" dirty="0" smtClean="0"/>
              <a:t>(</a:t>
            </a:r>
            <a:r>
              <a:rPr lang="en-US" dirty="0" err="1" smtClean="0"/>
              <a:t>sql</a:t>
            </a:r>
            <a:r>
              <a:rPr lang="en-US" dirty="0" smtClean="0"/>
              <a:t>)</a:t>
            </a:r>
          </a:p>
          <a:p>
            <a:r>
              <a:rPr lang="en-US" dirty="0" smtClean="0"/>
              <a:t> </a:t>
            </a:r>
          </a:p>
          <a:p>
            <a:r>
              <a:rPr lang="en-US" dirty="0" smtClean="0"/>
              <a:t>                'Open Database Connection</a:t>
            </a:r>
          </a:p>
          <a:p>
            <a:r>
              <a:rPr lang="en-US" dirty="0" smtClean="0"/>
              <a:t>                </a:t>
            </a:r>
            <a:r>
              <a:rPr lang="en-US" dirty="0" err="1" smtClean="0"/>
              <a:t>sqlCom.Connection</a:t>
            </a:r>
            <a:r>
              <a:rPr lang="en-US" dirty="0" smtClean="0"/>
              <a:t> = </a:t>
            </a:r>
            <a:r>
              <a:rPr lang="en-US" dirty="0" err="1" smtClean="0"/>
              <a:t>conn</a:t>
            </a:r>
            <a:endParaRPr lang="en-US" dirty="0" smtClean="0"/>
          </a:p>
          <a:p>
            <a:r>
              <a:rPr lang="en-US" dirty="0" smtClean="0"/>
              <a:t>                </a:t>
            </a:r>
            <a:r>
              <a:rPr lang="en-US" dirty="0" err="1" smtClean="0"/>
              <a:t>conn.Open</a:t>
            </a:r>
            <a:r>
              <a:rPr lang="en-US" dirty="0" smtClean="0"/>
              <a:t>()</a:t>
            </a:r>
          </a:p>
          <a:p>
            <a:r>
              <a:rPr lang="en-US" dirty="0" smtClean="0"/>
              <a:t>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28600"/>
            <a:ext cx="7772400" cy="6629400"/>
          </a:xfrm>
        </p:spPr>
        <p:txBody>
          <a:bodyPr>
            <a:normAutofit fontScale="55000" lnSpcReduction="20000"/>
          </a:bodyPr>
          <a:lstStyle/>
          <a:p>
            <a:r>
              <a:rPr lang="en-US" dirty="0" smtClean="0"/>
              <a:t>Dim </a:t>
            </a:r>
            <a:r>
              <a:rPr lang="en-US" dirty="0" err="1" smtClean="0"/>
              <a:t>sqlRead</a:t>
            </a:r>
            <a:r>
              <a:rPr lang="en-US" dirty="0" smtClean="0"/>
              <a:t> As </a:t>
            </a:r>
            <a:r>
              <a:rPr lang="en-US" dirty="0" err="1" smtClean="0"/>
              <a:t>System.Data.OleDb.OleDbDataReader</a:t>
            </a:r>
            <a:r>
              <a:rPr lang="en-US" dirty="0" smtClean="0"/>
              <a:t> = </a:t>
            </a:r>
            <a:r>
              <a:rPr lang="en-US" dirty="0" err="1" smtClean="0"/>
              <a:t>sqlCom.ExecuteReader</a:t>
            </a:r>
            <a:r>
              <a:rPr lang="en-US" dirty="0" smtClean="0"/>
              <a:t>()</a:t>
            </a:r>
          </a:p>
          <a:p>
            <a:r>
              <a:rPr lang="en-US" dirty="0" smtClean="0"/>
              <a:t> </a:t>
            </a:r>
          </a:p>
          <a:p>
            <a:r>
              <a:rPr lang="en-US" dirty="0" smtClean="0"/>
              <a:t>                If </a:t>
            </a:r>
            <a:r>
              <a:rPr lang="en-US" dirty="0" err="1" smtClean="0"/>
              <a:t>sqlRead.Read</a:t>
            </a:r>
            <a:r>
              <a:rPr lang="en-US" dirty="0" smtClean="0"/>
              <a:t>() Then</a:t>
            </a:r>
          </a:p>
          <a:p>
            <a:r>
              <a:rPr lang="en-US" dirty="0" smtClean="0"/>
              <a:t>                    </a:t>
            </a:r>
            <a:r>
              <a:rPr lang="en-US" dirty="0" err="1" smtClean="0"/>
              <a:t>frmMainForm.Show</a:t>
            </a:r>
            <a:r>
              <a:rPr lang="en-US" dirty="0" smtClean="0"/>
              <a:t>()</a:t>
            </a:r>
          </a:p>
          <a:p>
            <a:r>
              <a:rPr lang="en-US" dirty="0" smtClean="0"/>
              <a:t>                    </a:t>
            </a:r>
            <a:r>
              <a:rPr lang="en-US" dirty="0" err="1" smtClean="0"/>
              <a:t>Me.Hide</a:t>
            </a:r>
            <a:r>
              <a:rPr lang="en-US" dirty="0" smtClean="0"/>
              <a:t>()</a:t>
            </a:r>
          </a:p>
          <a:p>
            <a:r>
              <a:rPr lang="en-US" dirty="0" smtClean="0"/>
              <a:t> </a:t>
            </a:r>
          </a:p>
          <a:p>
            <a:r>
              <a:rPr lang="en-US" dirty="0" smtClean="0"/>
              <a:t>                Else</a:t>
            </a:r>
          </a:p>
          <a:p>
            <a:r>
              <a:rPr lang="en-US" dirty="0" smtClean="0"/>
              <a:t>                    ' If user enter wrong username and password combination</a:t>
            </a:r>
          </a:p>
          <a:p>
            <a:r>
              <a:rPr lang="en-US" dirty="0" smtClean="0"/>
              <a:t>                    ' Throw an error message</a:t>
            </a:r>
          </a:p>
          <a:p>
            <a:r>
              <a:rPr lang="en-US" dirty="0" smtClean="0"/>
              <a:t>                    </a:t>
            </a:r>
            <a:r>
              <a:rPr lang="en-US" dirty="0" err="1" smtClean="0"/>
              <a:t>MessageBox.Show</a:t>
            </a:r>
            <a:r>
              <a:rPr lang="en-US" dirty="0" smtClean="0"/>
              <a:t>("Username and Password do not match..", "Authentication Failure", </a:t>
            </a:r>
            <a:r>
              <a:rPr lang="en-US" dirty="0" err="1" smtClean="0"/>
              <a:t>MessageBoxButtons.OK</a:t>
            </a:r>
            <a:r>
              <a:rPr lang="en-US" dirty="0" smtClean="0"/>
              <a:t>, </a:t>
            </a:r>
            <a:r>
              <a:rPr lang="en-US" dirty="0" err="1" smtClean="0"/>
              <a:t>MessageBoxIcon.Exclamation</a:t>
            </a:r>
            <a:r>
              <a:rPr lang="en-US" dirty="0" smtClean="0"/>
              <a:t>)</a:t>
            </a:r>
          </a:p>
          <a:p>
            <a:r>
              <a:rPr lang="en-US" dirty="0" smtClean="0"/>
              <a:t> </a:t>
            </a:r>
          </a:p>
          <a:p>
            <a:r>
              <a:rPr lang="en-US" dirty="0" smtClean="0"/>
              <a:t>                    'Clear all fields</a:t>
            </a:r>
          </a:p>
          <a:p>
            <a:r>
              <a:rPr lang="en-US" dirty="0" smtClean="0"/>
              <a:t>                    </a:t>
            </a:r>
            <a:r>
              <a:rPr lang="en-US" dirty="0" err="1" smtClean="0"/>
              <a:t>txtPassword.Text</a:t>
            </a:r>
            <a:r>
              <a:rPr lang="en-US" dirty="0" smtClean="0"/>
              <a:t> = ""</a:t>
            </a:r>
          </a:p>
          <a:p>
            <a:r>
              <a:rPr lang="en-US" dirty="0" smtClean="0"/>
              <a:t>                    </a:t>
            </a:r>
            <a:r>
              <a:rPr lang="en-US" dirty="0" err="1" smtClean="0"/>
              <a:t>txtUsername.Text</a:t>
            </a:r>
            <a:r>
              <a:rPr lang="en-US" dirty="0" smtClean="0"/>
              <a:t> = ""</a:t>
            </a:r>
          </a:p>
          <a:p>
            <a:r>
              <a:rPr lang="en-US" dirty="0" smtClean="0"/>
              <a:t> </a:t>
            </a:r>
          </a:p>
          <a:p>
            <a:r>
              <a:rPr lang="en-US" dirty="0" smtClean="0"/>
              <a:t>                    'Focus on Username field</a:t>
            </a:r>
          </a:p>
          <a:p>
            <a:r>
              <a:rPr lang="en-US" dirty="0" smtClean="0"/>
              <a:t>                    </a:t>
            </a:r>
            <a:r>
              <a:rPr lang="en-US" dirty="0" err="1" smtClean="0"/>
              <a:t>txtUsername.Focus</a:t>
            </a:r>
            <a:r>
              <a:rPr lang="en-US" dirty="0" smtClean="0"/>
              <a:t>()</a:t>
            </a:r>
          </a:p>
          <a:p>
            <a:r>
              <a:rPr lang="en-US" dirty="0" smtClean="0"/>
              <a:t>                End If</a:t>
            </a:r>
          </a:p>
          <a:p>
            <a:r>
              <a:rPr lang="en-US" dirty="0" smtClean="0"/>
              <a:t> </a:t>
            </a:r>
          </a:p>
          <a:p>
            <a:r>
              <a:rPr lang="en-US" dirty="0" smtClean="0"/>
              <a:t>            Catch ex As Exception</a:t>
            </a:r>
          </a:p>
          <a:p>
            <a:r>
              <a:rPr lang="en-US" dirty="0" smtClean="0"/>
              <a:t>                </a:t>
            </a:r>
            <a:r>
              <a:rPr lang="en-US" dirty="0" err="1" smtClean="0"/>
              <a:t>MessageBox.Show</a:t>
            </a:r>
            <a:r>
              <a:rPr lang="en-US" dirty="0" smtClean="0"/>
              <a:t>("Failed to connect to Database..", "Database Connection Error", </a:t>
            </a:r>
            <a:r>
              <a:rPr lang="en-US" dirty="0" err="1" smtClean="0"/>
              <a:t>MessageBoxButtons.OK</a:t>
            </a:r>
            <a:r>
              <a:rPr lang="en-US" dirty="0" smtClean="0"/>
              <a:t>, </a:t>
            </a:r>
            <a:r>
              <a:rPr lang="en-US" dirty="0" err="1" smtClean="0"/>
              <a:t>MessageBoxIcon.Error</a:t>
            </a:r>
            <a:r>
              <a:rPr lang="en-US" dirty="0" smtClean="0"/>
              <a:t>)</a:t>
            </a:r>
          </a:p>
          <a:p>
            <a:r>
              <a:rPr lang="en-US" dirty="0" smtClean="0"/>
              <a:t>            End Try</a:t>
            </a:r>
          </a:p>
          <a:p>
            <a:r>
              <a:rPr lang="en-US" dirty="0" smtClean="0"/>
              <a:t> </a:t>
            </a:r>
          </a:p>
          <a:p>
            <a:r>
              <a:rPr lang="en-US" dirty="0" smtClean="0"/>
              <a:t>        End If</a:t>
            </a:r>
          </a:p>
          <a:p>
            <a:r>
              <a:rPr lang="en-US" dirty="0" smtClean="0"/>
              <a:t>    End Sub</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Next step we are going to code the </a:t>
            </a:r>
            <a:r>
              <a:rPr lang="en-US" dirty="0" err="1" smtClean="0"/>
              <a:t>btnCancel</a:t>
            </a:r>
            <a:r>
              <a:rPr lang="en-US" dirty="0" smtClean="0"/>
              <a:t>. It depends on how you want to do with the Cancel button. Mostly, other people simply exiting the program when clicking on Cancel button but in my case, I’m going to clear username and password field text and focus the key to username. So double click on Cancel button and add the code inside the </a:t>
            </a:r>
            <a:r>
              <a:rPr lang="en-US" dirty="0" err="1" smtClean="0"/>
              <a:t>btnCancel</a:t>
            </a:r>
            <a:r>
              <a:rPr lang="en-US" dirty="0" smtClean="0"/>
              <a:t> Private Sub. Note the below code is the complete Private Sub.</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Private Sub </a:t>
            </a:r>
            <a:r>
              <a:rPr lang="en-US" dirty="0" err="1" smtClean="0"/>
              <a:t>btnCancel_Click</a:t>
            </a:r>
            <a:r>
              <a:rPr lang="en-US" dirty="0" smtClean="0"/>
              <a:t>(sender As Object, e As </a:t>
            </a:r>
            <a:r>
              <a:rPr lang="en-US" dirty="0" err="1" smtClean="0"/>
              <a:t>EventArgs</a:t>
            </a:r>
            <a:r>
              <a:rPr lang="en-US" dirty="0" smtClean="0"/>
              <a:t>) Handles </a:t>
            </a:r>
            <a:r>
              <a:rPr lang="en-US" dirty="0" err="1" smtClean="0"/>
              <a:t>btnCancel.Click</a:t>
            </a:r>
            <a:endParaRPr lang="en-US" dirty="0" smtClean="0"/>
          </a:p>
          <a:p>
            <a:r>
              <a:rPr lang="en-US" dirty="0" smtClean="0"/>
              <a:t>    'User clicking on cancel button only clears field</a:t>
            </a:r>
          </a:p>
          <a:p>
            <a:r>
              <a:rPr lang="en-US" dirty="0" smtClean="0"/>
              <a:t>    ' and refocus to first field</a:t>
            </a:r>
          </a:p>
          <a:p>
            <a:r>
              <a:rPr lang="en-US" dirty="0" smtClean="0"/>
              <a:t>    </a:t>
            </a:r>
            <a:r>
              <a:rPr lang="en-US" dirty="0" err="1" smtClean="0"/>
              <a:t>txtUsername.Text</a:t>
            </a:r>
            <a:r>
              <a:rPr lang="en-US" dirty="0" smtClean="0"/>
              <a:t> = ""</a:t>
            </a:r>
          </a:p>
          <a:p>
            <a:r>
              <a:rPr lang="en-US" dirty="0" smtClean="0"/>
              <a:t>    </a:t>
            </a:r>
            <a:r>
              <a:rPr lang="en-US" dirty="0" err="1" smtClean="0"/>
              <a:t>txtPassword.Text</a:t>
            </a:r>
            <a:r>
              <a:rPr lang="en-US" dirty="0" smtClean="0"/>
              <a:t> = ""</a:t>
            </a:r>
          </a:p>
          <a:p>
            <a:r>
              <a:rPr lang="en-US" dirty="0" smtClean="0"/>
              <a:t>    </a:t>
            </a:r>
            <a:r>
              <a:rPr lang="en-US" dirty="0" err="1" smtClean="0"/>
              <a:t>txtUsername.Focus</a:t>
            </a:r>
            <a:r>
              <a:rPr lang="en-US" dirty="0" smtClean="0"/>
              <a:t>()</a:t>
            </a:r>
          </a:p>
          <a:p>
            <a:r>
              <a:rPr lang="en-US" smtClean="0"/>
              <a:t>End Sub</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The first step is we’re going to create a database for storing user’s information. </a:t>
            </a:r>
            <a:endParaRPr lang="en-US" dirty="0" smtClean="0"/>
          </a:p>
          <a:p>
            <a:r>
              <a:rPr lang="en-US" dirty="0" smtClean="0"/>
              <a:t>Open </a:t>
            </a:r>
            <a:r>
              <a:rPr lang="en-US" dirty="0" smtClean="0"/>
              <a:t>Microsoft Access and create blank database. Make sure you know where you save the file as this is important on </a:t>
            </a:r>
            <a:r>
              <a:rPr lang="en-US" dirty="0" err="1" smtClean="0"/>
              <a:t>OleDB</a:t>
            </a:r>
            <a:r>
              <a:rPr lang="en-US" dirty="0" smtClean="0"/>
              <a:t> Connection String later. </a:t>
            </a:r>
            <a:endParaRPr lang="en-US" dirty="0" smtClean="0"/>
          </a:p>
          <a:p>
            <a:r>
              <a:rPr lang="en-US" dirty="0" smtClean="0"/>
              <a:t>Create </a:t>
            </a:r>
            <a:r>
              <a:rPr lang="en-US" dirty="0" smtClean="0"/>
              <a:t>table and name it “</a:t>
            </a:r>
            <a:r>
              <a:rPr lang="en-US" dirty="0" err="1" smtClean="0"/>
              <a:t>tbl_user</a:t>
            </a:r>
            <a:r>
              <a:rPr lang="en-US" dirty="0" smtClean="0"/>
              <a:t>”. Depending on how you design the table, the 3 most important columns are ID, username and password. </a:t>
            </a:r>
            <a:endParaRPr lang="en-US" dirty="0" smtClean="0"/>
          </a:p>
          <a:p>
            <a:r>
              <a:rPr lang="en-US" dirty="0" smtClean="0"/>
              <a:t>Add these columns</a:t>
            </a:r>
            <a:r>
              <a:rPr lang="en-US" dirty="0" smtClean="0"/>
              <a:t>: “</a:t>
            </a:r>
            <a:r>
              <a:rPr lang="en-US" dirty="0" err="1" smtClean="0"/>
              <a:t>first_name</a:t>
            </a:r>
            <a:r>
              <a:rPr lang="en-US" dirty="0" smtClean="0"/>
              <a:t>”, “</a:t>
            </a:r>
            <a:r>
              <a:rPr lang="en-US" dirty="0" err="1" smtClean="0"/>
              <a:t>last_name</a:t>
            </a:r>
            <a:r>
              <a:rPr lang="en-US" dirty="0" smtClean="0"/>
              <a:t>”, “</a:t>
            </a:r>
            <a:r>
              <a:rPr lang="en-US" dirty="0" err="1" smtClean="0"/>
              <a:t>middle_name</a:t>
            </a:r>
            <a:r>
              <a:rPr lang="en-US" dirty="0" smtClean="0"/>
              <a:t>”, “age”, “address”, “</a:t>
            </a:r>
            <a:r>
              <a:rPr lang="en-US" dirty="0" err="1" smtClean="0"/>
              <a:t>user_level</a:t>
            </a:r>
            <a:r>
              <a:rPr lang="en-US" dirty="0" smtClean="0"/>
              <a:t>”, “username”, “password”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smtClean="0"/>
              <a:t>Nest step, open Visual Studio and create New Project for Visual Basic under Templates and select Windows Form Application. Name the application on whatever you want but I recommend letting the software do it</a:t>
            </a:r>
            <a:r>
              <a:rPr lang="en-US" dirty="0" smtClean="0"/>
              <a:t>.</a:t>
            </a:r>
          </a:p>
          <a:p>
            <a:r>
              <a:rPr lang="en-US" dirty="0" smtClean="0"/>
              <a:t>After you create new project, Visual Studio will create a new form ready to use. We’re going to design this form and name it </a:t>
            </a:r>
            <a:r>
              <a:rPr lang="en-US" dirty="0" err="1" smtClean="0"/>
              <a:t>frmLogin</a:t>
            </a:r>
            <a:r>
              <a:rPr lang="en-US" dirty="0" smtClean="0"/>
              <a:t>.</a:t>
            </a:r>
          </a:p>
          <a:p>
            <a:r>
              <a:rPr lang="en-US" dirty="0" smtClean="0"/>
              <a:t>Design the form same as below. Please take note of these important steps:</a:t>
            </a:r>
          </a:p>
          <a:p>
            <a:r>
              <a:rPr lang="en-US" dirty="0" smtClean="0"/>
              <a:t>1.) Rename the username textbox to </a:t>
            </a:r>
            <a:r>
              <a:rPr lang="en-US" dirty="0" err="1" smtClean="0"/>
              <a:t>txtUsername</a:t>
            </a:r>
            <a:r>
              <a:rPr lang="en-US" dirty="0" smtClean="0"/>
              <a:t> and password textbox to </a:t>
            </a:r>
            <a:r>
              <a:rPr lang="en-US" dirty="0" err="1" smtClean="0"/>
              <a:t>txtPassword</a:t>
            </a:r>
            <a:endParaRPr lang="en-US" dirty="0" smtClean="0"/>
          </a:p>
          <a:p>
            <a:r>
              <a:rPr lang="en-US" dirty="0" smtClean="0"/>
              <a:t>2.) Rename the login button to </a:t>
            </a:r>
            <a:r>
              <a:rPr lang="en-US" dirty="0" err="1" smtClean="0"/>
              <a:t>btnLogin</a:t>
            </a:r>
            <a:r>
              <a:rPr lang="en-US" dirty="0" smtClean="0"/>
              <a:t> and cancel button to </a:t>
            </a:r>
            <a:r>
              <a:rPr lang="en-US" dirty="0" err="1" smtClean="0"/>
              <a:t>btnCancel</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srcRect l="2083" t="40000" r="33333" b="8333"/>
          <a:stretch>
            <a:fillRect/>
          </a:stretch>
        </p:blipFill>
        <p:spPr bwMode="auto">
          <a:xfrm>
            <a:off x="685800" y="1752600"/>
            <a:ext cx="7772400" cy="3886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Double click on Login button. This will show you the coding window and your mouse focus is in inside </a:t>
            </a:r>
            <a:r>
              <a:rPr lang="en-US" dirty="0" err="1" smtClean="0"/>
              <a:t>btnLogin</a:t>
            </a:r>
            <a:r>
              <a:rPr lang="en-US" dirty="0" smtClean="0"/>
              <a:t> Click declaration as shown below.</a:t>
            </a:r>
          </a:p>
          <a:p>
            <a:r>
              <a:rPr lang="en-US" dirty="0" smtClean="0"/>
              <a:t>Next step, we need to make sure that user provide both username and password so we are going to use If Else condition statement and OR comparison operator. Add this line inside </a:t>
            </a:r>
            <a:r>
              <a:rPr lang="en-US" dirty="0" err="1" smtClean="0"/>
              <a:t>btnLogin</a:t>
            </a:r>
            <a:r>
              <a:rPr lang="en-US" dirty="0" smtClean="0"/>
              <a:t> Private Sub.</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If </a:t>
            </a:r>
            <a:r>
              <a:rPr lang="en-US" dirty="0" err="1" smtClean="0"/>
              <a:t>txtPassword.Text</a:t>
            </a:r>
            <a:r>
              <a:rPr lang="en-US" dirty="0" smtClean="0"/>
              <a:t> = "" Or </a:t>
            </a:r>
            <a:r>
              <a:rPr lang="en-US" dirty="0" err="1" smtClean="0"/>
              <a:t>txtUsername.Text</a:t>
            </a:r>
            <a:r>
              <a:rPr lang="en-US" dirty="0" smtClean="0"/>
              <a:t> = "" Then</a:t>
            </a:r>
          </a:p>
          <a:p>
            <a:r>
              <a:rPr lang="en-US" dirty="0" smtClean="0"/>
              <a:t>            </a:t>
            </a:r>
            <a:r>
              <a:rPr lang="en-US" dirty="0" err="1" smtClean="0"/>
              <a:t>MessageBox.Show</a:t>
            </a:r>
            <a:r>
              <a:rPr lang="en-US" dirty="0" smtClean="0"/>
              <a:t>("Please complete the required fields..", "Authentication Error", </a:t>
            </a:r>
            <a:r>
              <a:rPr lang="en-US" dirty="0" err="1" smtClean="0"/>
              <a:t>MessageBoxButtons.OK</a:t>
            </a:r>
            <a:r>
              <a:rPr lang="en-US" dirty="0" smtClean="0"/>
              <a:t>, </a:t>
            </a:r>
            <a:r>
              <a:rPr lang="en-US" dirty="0" err="1" smtClean="0"/>
              <a:t>MessageBoxIcon.Error</a:t>
            </a:r>
            <a:r>
              <a:rPr lang="en-US" dirty="0" smtClean="0"/>
              <a:t>)</a:t>
            </a:r>
          </a:p>
          <a:p>
            <a:r>
              <a:rPr lang="en-US" dirty="0" smtClean="0"/>
              <a:t>Else</a:t>
            </a:r>
          </a:p>
          <a:p>
            <a:r>
              <a:rPr lang="en-US" dirty="0" smtClean="0"/>
              <a:t>End If</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smtClean="0"/>
              <a:t>We are using OR operator as it is must satisfy either one of the condition to be TRUE. So if the user enters either only username or password, error will be shown. The first statement is only a reminder of what this particular line of code is all about. Visual Basic compiler will not include this line when executing.</a:t>
            </a:r>
          </a:p>
          <a:p>
            <a:r>
              <a:rPr lang="en-US" dirty="0" smtClean="0"/>
              <a:t>Notice that </a:t>
            </a:r>
            <a:r>
              <a:rPr lang="en-US" dirty="0" err="1" smtClean="0"/>
              <a:t>MessageBox.Show</a:t>
            </a:r>
            <a:r>
              <a:rPr lang="en-US" dirty="0" smtClean="0"/>
              <a:t>() has 4 arguments? It’s not required for those four completely but only for the first argument. The 1</a:t>
            </a:r>
            <a:r>
              <a:rPr lang="en-US" baseline="30000" dirty="0" smtClean="0"/>
              <a:t>st</a:t>
            </a:r>
            <a:r>
              <a:rPr lang="en-US" dirty="0" smtClean="0"/>
              <a:t> argument is important as this will be shown to end user of whatever you have written on it. In this case, we’re going to use “Please complete the required fields..” to indicate the user that those fields are important. 2</a:t>
            </a:r>
            <a:r>
              <a:rPr lang="en-US" baseline="30000" dirty="0" smtClean="0"/>
              <a:t>nd</a:t>
            </a:r>
            <a:r>
              <a:rPr lang="en-US" dirty="0" smtClean="0"/>
              <a:t> argument(  “Authentication Error” )is the </a:t>
            </a:r>
            <a:r>
              <a:rPr lang="en-US" dirty="0" err="1" smtClean="0"/>
              <a:t>MessageBox</a:t>
            </a:r>
            <a:r>
              <a:rPr lang="en-US" dirty="0" smtClean="0"/>
              <a:t> caption at the left side of those Minimize, Maximize and Close button at the very top. 3</a:t>
            </a:r>
            <a:r>
              <a:rPr lang="en-US" baseline="30000" dirty="0" smtClean="0"/>
              <a:t>rd</a:t>
            </a:r>
            <a:r>
              <a:rPr lang="en-US" dirty="0" smtClean="0"/>
              <a:t> argument is the button and last one is the icon( Red X ). See the figure below.</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sz="quarter" idx="1"/>
          </p:nvPr>
        </p:nvPicPr>
        <p:blipFill>
          <a:blip r:embed="rId2"/>
          <a:srcRect l="19792" t="55000" r="56250" b="21667"/>
          <a:stretch>
            <a:fillRect/>
          </a:stretch>
        </p:blipFill>
        <p:spPr bwMode="auto">
          <a:xfrm>
            <a:off x="2057400" y="1905000"/>
            <a:ext cx="4572000" cy="278295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Next step we will do the connecting to database and execute data comparison inside Else condition. Add this line after the Else statement</a:t>
            </a:r>
            <a:r>
              <a:rPr lang="en-US" dirty="0" smtClean="0"/>
              <a:t>.</a:t>
            </a:r>
          </a:p>
          <a:p>
            <a:r>
              <a:rPr lang="en-US" dirty="0" smtClean="0"/>
              <a:t>Connect to DB</a:t>
            </a:r>
          </a:p>
          <a:p>
            <a:r>
              <a:rPr lang="en-US" dirty="0" smtClean="0"/>
              <a:t>            Dim </a:t>
            </a:r>
            <a:r>
              <a:rPr lang="en-US" dirty="0" err="1" smtClean="0"/>
              <a:t>conn</a:t>
            </a:r>
            <a:r>
              <a:rPr lang="en-US" dirty="0" smtClean="0"/>
              <a:t> As New </a:t>
            </a:r>
            <a:r>
              <a:rPr lang="en-US" dirty="0" err="1" smtClean="0"/>
              <a:t>System.Data.OleDb.OleDbConnection</a:t>
            </a:r>
            <a:r>
              <a:rPr lang="en-US" dirty="0" smtClean="0"/>
              <a:t>()</a:t>
            </a:r>
          </a:p>
          <a:p>
            <a:pPr>
              <a:buNone/>
            </a:pPr>
            <a:r>
              <a:rPr lang="en-US" dirty="0" smtClean="0"/>
              <a:t>		</a:t>
            </a:r>
            <a:r>
              <a:rPr lang="en-US" dirty="0" smtClean="0"/>
              <a:t>     </a:t>
            </a:r>
            <a:r>
              <a:rPr lang="en-US" dirty="0" err="1" smtClean="0"/>
              <a:t>conn.ConnectionString</a:t>
            </a:r>
            <a:r>
              <a:rPr lang="en-US" dirty="0" smtClean="0"/>
              <a:t> = "Provider=Microsoft.ACE.OLEDB.12.0;Data Source=|</a:t>
            </a:r>
            <a:r>
              <a:rPr lang="en-US" dirty="0" err="1" smtClean="0"/>
              <a:t>DataDirectory</a:t>
            </a:r>
            <a:r>
              <a:rPr lang="en-US" dirty="0" smtClean="0"/>
              <a:t>|\LibraryManagementSystem.accdb"</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77</TotalTime>
  <Words>653</Words>
  <Application>Microsoft Office PowerPoint</Application>
  <PresentationFormat>On-screen Show (4:3)</PresentationFormat>
  <Paragraphs>108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Equity</vt:lpstr>
      <vt:lpstr>Creating a Login form</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suraj</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Login form</dc:title>
  <dc:creator>suraj</dc:creator>
  <cp:lastModifiedBy>suraj</cp:lastModifiedBy>
  <cp:revision>8</cp:revision>
  <dcterms:created xsi:type="dcterms:W3CDTF">2014-12-11T00:59:46Z</dcterms:created>
  <dcterms:modified xsi:type="dcterms:W3CDTF">2014-12-11T02:17:30Z</dcterms:modified>
</cp:coreProperties>
</file>