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301" r:id="rId42"/>
    <p:sldId id="302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1286-8F29-4445-9F57-4EBA99EE8E75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42C7-FD46-477D-B3BF-7F2FBE0F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Visual </a:t>
            </a:r>
            <a:r>
              <a:rPr lang="en-US" dirty="0" err="1" smtClean="0"/>
              <a:t>Studio.Net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Languages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Use your favorite language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90600" y="3117850"/>
            <a:ext cx="5842000" cy="2019300"/>
            <a:chOff x="576" y="1709"/>
            <a:chExt cx="3814" cy="133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76" y="2706"/>
              <a:ext cx="3814" cy="336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.NET Framework (Base Class Library)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76" y="2332"/>
              <a:ext cx="3814" cy="333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.NET and XML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76" y="1709"/>
              <a:ext cx="3813" cy="582"/>
              <a:chOff x="288" y="1680"/>
              <a:chExt cx="3504" cy="672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220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ASP .NET</a:t>
                </a:r>
              </a:p>
              <a:p>
                <a:pPr algn="ctr">
                  <a:defRPr/>
                </a:pPr>
                <a:r>
                  <a:rPr lang="en-US" sz="1800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Web Forms   Web Services</a:t>
                </a:r>
              </a:p>
              <a:p>
                <a:pPr algn="ctr">
                  <a:defRPr/>
                </a:pPr>
                <a:r>
                  <a:rPr lang="en-US" sz="1800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Mobile Internet Toolkit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124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Windows</a:t>
                </a:r>
              </a:p>
              <a:p>
                <a:pPr algn="ctr">
                  <a:defRPr/>
                </a:pPr>
                <a:r>
                  <a:rPr lang="en-US" sz="200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Forms</a:t>
                </a:r>
              </a:p>
            </p:txBody>
          </p:sp>
        </p:grp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600" y="2552700"/>
            <a:ext cx="7350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04988" y="2552700"/>
            <a:ext cx="784225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68588" y="2552700"/>
            <a:ext cx="762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11550" y="2552700"/>
            <a:ext cx="7477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Perl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343400" y="2552700"/>
            <a:ext cx="76676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J#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81600" y="2552700"/>
            <a:ext cx="1651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Language Specification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90600" y="3117850"/>
            <a:ext cx="5842000" cy="2019300"/>
            <a:chOff x="576" y="1709"/>
            <a:chExt cx="3814" cy="133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76" y="2706"/>
              <a:ext cx="3814" cy="336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.NET Framework (Base Class Library)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76" y="2332"/>
              <a:ext cx="3814" cy="333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.NET and XML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76" y="1709"/>
              <a:ext cx="3813" cy="582"/>
              <a:chOff x="288" y="1680"/>
              <a:chExt cx="3504" cy="672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220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ASP .NET</a:t>
                </a:r>
              </a:p>
              <a:p>
                <a:pPr algn="ctr">
                  <a:defRPr/>
                </a:pPr>
                <a:r>
                  <a:rPr lang="en-US" sz="1800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Web Forms   Web Services</a:t>
                </a:r>
              </a:p>
              <a:p>
                <a:pPr algn="ctr">
                  <a:defRPr/>
                </a:pPr>
                <a:r>
                  <a:rPr lang="en-US" sz="1800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Mobile Internet Toolkit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124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Windows</a:t>
                </a:r>
              </a:p>
              <a:p>
                <a:pPr algn="ctr">
                  <a:defRPr/>
                </a:pPr>
                <a:r>
                  <a:rPr lang="en-US" sz="200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Forms</a:t>
                </a:r>
              </a:p>
            </p:txBody>
          </p:sp>
        </p:grp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989013" y="2555875"/>
            <a:ext cx="5842000" cy="504825"/>
            <a:chOff x="624" y="1248"/>
            <a:chExt cx="3680" cy="318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24" y="1248"/>
              <a:ext cx="463" cy="318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C++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137" y="1248"/>
              <a:ext cx="494" cy="318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C#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681" y="1248"/>
              <a:ext cx="480" cy="318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180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VB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212" y="1248"/>
              <a:ext cx="471" cy="318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Perl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736" y="1248"/>
              <a:ext cx="483" cy="318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J#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264" y="1248"/>
              <a:ext cx="1040" cy="318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7.40741E-7 L 0.00053 -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.NET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90600" y="3117850"/>
            <a:ext cx="5842000" cy="2019300"/>
            <a:chOff x="576" y="1709"/>
            <a:chExt cx="3814" cy="133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76" y="2706"/>
              <a:ext cx="3814" cy="336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.NET Framework (Base Class Library)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76" y="2332"/>
              <a:ext cx="3814" cy="333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.NET and XML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76" y="1709"/>
              <a:ext cx="3813" cy="582"/>
              <a:chOff x="288" y="1680"/>
              <a:chExt cx="3504" cy="672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220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ASP .NET</a:t>
                </a:r>
              </a:p>
              <a:p>
                <a:pPr algn="ctr">
                  <a:defRPr/>
                </a:pPr>
                <a:r>
                  <a:rPr lang="en-US" sz="1800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Web Forms   Web Services</a:t>
                </a:r>
              </a:p>
              <a:p>
                <a:pPr algn="ctr">
                  <a:defRPr/>
                </a:pPr>
                <a:r>
                  <a:rPr lang="en-US" sz="1800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Mobile Internet Toolkit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124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Windows</a:t>
                </a:r>
              </a:p>
              <a:p>
                <a:pPr algn="ctr">
                  <a:defRPr/>
                </a:pPr>
                <a:r>
                  <a:rPr lang="en-US" sz="200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Forms</a:t>
                </a:r>
              </a:p>
            </p:txBody>
          </p:sp>
        </p:grp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600" y="2549525"/>
            <a:ext cx="5842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Specification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90600" y="1981200"/>
            <a:ext cx="7350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04988" y="1981200"/>
            <a:ext cx="784225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68588" y="1981200"/>
            <a:ext cx="762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8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VB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11550" y="1981200"/>
            <a:ext cx="7477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Perl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343400" y="1981200"/>
            <a:ext cx="76676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J#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81600" y="1981200"/>
            <a:ext cx="1651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875463" y="1981200"/>
            <a:ext cx="1201737" cy="44196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Studio 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50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990600" y="3117850"/>
            <a:ext cx="5842000" cy="2019300"/>
            <a:chOff x="576" y="1709"/>
            <a:chExt cx="3814" cy="1330"/>
          </a:xfrm>
        </p:grpSpPr>
        <p:sp>
          <p:nvSpPr>
            <p:cNvPr id="7" name="Rectangle 53"/>
            <p:cNvSpPr>
              <a:spLocks noChangeArrowheads="1"/>
            </p:cNvSpPr>
            <p:nvPr/>
          </p:nvSpPr>
          <p:spPr bwMode="auto">
            <a:xfrm>
              <a:off x="576" y="2706"/>
              <a:ext cx="3814" cy="336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.NET Framework (Base Class Library)</a:t>
              </a:r>
            </a:p>
          </p:txBody>
        </p:sp>
        <p:sp>
          <p:nvSpPr>
            <p:cNvPr id="8" name="Rectangle 54"/>
            <p:cNvSpPr>
              <a:spLocks noChangeArrowheads="1"/>
            </p:cNvSpPr>
            <p:nvPr/>
          </p:nvSpPr>
          <p:spPr bwMode="auto">
            <a:xfrm>
              <a:off x="576" y="2332"/>
              <a:ext cx="3814" cy="333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.NET and XML</a:t>
              </a:r>
            </a:p>
          </p:txBody>
        </p:sp>
        <p:grpSp>
          <p:nvGrpSpPr>
            <p:cNvPr id="9" name="Group 55"/>
            <p:cNvGrpSpPr>
              <a:grpSpLocks/>
            </p:cNvGrpSpPr>
            <p:nvPr/>
          </p:nvGrpSpPr>
          <p:grpSpPr bwMode="auto">
            <a:xfrm>
              <a:off x="576" y="1709"/>
              <a:ext cx="3813" cy="582"/>
              <a:chOff x="288" y="1680"/>
              <a:chExt cx="3504" cy="672"/>
            </a:xfrm>
          </p:grpSpPr>
          <p:sp>
            <p:nvSpPr>
              <p:cNvPr id="10" name="Rectangle 56"/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220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ASP .NET</a:t>
                </a:r>
              </a:p>
              <a:p>
                <a:pPr algn="ctr">
                  <a:defRPr/>
                </a:pPr>
                <a:r>
                  <a:rPr lang="en-US" sz="1800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Web Services Web Forms</a:t>
                </a:r>
              </a:p>
              <a:p>
                <a:pPr algn="ctr">
                  <a:defRPr/>
                </a:pPr>
                <a:r>
                  <a:rPr lang="en-US" sz="1800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Mobile Internet Toolkit</a:t>
                </a:r>
              </a:p>
            </p:txBody>
          </p:sp>
          <p:sp>
            <p:nvSpPr>
              <p:cNvPr id="11" name="Rectangle 57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124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Windows</a:t>
                </a:r>
              </a:p>
              <a:p>
                <a:pPr algn="ctr">
                  <a:defRPr/>
                </a:pPr>
                <a:r>
                  <a:rPr lang="en-US" sz="200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Forms</a:t>
                </a:r>
              </a:p>
            </p:txBody>
          </p:sp>
        </p:grpSp>
      </p:grpSp>
      <p:sp>
        <p:nvSpPr>
          <p:cNvPr id="12" name="Rectangle 58"/>
          <p:cNvSpPr>
            <a:spLocks noChangeArrowheads="1"/>
          </p:cNvSpPr>
          <p:nvPr/>
        </p:nvSpPr>
        <p:spPr bwMode="auto">
          <a:xfrm>
            <a:off x="990600" y="2549525"/>
            <a:ext cx="5842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Specification</a:t>
            </a:r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990600" y="1981200"/>
            <a:ext cx="7350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1804988" y="1981200"/>
            <a:ext cx="784225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15" name="Rectangle 61"/>
          <p:cNvSpPr>
            <a:spLocks noChangeArrowheads="1"/>
          </p:cNvSpPr>
          <p:nvPr/>
        </p:nvSpPr>
        <p:spPr bwMode="auto">
          <a:xfrm>
            <a:off x="2668588" y="1981200"/>
            <a:ext cx="762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8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VB</a:t>
            </a:r>
          </a:p>
        </p:txBody>
      </p:sp>
      <p:sp>
        <p:nvSpPr>
          <p:cNvPr id="16" name="Rectangle 62"/>
          <p:cNvSpPr>
            <a:spLocks noChangeArrowheads="1"/>
          </p:cNvSpPr>
          <p:nvPr/>
        </p:nvSpPr>
        <p:spPr bwMode="auto">
          <a:xfrm>
            <a:off x="3511550" y="1981200"/>
            <a:ext cx="7477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Perl</a:t>
            </a: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4343400" y="1981200"/>
            <a:ext cx="76676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J#</a:t>
            </a:r>
          </a:p>
        </p:txBody>
      </p:sp>
      <p:sp>
        <p:nvSpPr>
          <p:cNvPr id="18" name="Rectangle 64"/>
          <p:cNvSpPr>
            <a:spLocks noChangeArrowheads="1"/>
          </p:cNvSpPr>
          <p:nvPr/>
        </p:nvSpPr>
        <p:spPr bwMode="auto">
          <a:xfrm>
            <a:off x="5181600" y="1981200"/>
            <a:ext cx="1651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9" name="Rectangle 65"/>
          <p:cNvSpPr>
            <a:spLocks noChangeArrowheads="1"/>
          </p:cNvSpPr>
          <p:nvPr/>
        </p:nvSpPr>
        <p:spPr bwMode="auto">
          <a:xfrm>
            <a:off x="6875463" y="1981200"/>
            <a:ext cx="1201737" cy="44196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Studio .NET</a:t>
            </a:r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816475" y="2300288"/>
            <a:ext cx="4206875" cy="942975"/>
            <a:chOff x="3361" y="1314"/>
            <a:chExt cx="2218" cy="720"/>
          </a:xfrm>
        </p:grpSpPr>
        <p:pic>
          <p:nvPicPr>
            <p:cNvPr id="21" name="Picture 18" descr="callout2"/>
            <p:cNvPicPr>
              <a:picLocks noChangeAspect="1" noChangeArrowheads="1"/>
            </p:cNvPicPr>
            <p:nvPr/>
          </p:nvPicPr>
          <p:blipFill>
            <a:blip r:embed="rId2"/>
            <a:srcRect l="58333" t="31111" r="4427" b="52222"/>
            <a:stretch>
              <a:fillRect/>
            </a:stretch>
          </p:blipFill>
          <p:spPr bwMode="auto">
            <a:xfrm>
              <a:off x="3361" y="1314"/>
              <a:ext cx="2218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971" y="1459"/>
              <a:ext cx="1506" cy="509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2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Open Language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2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Specification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2347913" y="1414463"/>
            <a:ext cx="6680200" cy="990600"/>
            <a:chOff x="2134" y="1006"/>
            <a:chExt cx="3386" cy="702"/>
          </a:xfrm>
        </p:grpSpPr>
        <p:pic>
          <p:nvPicPr>
            <p:cNvPr id="24" name="Picture 22" descr="callout"/>
            <p:cNvPicPr>
              <a:picLocks noChangeAspect="1" noChangeArrowheads="1"/>
            </p:cNvPicPr>
            <p:nvPr/>
          </p:nvPicPr>
          <p:blipFill>
            <a:blip r:embed="rId3"/>
            <a:srcRect l="36667" t="23334" r="4549" b="60416"/>
            <a:stretch>
              <a:fillRect/>
            </a:stretch>
          </p:blipFill>
          <p:spPr bwMode="auto">
            <a:xfrm>
              <a:off x="2134" y="1006"/>
              <a:ext cx="338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969" y="1123"/>
              <a:ext cx="1474" cy="473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2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C# Language – Submitted to ECMA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846638" y="4419600"/>
            <a:ext cx="4160837" cy="1001713"/>
            <a:chOff x="3374" y="2880"/>
            <a:chExt cx="2152" cy="720"/>
          </a:xfrm>
        </p:grpSpPr>
        <p:pic>
          <p:nvPicPr>
            <p:cNvPr id="27" name="Picture 26" descr="callout2"/>
            <p:cNvPicPr>
              <a:picLocks noChangeAspect="1" noChangeArrowheads="1"/>
            </p:cNvPicPr>
            <p:nvPr/>
          </p:nvPicPr>
          <p:blipFill>
            <a:blip r:embed="rId2"/>
            <a:srcRect l="58333" t="31111" r="4427" b="52222"/>
            <a:stretch>
              <a:fillRect/>
            </a:stretch>
          </p:blipFill>
          <p:spPr bwMode="auto">
            <a:xfrm>
              <a:off x="3374" y="2880"/>
              <a:ext cx="2152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267" y="3031"/>
              <a:ext cx="975" cy="480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2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XML-based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2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access</a:t>
              </a:r>
            </a:p>
          </p:txBody>
        </p:sp>
      </p:grpSp>
      <p:grpSp>
        <p:nvGrpSpPr>
          <p:cNvPr id="29" name="Group 66"/>
          <p:cNvGrpSpPr>
            <a:grpSpLocks/>
          </p:cNvGrpSpPr>
          <p:nvPr/>
        </p:nvGrpSpPr>
        <p:grpSpPr bwMode="auto">
          <a:xfrm>
            <a:off x="1812925" y="3168650"/>
            <a:ext cx="7178675" cy="1147763"/>
            <a:chOff x="1142" y="1996"/>
            <a:chExt cx="4522" cy="723"/>
          </a:xfrm>
        </p:grpSpPr>
        <p:pic>
          <p:nvPicPr>
            <p:cNvPr id="30" name="Picture 29" descr="callout3"/>
            <p:cNvPicPr>
              <a:picLocks noChangeAspect="1" noChangeArrowheads="1"/>
            </p:cNvPicPr>
            <p:nvPr/>
          </p:nvPicPr>
          <p:blipFill>
            <a:blip r:embed="rId4"/>
            <a:srcRect l="31667" t="38889" r="4671" b="45116"/>
            <a:stretch>
              <a:fillRect/>
            </a:stretch>
          </p:blipFill>
          <p:spPr bwMode="auto">
            <a:xfrm>
              <a:off x="1142" y="1996"/>
              <a:ext cx="4522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890" y="2117"/>
              <a:ext cx="1676" cy="602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2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Web services –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2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XML, SOAP-based</a:t>
              </a:r>
            </a:p>
          </p:txBody>
        </p:sp>
      </p:grp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533400" y="1524000"/>
            <a:ext cx="8229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28638" y="990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800" dirty="0"/>
              <a:t>Standard Compliance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Back…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85800" y="3429000"/>
            <a:ext cx="1773238" cy="7858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300" dirty="0">
                <a:solidFill>
                  <a:schemeClr val="bg2"/>
                </a:solidFill>
              </a:rPr>
              <a:t>.</a:t>
            </a:r>
            <a:r>
              <a:rPr lang="en-US" sz="2300" dirty="0">
                <a:solidFill>
                  <a:schemeClr val="tx1"/>
                </a:solidFill>
              </a:rPr>
              <a:t>NET 1.0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819400" y="3429000"/>
            <a:ext cx="1773238" cy="7858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300" dirty="0">
                <a:solidFill>
                  <a:schemeClr val="bg2"/>
                </a:solidFill>
              </a:rPr>
              <a:t>.</a:t>
            </a:r>
            <a:r>
              <a:rPr lang="en-US" sz="2300" dirty="0">
                <a:solidFill>
                  <a:schemeClr val="tx1"/>
                </a:solidFill>
              </a:rPr>
              <a:t>NET 1.1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876800" y="3429000"/>
            <a:ext cx="1773238" cy="7858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300" dirty="0">
                <a:solidFill>
                  <a:schemeClr val="tx1"/>
                </a:solidFill>
              </a:rPr>
              <a:t>.NET 2.0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029200" y="2971800"/>
            <a:ext cx="1447800" cy="4810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300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181600" y="2514600"/>
            <a:ext cx="1143000" cy="4810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300" dirty="0">
                <a:solidFill>
                  <a:schemeClr val="tx1"/>
                </a:solidFill>
              </a:rPr>
              <a:t>3.5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3429000"/>
            <a:ext cx="1773238" cy="7858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300" dirty="0">
                <a:solidFill>
                  <a:schemeClr val="bg2"/>
                </a:solidFill>
              </a:rPr>
              <a:t>.</a:t>
            </a:r>
            <a:r>
              <a:rPr lang="en-US" sz="2300" dirty="0">
                <a:solidFill>
                  <a:schemeClr val="tx1"/>
                </a:solidFill>
              </a:rPr>
              <a:t>NET 4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990600" y="4876800"/>
            <a:ext cx="1219200" cy="5572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CLR 1.0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4876800"/>
            <a:ext cx="1219200" cy="5572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CLR 1.1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181600" y="4876800"/>
            <a:ext cx="1219200" cy="5572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CLR 2.0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162800" y="4876800"/>
            <a:ext cx="1219200" cy="5572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CLR 4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334000" y="2057400"/>
            <a:ext cx="838200" cy="481013"/>
          </a:xfrm>
          <a:prstGeom prst="roundRect">
            <a:avLst>
              <a:gd name="adj" fmla="val 9033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2300" dirty="0">
                <a:solidFill>
                  <a:schemeClr val="tx1"/>
                </a:solidFill>
              </a:rPr>
              <a:t>SP1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43000" y="4343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24200" y="4343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34000" y="4343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/>
              <a:t>2005-08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62800" y="4343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/>
              <a:t>2008 CTP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framework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09600" y="3429000"/>
            <a:ext cx="7924800" cy="2362200"/>
            <a:chOff x="1219200" y="4114800"/>
            <a:chExt cx="7924800" cy="23622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219200" y="4953000"/>
              <a:ext cx="7924800" cy="1524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buFontTx/>
                <a:buNone/>
                <a:defRPr/>
              </a:pP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1371600" y="4114800"/>
              <a:ext cx="7543800" cy="6858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4099">
                <a:buFontTx/>
                <a:buNone/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Base Class Libraries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3886200" y="5029200"/>
              <a:ext cx="25146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en-US" sz="3200"/>
                <a:t>The CLR</a:t>
              </a: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447800" y="5638800"/>
              <a:ext cx="685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524000" y="5638800"/>
              <a:ext cx="1143000" cy="6858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4099">
                <a:buFontTx/>
                <a:buNone/>
                <a:defRPr/>
              </a:pPr>
              <a:r>
                <a:rPr lang="en-US" dirty="0">
                  <a:solidFill>
                    <a:schemeClr val="bg2"/>
                  </a:solidFill>
                </a:rPr>
                <a:t>J</a:t>
              </a:r>
              <a:r>
                <a:rPr lang="en-US" dirty="0">
                  <a:solidFill>
                    <a:schemeClr val="tx1"/>
                  </a:solidFill>
                </a:rPr>
                <a:t>IT &amp; NGEN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819400" y="5638800"/>
              <a:ext cx="1371600" cy="6858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4099">
                <a:buFontTx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Garbage Collector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343400" y="5638800"/>
              <a:ext cx="1371600" cy="6858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4099">
                <a:buFontTx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Security Model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867400" y="5638800"/>
              <a:ext cx="1524000" cy="6858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4099">
                <a:buFontTx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Exception Handling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543800" y="5638800"/>
              <a:ext cx="1371600" cy="6858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4099">
                <a:buFontTx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Loader &amp; Binder</a:t>
              </a:r>
            </a:p>
          </p:txBody>
        </p:sp>
      </p:grpSp>
      <p:sp>
        <p:nvSpPr>
          <p:cNvPr id="14" name="Rounded Rectangle 13"/>
          <p:cNvSpPr/>
          <p:nvPr/>
        </p:nvSpPr>
        <p:spPr bwMode="auto">
          <a:xfrm>
            <a:off x="762000" y="1676400"/>
            <a:ext cx="990600" cy="16764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WPF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828800" y="1676400"/>
            <a:ext cx="990600" cy="16764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Win Forms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895600" y="1676400"/>
            <a:ext cx="1143000" cy="16764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DLR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114800" y="1676400"/>
            <a:ext cx="990600" cy="16764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ASP.NET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181600" y="1676400"/>
            <a:ext cx="990600" cy="16764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WCF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7315200" y="1676400"/>
            <a:ext cx="990600" cy="16764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And more!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248400" y="1676400"/>
            <a:ext cx="990600" cy="16764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LINQ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Following are the major components of .NET Framework: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Clr>
                <a:srgbClr val="4562A4"/>
              </a:buClr>
            </a:pPr>
            <a:r>
              <a:rPr lang="en-US" dirty="0" smtClean="0"/>
              <a:t> Common Language Specification (CLS)</a:t>
            </a:r>
          </a:p>
          <a:p>
            <a:pPr algn="just">
              <a:buClr>
                <a:srgbClr val="4562A4"/>
              </a:buClr>
            </a:pPr>
            <a:r>
              <a:rPr lang="en-US" dirty="0" smtClean="0"/>
              <a:t> .NET Framework Languages</a:t>
            </a:r>
          </a:p>
          <a:p>
            <a:pPr algn="just">
              <a:buClr>
                <a:srgbClr val="4562A4"/>
              </a:buClr>
            </a:pPr>
            <a:r>
              <a:rPr lang="en-US" dirty="0" smtClean="0"/>
              <a:t> .NET Framework Base Class Library (BCL - FCL)</a:t>
            </a:r>
          </a:p>
          <a:p>
            <a:pPr algn="just">
              <a:buClr>
                <a:srgbClr val="4562A4"/>
              </a:buClr>
            </a:pPr>
            <a:r>
              <a:rPr lang="en-US" dirty="0" smtClean="0"/>
              <a:t> Common Language Runtime (CLR)</a:t>
            </a:r>
          </a:p>
          <a:p>
            <a:pPr algn="just">
              <a:buClr>
                <a:srgbClr val="4562A4"/>
              </a:buClr>
              <a:buFont typeface="Wingdings" pitchFamily="2" charset="2"/>
              <a:buChar char="v"/>
            </a:pPr>
            <a:endParaRPr lang="en-US" sz="4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Language Specification (CLS)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Important goal of .NET Framework is to support multiple languages.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But all languages are not created equal so it is important to agree upon a common subset that all languages will support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Common Language Specification is an agreement among languages.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CLS defines the minimum standards that .NET languages must confirm.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Common Language Specification provides a series of basic rules that are required for language integration.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.NET Framework Languages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The .NET Framework is language neutral – an application written in VB.NET can access a application written in C# which also can access the application written in J# and so on.</a:t>
            </a:r>
          </a:p>
          <a:p>
            <a:pPr algn="just"/>
            <a:r>
              <a:rPr lang="en-US" dirty="0" smtClean="0"/>
              <a:t>Third parties are providing additional languages (over a dozen so far) Following are few of them</a:t>
            </a:r>
          </a:p>
          <a:p>
            <a:pPr fontAlgn="base"/>
            <a:r>
              <a:rPr lang="en-US" b="1" dirty="0" smtClean="0"/>
              <a:t>APL</a:t>
            </a:r>
            <a:endParaRPr lang="en-US" dirty="0"/>
          </a:p>
          <a:p>
            <a:pPr fontAlgn="base"/>
            <a:r>
              <a:rPr lang="en-US" b="1" dirty="0"/>
              <a:t>C++</a:t>
            </a:r>
            <a:endParaRPr lang="en-US" dirty="0"/>
          </a:p>
          <a:p>
            <a:pPr fontAlgn="base"/>
            <a:r>
              <a:rPr lang="en-US" b="1" dirty="0"/>
              <a:t>C#</a:t>
            </a:r>
            <a:endParaRPr lang="en-US" dirty="0"/>
          </a:p>
          <a:p>
            <a:pPr fontAlgn="base"/>
            <a:r>
              <a:rPr lang="en-US" b="1" dirty="0"/>
              <a:t>COBOL</a:t>
            </a:r>
            <a:endParaRPr lang="en-US" dirty="0"/>
          </a:p>
          <a:p>
            <a:pPr fontAlgn="base"/>
            <a:r>
              <a:rPr lang="en-US" b="1" dirty="0"/>
              <a:t>Pascal</a:t>
            </a:r>
            <a:endParaRPr lang="en-US" dirty="0"/>
          </a:p>
          <a:p>
            <a:pPr fontAlgn="base"/>
            <a:r>
              <a:rPr lang="en-US" b="1" dirty="0"/>
              <a:t>VB</a:t>
            </a:r>
            <a:endParaRPr lang="en-US" dirty="0"/>
          </a:p>
          <a:p>
            <a:pPr fontAlgn="base"/>
            <a:r>
              <a:rPr lang="en-US" b="1" dirty="0"/>
              <a:t>Eiffel</a:t>
            </a:r>
            <a:endParaRPr lang="en-US" dirty="0"/>
          </a:p>
          <a:p>
            <a:pPr fontAlgn="base"/>
            <a:r>
              <a:rPr lang="en-US" b="1" dirty="0"/>
              <a:t>Smalltalk</a:t>
            </a:r>
            <a:endParaRPr lang="en-US" dirty="0"/>
          </a:p>
          <a:p>
            <a:pPr fontAlgn="base"/>
            <a:r>
              <a:rPr lang="en-US" b="1" dirty="0"/>
              <a:t>SML</a:t>
            </a:r>
            <a:endParaRPr lang="en-US" dirty="0"/>
          </a:p>
          <a:p>
            <a:pPr fontAlgn="base"/>
            <a:r>
              <a:rPr lang="en-US" b="1" dirty="0"/>
              <a:t>J#</a:t>
            </a:r>
            <a:endParaRPr lang="en-US" dirty="0"/>
          </a:p>
          <a:p>
            <a:pPr fontAlgn="base"/>
            <a:r>
              <a:rPr lang="en-US" b="1" dirty="0" err="1"/>
              <a:t>JScript</a:t>
            </a:r>
            <a:endParaRPr lang="en-US" b="1" dirty="0"/>
          </a:p>
          <a:p>
            <a:pPr fontAlgn="base"/>
            <a:r>
              <a:rPr lang="en-US" b="1" dirty="0"/>
              <a:t>Mercury</a:t>
            </a:r>
            <a:endParaRPr lang="en-US" dirty="0"/>
          </a:p>
          <a:p>
            <a:pPr fontAlgn="base"/>
            <a:r>
              <a:rPr lang="en-US" b="1" dirty="0"/>
              <a:t>Oz</a:t>
            </a:r>
            <a:endParaRPr lang="en-US" dirty="0"/>
          </a:p>
          <a:p>
            <a:pPr fontAlgn="base"/>
            <a:r>
              <a:rPr lang="en-US" b="1" dirty="0"/>
              <a:t>Perl</a:t>
            </a:r>
            <a:endParaRPr lang="en-US" dirty="0"/>
          </a:p>
          <a:p>
            <a:pPr fontAlgn="base"/>
            <a:r>
              <a:rPr lang="en-US" b="1" dirty="0"/>
              <a:t>Python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.NET Framework Class Library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.NET Framework Class Library provides a collection of useful and reusable classes that can be utilized across multiple languages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classes provided by .NET Framework are object-oriented and fully extendable.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of these classes are logically grouped in to “</a:t>
            </a:r>
            <a:r>
              <a:rPr lang="en-US" i="1" dirty="0" smtClean="0">
                <a:solidFill>
                  <a:srgbClr val="4562A4"/>
                </a:solidFill>
              </a:rPr>
              <a:t>Namespaces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</a:rPr>
              <a:t>Framework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</a:rPr>
              <a:t>.NET Framework Introduction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</a:rPr>
              <a:t>.NET Framework Architecture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</a:rPr>
              <a:t>.NET Framework Versions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</a:rPr>
              <a:t>Microsoft Visual Studio versions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</a:rPr>
              <a:t>.NET Framework 1.0, 1.1, 2.0, 3.0, 3.5, 4.0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</a:rPr>
              <a:t>.NET Framework Technologies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</a:rPr>
              <a:t>Certifications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BCL/FCL Namespaces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38200" y="1752600"/>
            <a:ext cx="7315200" cy="4572000"/>
          </a:xfrm>
          <a:prstGeom prst="rect">
            <a:avLst/>
          </a:prstGeom>
          <a:gradFill rotWithShape="1">
            <a:gsLst>
              <a:gs pos="0">
                <a:srgbClr val="ACBBDC"/>
              </a:gs>
              <a:gs pos="50000">
                <a:schemeClr val="bg1"/>
              </a:gs>
              <a:gs pos="100000">
                <a:srgbClr val="ACBBDC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270000" y="2057400"/>
            <a:ext cx="28956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System</a:t>
            </a:r>
            <a:endParaRPr lang="en-US" sz="2000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270000" y="2971800"/>
            <a:ext cx="28956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System.NET</a:t>
            </a:r>
            <a:endParaRPr lang="en-US" sz="2000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270000" y="3886200"/>
            <a:ext cx="28956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System.Threading</a:t>
            </a:r>
            <a:endParaRPr lang="en-US" sz="200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270000" y="4800600"/>
            <a:ext cx="28956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System.Xml</a:t>
            </a:r>
            <a:endParaRPr lang="en-US" sz="2000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851400" y="2057400"/>
            <a:ext cx="28956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System.Security</a:t>
            </a:r>
            <a:endParaRPr lang="en-US" sz="200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4851400" y="2971800"/>
            <a:ext cx="28956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System.Web</a:t>
            </a:r>
            <a:endParaRPr lang="en-US" sz="200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851400" y="3886200"/>
            <a:ext cx="28956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System.IO</a:t>
            </a:r>
            <a:endParaRPr lang="en-US" sz="2000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851400" y="4800600"/>
            <a:ext cx="28956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System.Data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Language Runtime (CLR)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CLR is the heart of .NET Framework. CLR manages execution of .NET code and provides useful services.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basic function of CLR is to take the code generated by the C# compiler or any other compiler and converts it to the native language.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Traditionally there are different runtime for different programming environments.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Examples of runtimes include the standard C library, the Visual Basic runtime and Java Virtual Machine.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Type System (CTS)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.NET Framework also defines CTS which defines what types are allowed to run inside the framework. </a:t>
            </a:r>
          </a:p>
          <a:p>
            <a:pPr algn="just"/>
            <a:r>
              <a:rPr lang="en-US" sz="2400" dirty="0" smtClean="0"/>
              <a:t>The CTS provides a wide range of types and operations that are found in many programming languages.</a:t>
            </a:r>
          </a:p>
          <a:p>
            <a:pPr algn="just"/>
            <a:r>
              <a:rPr lang="en-US" sz="2400" dirty="0" smtClean="0"/>
              <a:t>The CTS provides a framework for cross-language integration.</a:t>
            </a:r>
          </a:p>
          <a:p>
            <a:pPr algn="just"/>
            <a:r>
              <a:rPr lang="en-US" sz="2400" dirty="0" smtClean="0"/>
              <a:t>Due to this there is no difference between </a:t>
            </a:r>
            <a:r>
              <a:rPr lang="en-US" sz="2400" dirty="0" smtClean="0">
                <a:solidFill>
                  <a:srgbClr val="4562A4"/>
                </a:solidFill>
              </a:rPr>
              <a:t>Integer</a:t>
            </a:r>
            <a:r>
              <a:rPr lang="en-US" sz="2400" dirty="0" smtClean="0"/>
              <a:t> in VB.NET and </a:t>
            </a:r>
            <a:r>
              <a:rPr lang="en-US" sz="2400" dirty="0" err="1" smtClean="0">
                <a:solidFill>
                  <a:srgbClr val="4562A4"/>
                </a:solidFill>
              </a:rPr>
              <a:t>int</a:t>
            </a:r>
            <a:r>
              <a:rPr lang="en-US" sz="2400" dirty="0" smtClean="0"/>
              <a:t> in C#, they are </a:t>
            </a:r>
            <a:r>
              <a:rPr lang="en-US" sz="2400" dirty="0" smtClean="0">
                <a:solidFill>
                  <a:srgbClr val="4562A4"/>
                </a:solidFill>
              </a:rPr>
              <a:t>System.Int32</a:t>
            </a:r>
            <a:r>
              <a:rPr lang="en-US" dirty="0" smtClean="0"/>
              <a:t> according to CTS.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219200" y="5410200"/>
            <a:ext cx="12192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Integer</a:t>
            </a:r>
            <a:endParaRPr lang="en-U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527800" y="5410200"/>
            <a:ext cx="12192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 err="1"/>
              <a:t>int</a:t>
            </a:r>
            <a:endParaRPr lang="en-US" sz="20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52800" y="5395912"/>
            <a:ext cx="2286000" cy="685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System.Int32</a:t>
            </a:r>
            <a:endParaRPr lang="en-US" sz="200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19200" y="5029200"/>
            <a:ext cx="1219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/>
              <a:t>VB.NET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477000" y="5029200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/>
              <a:t>C#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352800" y="5029200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/>
              <a:t>System.Int32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489200" y="57658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689600" y="57785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352800" y="6172200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/>
              <a:t>CTS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Intermediate Language (MSIL)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When a .NET application is compiled it is converted from the language it was written in (VB.NET, C#, J# etc) to a Managed Module.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Managed Module contain </a:t>
            </a:r>
            <a:r>
              <a:rPr lang="en-US" dirty="0" smtClean="0">
                <a:solidFill>
                  <a:srgbClr val="4562A4"/>
                </a:solidFill>
              </a:rPr>
              <a:t>MSIL</a:t>
            </a:r>
            <a:r>
              <a:rPr lang="en-US" dirty="0" smtClean="0"/>
              <a:t> which is direct compiled form of your code and </a:t>
            </a:r>
            <a:r>
              <a:rPr lang="en-US" dirty="0" smtClean="0">
                <a:solidFill>
                  <a:srgbClr val="4562A4"/>
                </a:solidFill>
              </a:rPr>
              <a:t>metadata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MSIL is a low level set of instructions understood by Common Language Runtime.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Source into Managed Module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9600" y="1600200"/>
            <a:ext cx="22860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C# </a:t>
            </a:r>
          </a:p>
          <a:p>
            <a:pPr algn="ctr" eaLnBrk="1" hangingPunct="1">
              <a:defRPr/>
            </a:pPr>
            <a:r>
              <a:rPr lang="en-US"/>
              <a:t>Source Code</a:t>
            </a:r>
            <a:endParaRPr lang="en-US" sz="200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276600" y="1600200"/>
            <a:ext cx="2286000" cy="841375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VB.NET </a:t>
            </a:r>
          </a:p>
          <a:p>
            <a:pPr algn="ctr" eaLnBrk="1" hangingPunct="1">
              <a:defRPr/>
            </a:pPr>
            <a:r>
              <a:rPr lang="en-US" dirty="0"/>
              <a:t>Source Code</a:t>
            </a:r>
            <a:endParaRPr lang="en-US" sz="2000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943600" y="1600200"/>
            <a:ext cx="2209800" cy="841375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J#</a:t>
            </a:r>
          </a:p>
          <a:p>
            <a:pPr algn="ctr" eaLnBrk="1" hangingPunct="1">
              <a:defRPr/>
            </a:pPr>
            <a:r>
              <a:rPr lang="en-US"/>
              <a:t>Source Code</a:t>
            </a:r>
            <a:endParaRPr lang="en-US" sz="2000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1752600" y="2438400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7073900" y="2438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609600" y="3121025"/>
            <a:ext cx="22860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C# </a:t>
            </a:r>
          </a:p>
          <a:p>
            <a:pPr algn="ctr" eaLnBrk="1" hangingPunct="1">
              <a:defRPr/>
            </a:pPr>
            <a:r>
              <a:rPr lang="en-US"/>
              <a:t>Compiler</a:t>
            </a:r>
            <a:endParaRPr lang="en-US" sz="2000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276600" y="3121025"/>
            <a:ext cx="2286000" cy="841375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VB.NET </a:t>
            </a:r>
          </a:p>
          <a:p>
            <a:pPr algn="ctr" eaLnBrk="1" hangingPunct="1">
              <a:defRPr/>
            </a:pPr>
            <a:r>
              <a:rPr lang="en-US" dirty="0"/>
              <a:t>Compiler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5943600" y="3121025"/>
            <a:ext cx="2209800" cy="841375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J#</a:t>
            </a:r>
          </a:p>
          <a:p>
            <a:pPr algn="ctr" eaLnBrk="1" hangingPunct="1">
              <a:defRPr/>
            </a:pPr>
            <a:r>
              <a:rPr lang="en-US"/>
              <a:t>Compiler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4419600" y="3962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7073900" y="3962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609600" y="4648200"/>
            <a:ext cx="22860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Managed Module</a:t>
            </a:r>
          </a:p>
          <a:p>
            <a:pPr algn="ctr" eaLnBrk="1" hangingPunct="1">
              <a:defRPr/>
            </a:pPr>
            <a:r>
              <a:rPr lang="en-US"/>
              <a:t>MSIL and metadata</a:t>
            </a:r>
            <a:endParaRPr lang="en-US" sz="200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276600" y="4648200"/>
            <a:ext cx="22860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Managed Module</a:t>
            </a:r>
          </a:p>
          <a:p>
            <a:pPr algn="ctr" eaLnBrk="1" hangingPunct="1">
              <a:defRPr/>
            </a:pPr>
            <a:r>
              <a:rPr lang="en-US"/>
              <a:t>MSIL and metadata</a:t>
            </a:r>
            <a:endParaRPr lang="en-US" sz="200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943600" y="4648200"/>
            <a:ext cx="22860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Managed Module</a:t>
            </a:r>
          </a:p>
          <a:p>
            <a:pPr algn="ctr" eaLnBrk="1" hangingPunct="1">
              <a:defRPr/>
            </a:pPr>
            <a:r>
              <a:rPr lang="en-US"/>
              <a:t>MSIL and metadata</a:t>
            </a:r>
            <a:endParaRPr lang="en-US" sz="2000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1752600" y="3962400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>
              <a:ln>
                <a:solidFill>
                  <a:srgbClr val="FFFF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Managed Module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0" y="1752600"/>
            <a:ext cx="5486400" cy="5334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Metadata</a:t>
            </a:r>
            <a:endParaRPr lang="en-US" sz="200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0" y="2514600"/>
            <a:ext cx="5486400" cy="3276600"/>
          </a:xfrm>
          <a:prstGeom prst="rect">
            <a:avLst/>
          </a:prstGeom>
          <a:gradFill rotWithShape="1">
            <a:gsLst>
              <a:gs pos="0">
                <a:srgbClr val="ACBBDC"/>
              </a:gs>
              <a:gs pos="50000">
                <a:schemeClr val="bg1"/>
              </a:gs>
              <a:gs pos="100000">
                <a:srgbClr val="ACBBDC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2200" y="2667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/>
              <a:t>MSIL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905000" y="3276600"/>
            <a:ext cx="1981200" cy="2209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rgbClr val="FFFFFF"/>
              </a:gs>
              <a:gs pos="100000">
                <a:srgbClr val="4562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/>
              <a:t>Type 1</a:t>
            </a:r>
          </a:p>
          <a:p>
            <a:pPr algn="ctr" eaLnBrk="1" hangingPunct="1"/>
            <a:endParaRPr lang="en-US"/>
          </a:p>
          <a:p>
            <a:pPr algn="ctr" eaLnBrk="1" hangingPunct="1"/>
            <a:endParaRPr lang="en-US" sz="800"/>
          </a:p>
          <a:p>
            <a:pPr algn="ctr" eaLnBrk="1" hangingPunct="1"/>
            <a:r>
              <a:rPr lang="en-US"/>
              <a:t>Fields</a:t>
            </a:r>
            <a:br>
              <a:rPr lang="en-US"/>
            </a:br>
            <a:r>
              <a:rPr lang="en-US"/>
              <a:t>Properties</a:t>
            </a:r>
            <a:br>
              <a:rPr lang="en-US"/>
            </a:br>
            <a:r>
              <a:rPr lang="en-US"/>
              <a:t>Methods</a:t>
            </a:r>
            <a:br>
              <a:rPr lang="en-US"/>
            </a:br>
            <a:r>
              <a:rPr lang="en-US"/>
              <a:t>Events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0" y="3276600"/>
            <a:ext cx="1981200" cy="2209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rgbClr val="FFFFFF"/>
              </a:gs>
              <a:gs pos="100000">
                <a:srgbClr val="4562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/>
              <a:t>Type 2</a:t>
            </a:r>
          </a:p>
          <a:p>
            <a:pPr algn="ctr" eaLnBrk="1" hangingPunct="1"/>
            <a:endParaRPr lang="en-US"/>
          </a:p>
          <a:p>
            <a:pPr algn="ctr" eaLnBrk="1" hangingPunct="1"/>
            <a:endParaRPr lang="en-US" sz="800"/>
          </a:p>
          <a:p>
            <a:pPr algn="ctr" eaLnBrk="1" hangingPunct="1"/>
            <a:r>
              <a:rPr lang="en-US"/>
              <a:t>Fields</a:t>
            </a:r>
            <a:br>
              <a:rPr lang="en-US"/>
            </a:br>
            <a:r>
              <a:rPr lang="en-US"/>
              <a:t>Properties</a:t>
            </a:r>
            <a:br>
              <a:rPr lang="en-US"/>
            </a:br>
            <a:r>
              <a:rPr lang="en-US"/>
              <a:t>Methods</a:t>
            </a:r>
            <a:br>
              <a:rPr lang="en-US"/>
            </a:br>
            <a:r>
              <a:rPr lang="en-US"/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/ Manifest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Every managed module contains metadata that describe the two things:</a:t>
            </a:r>
          </a:p>
          <a:p>
            <a:endParaRPr lang="en-US" dirty="0" smtClean="0"/>
          </a:p>
          <a:p>
            <a:pPr>
              <a:buClr>
                <a:srgbClr val="4562A4"/>
              </a:buClr>
            </a:pPr>
            <a:r>
              <a:rPr lang="en-US" dirty="0" smtClean="0">
                <a:solidFill>
                  <a:srgbClr val="4562A4"/>
                </a:solidFill>
              </a:rPr>
              <a:t>1. </a:t>
            </a:r>
            <a:r>
              <a:rPr lang="en-US" dirty="0" smtClean="0"/>
              <a:t>The types (classes) and members defined in your source code.</a:t>
            </a:r>
          </a:p>
          <a:p>
            <a:pPr>
              <a:buClr>
                <a:srgbClr val="4562A4"/>
              </a:buClr>
            </a:pPr>
            <a:endParaRPr lang="en-US" dirty="0" smtClean="0"/>
          </a:p>
          <a:p>
            <a:pPr>
              <a:buClr>
                <a:srgbClr val="4562A4"/>
              </a:buClr>
            </a:pPr>
            <a:r>
              <a:rPr lang="en-US" dirty="0" smtClean="0">
                <a:solidFill>
                  <a:srgbClr val="4562A4"/>
                </a:solidFill>
              </a:rPr>
              <a:t>2. </a:t>
            </a:r>
            <a:r>
              <a:rPr lang="en-US" dirty="0" smtClean="0"/>
              <a:t>The types (classes) and members referenced by your source code.</a:t>
            </a:r>
          </a:p>
          <a:p>
            <a:pPr>
              <a:buClr>
                <a:srgbClr val="4562A4"/>
              </a:buClr>
            </a:pPr>
            <a:endParaRPr lang="en-US" dirty="0" smtClean="0"/>
          </a:p>
          <a:p>
            <a:pPr>
              <a:buClr>
                <a:srgbClr val="4562A4"/>
              </a:buClr>
              <a:buNone/>
            </a:pPr>
            <a:r>
              <a:rPr lang="en-US" dirty="0" smtClean="0"/>
              <a:t>Metadata is always associated with the file that contain the IL code.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in Time Compiler (JIT)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Before executing on the target machine, MSIL is translated by just-in-time (JIT) compiler to native code.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 code typically will never be executed during a program run.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Hence it may be more efficient to translate MSIL as needed during execution, storing the native code for reuse.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.NET Assembly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primary unit of a .NET application is the assembly. An assembly is a self describing collections of one or more managed modules and resource files.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assembly is the smallest unit of reuse, security and versioning.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Assembly manifest provides information about what is contained within the assembly.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.NET Assembly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57200" y="1600200"/>
            <a:ext cx="8153400" cy="4572000"/>
          </a:xfrm>
          <a:prstGeom prst="rect">
            <a:avLst/>
          </a:prstGeom>
          <a:gradFill rotWithShape="1">
            <a:gsLst>
              <a:gs pos="0">
                <a:srgbClr val="ACBBDC"/>
              </a:gs>
              <a:gs pos="50000">
                <a:schemeClr val="bg1"/>
              </a:gs>
              <a:gs pos="100000">
                <a:srgbClr val="ACBBDC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143000" y="1676400"/>
            <a:ext cx="2209800" cy="2057400"/>
            <a:chOff x="960" y="1296"/>
            <a:chExt cx="1152" cy="1056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960" y="1296"/>
              <a:ext cx="1152" cy="10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054" y="1381"/>
              <a:ext cx="962" cy="119"/>
            </a:xfrm>
            <a:prstGeom prst="rect">
              <a:avLst/>
            </a:prstGeom>
            <a:gradFill rotWithShape="1">
              <a:gsLst>
                <a:gs pos="0">
                  <a:srgbClr val="4562A4"/>
                </a:gs>
                <a:gs pos="50000">
                  <a:schemeClr val="bg1"/>
                </a:gs>
                <a:gs pos="100000">
                  <a:srgbClr val="4562A4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dirty="0"/>
                <a:t>Metadata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1054" y="1552"/>
              <a:ext cx="962" cy="731"/>
            </a:xfrm>
            <a:prstGeom prst="rect">
              <a:avLst/>
            </a:prstGeom>
            <a:gradFill rotWithShape="1">
              <a:gsLst>
                <a:gs pos="0">
                  <a:srgbClr val="ACBBDC"/>
                </a:gs>
                <a:gs pos="50000">
                  <a:schemeClr val="bg1"/>
                </a:gs>
                <a:gs pos="100000">
                  <a:srgbClr val="ACBBDC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1201" y="1536"/>
              <a:ext cx="65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dirty="0"/>
                <a:t>MSIL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121" y="1722"/>
              <a:ext cx="348" cy="494"/>
            </a:xfrm>
            <a:prstGeom prst="rect">
              <a:avLst/>
            </a:prstGeom>
            <a:gradFill rotWithShape="1">
              <a:gsLst>
                <a:gs pos="0">
                  <a:srgbClr val="4562A4"/>
                </a:gs>
                <a:gs pos="50000">
                  <a:srgbClr val="FFFFFF"/>
                </a:gs>
                <a:gs pos="100000">
                  <a:srgbClr val="4562A4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/>
              <a:r>
                <a:rPr lang="en-US" sz="900" dirty="0"/>
                <a:t>Type 1</a:t>
              </a:r>
            </a:p>
            <a:p>
              <a:pPr algn="ctr" eaLnBrk="1" hangingPunct="1"/>
              <a:endParaRPr lang="en-US" sz="900" dirty="0"/>
            </a:p>
            <a:p>
              <a:pPr algn="ctr" eaLnBrk="1" hangingPunct="1"/>
              <a:r>
                <a:rPr lang="en-US" sz="900" dirty="0"/>
                <a:t>Fields</a:t>
              </a:r>
              <a:br>
                <a:rPr lang="en-US" sz="900" dirty="0"/>
              </a:br>
              <a:r>
                <a:rPr lang="en-US" sz="900" dirty="0"/>
                <a:t>Properties</a:t>
              </a:r>
              <a:br>
                <a:rPr lang="en-US" sz="900" dirty="0"/>
              </a:br>
              <a:r>
                <a:rPr lang="en-US" sz="900" dirty="0"/>
                <a:t>Methods</a:t>
              </a:r>
              <a:br>
                <a:rPr lang="en-US" sz="900" dirty="0"/>
              </a:br>
              <a:r>
                <a:rPr lang="en-US" sz="900" dirty="0"/>
                <a:t>Events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589" y="1722"/>
              <a:ext cx="349" cy="494"/>
            </a:xfrm>
            <a:prstGeom prst="rect">
              <a:avLst/>
            </a:prstGeom>
            <a:gradFill rotWithShape="1">
              <a:gsLst>
                <a:gs pos="0">
                  <a:srgbClr val="4562A4"/>
                </a:gs>
                <a:gs pos="50000">
                  <a:srgbClr val="FFFFFF"/>
                </a:gs>
                <a:gs pos="100000">
                  <a:srgbClr val="4562A4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/>
              <a:r>
                <a:rPr lang="en-US" sz="900" dirty="0"/>
                <a:t>Type 2</a:t>
              </a:r>
            </a:p>
            <a:p>
              <a:pPr algn="ctr" eaLnBrk="1" hangingPunct="1"/>
              <a:r>
                <a:rPr lang="en-US" sz="900" dirty="0"/>
                <a:t>	</a:t>
              </a:r>
            </a:p>
            <a:p>
              <a:pPr algn="ctr" eaLnBrk="1" hangingPunct="1"/>
              <a:r>
                <a:rPr lang="en-US" sz="900" dirty="0"/>
                <a:t>Fields</a:t>
              </a:r>
              <a:br>
                <a:rPr lang="en-US" sz="900" dirty="0"/>
              </a:br>
              <a:r>
                <a:rPr lang="en-US" sz="900" dirty="0"/>
                <a:t>Properties</a:t>
              </a:r>
              <a:br>
                <a:rPr lang="en-US" sz="900" dirty="0"/>
              </a:br>
              <a:r>
                <a:rPr lang="en-US" sz="900" dirty="0"/>
                <a:t>Methods</a:t>
              </a:r>
              <a:br>
                <a:rPr lang="en-US" sz="900" dirty="0"/>
              </a:br>
              <a:r>
                <a:rPr lang="en-US" sz="900" dirty="0"/>
                <a:t>Events</a:t>
              </a:r>
            </a:p>
          </p:txBody>
        </p:sp>
      </p:grp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1143000" y="5029200"/>
            <a:ext cx="2211388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Resource Files</a:t>
            </a:r>
          </a:p>
          <a:p>
            <a:pPr algn="ctr" eaLnBrk="1" hangingPunct="1">
              <a:defRPr/>
            </a:pPr>
            <a:r>
              <a:rPr lang="en-US"/>
              <a:t>.html, .gif etc</a:t>
            </a:r>
            <a:endParaRPr lang="en-US" sz="2000"/>
          </a:p>
        </p:txBody>
      </p:sp>
      <p:sp>
        <p:nvSpPr>
          <p:cNvPr id="13" name="Rectangle 52"/>
          <p:cNvSpPr>
            <a:spLocks noChangeArrowheads="1"/>
          </p:cNvSpPr>
          <p:nvPr/>
        </p:nvSpPr>
        <p:spPr bwMode="auto">
          <a:xfrm>
            <a:off x="1143000" y="3962400"/>
            <a:ext cx="22098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Resource Files</a:t>
            </a:r>
          </a:p>
          <a:p>
            <a:pPr algn="ctr" eaLnBrk="1" hangingPunct="1">
              <a:defRPr/>
            </a:pPr>
            <a:r>
              <a:rPr lang="en-US" dirty="0"/>
              <a:t>.html, .gif etc</a:t>
            </a:r>
            <a:endParaRPr lang="en-US" sz="2000" dirty="0"/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3579813" y="3962400"/>
            <a:ext cx="2211387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Resource Files</a:t>
            </a:r>
          </a:p>
          <a:p>
            <a:pPr algn="ctr" eaLnBrk="1" hangingPunct="1">
              <a:defRPr/>
            </a:pPr>
            <a:r>
              <a:rPr lang="en-US"/>
              <a:t>.html, .gif etc</a:t>
            </a:r>
            <a:endParaRPr lang="en-US" sz="2000"/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6096000" y="4419600"/>
            <a:ext cx="1828800" cy="9906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manifest</a:t>
            </a:r>
            <a:endParaRPr lang="en-US" sz="2000"/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5867400" y="1676400"/>
            <a:ext cx="2209800" cy="2057400"/>
            <a:chOff x="960" y="1296"/>
            <a:chExt cx="1152" cy="1056"/>
          </a:xfrm>
        </p:grpSpPr>
        <p:sp>
          <p:nvSpPr>
            <p:cNvPr id="17" name="Rectangle 70"/>
            <p:cNvSpPr>
              <a:spLocks noChangeArrowheads="1"/>
            </p:cNvSpPr>
            <p:nvPr/>
          </p:nvSpPr>
          <p:spPr bwMode="auto">
            <a:xfrm>
              <a:off x="960" y="1296"/>
              <a:ext cx="1152" cy="10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8" name="Rectangle 71"/>
            <p:cNvSpPr>
              <a:spLocks noChangeArrowheads="1"/>
            </p:cNvSpPr>
            <p:nvPr/>
          </p:nvSpPr>
          <p:spPr bwMode="auto">
            <a:xfrm>
              <a:off x="1054" y="1381"/>
              <a:ext cx="962" cy="119"/>
            </a:xfrm>
            <a:prstGeom prst="rect">
              <a:avLst/>
            </a:prstGeom>
            <a:gradFill rotWithShape="1">
              <a:gsLst>
                <a:gs pos="0">
                  <a:srgbClr val="4562A4"/>
                </a:gs>
                <a:gs pos="50000">
                  <a:schemeClr val="bg1"/>
                </a:gs>
                <a:gs pos="100000">
                  <a:srgbClr val="4562A4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/>
                <a:t>Metadata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1054" y="1552"/>
              <a:ext cx="962" cy="731"/>
            </a:xfrm>
            <a:prstGeom prst="rect">
              <a:avLst/>
            </a:prstGeom>
            <a:gradFill rotWithShape="1">
              <a:gsLst>
                <a:gs pos="0">
                  <a:srgbClr val="ACBBDC"/>
                </a:gs>
                <a:gs pos="50000">
                  <a:schemeClr val="bg1"/>
                </a:gs>
                <a:gs pos="100000">
                  <a:srgbClr val="ACBBDC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Text Box 73"/>
            <p:cNvSpPr txBox="1">
              <a:spLocks noChangeArrowheads="1"/>
            </p:cNvSpPr>
            <p:nvPr/>
          </p:nvSpPr>
          <p:spPr bwMode="auto">
            <a:xfrm>
              <a:off x="1201" y="1536"/>
              <a:ext cx="65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/>
                <a:t>MSIL</a:t>
              </a:r>
            </a:p>
          </p:txBody>
        </p:sp>
        <p:sp>
          <p:nvSpPr>
            <p:cNvPr id="21" name="Rectangle 74"/>
            <p:cNvSpPr>
              <a:spLocks noChangeArrowheads="1"/>
            </p:cNvSpPr>
            <p:nvPr/>
          </p:nvSpPr>
          <p:spPr bwMode="auto">
            <a:xfrm>
              <a:off x="1121" y="1722"/>
              <a:ext cx="348" cy="494"/>
            </a:xfrm>
            <a:prstGeom prst="rect">
              <a:avLst/>
            </a:prstGeom>
            <a:gradFill rotWithShape="1">
              <a:gsLst>
                <a:gs pos="0">
                  <a:srgbClr val="4562A4"/>
                </a:gs>
                <a:gs pos="50000">
                  <a:srgbClr val="FFFFFF"/>
                </a:gs>
                <a:gs pos="100000">
                  <a:srgbClr val="4562A4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/>
              <a:r>
                <a:rPr lang="en-US" sz="900"/>
                <a:t>Type 1</a:t>
              </a:r>
            </a:p>
            <a:p>
              <a:pPr algn="ctr" eaLnBrk="1" hangingPunct="1"/>
              <a:endParaRPr lang="en-US" sz="900"/>
            </a:p>
            <a:p>
              <a:pPr algn="ctr" eaLnBrk="1" hangingPunct="1"/>
              <a:r>
                <a:rPr lang="en-US" sz="900"/>
                <a:t>Fields</a:t>
              </a:r>
              <a:br>
                <a:rPr lang="en-US" sz="900"/>
              </a:br>
              <a:r>
                <a:rPr lang="en-US" sz="900"/>
                <a:t>Properties</a:t>
              </a:r>
              <a:br>
                <a:rPr lang="en-US" sz="900"/>
              </a:br>
              <a:r>
                <a:rPr lang="en-US" sz="900"/>
                <a:t>Methods</a:t>
              </a:r>
              <a:br>
                <a:rPr lang="en-US" sz="900"/>
              </a:br>
              <a:r>
                <a:rPr lang="en-US" sz="900"/>
                <a:t>Events</a:t>
              </a:r>
            </a:p>
          </p:txBody>
        </p:sp>
        <p:sp>
          <p:nvSpPr>
            <p:cNvPr id="22" name="Rectangle 75"/>
            <p:cNvSpPr>
              <a:spLocks noChangeArrowheads="1"/>
            </p:cNvSpPr>
            <p:nvPr/>
          </p:nvSpPr>
          <p:spPr bwMode="auto">
            <a:xfrm>
              <a:off x="1589" y="1722"/>
              <a:ext cx="349" cy="494"/>
            </a:xfrm>
            <a:prstGeom prst="rect">
              <a:avLst/>
            </a:prstGeom>
            <a:gradFill rotWithShape="1">
              <a:gsLst>
                <a:gs pos="0">
                  <a:srgbClr val="4562A4"/>
                </a:gs>
                <a:gs pos="50000">
                  <a:srgbClr val="FFFFFF"/>
                </a:gs>
                <a:gs pos="100000">
                  <a:srgbClr val="4562A4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/>
              <a:r>
                <a:rPr lang="en-US" sz="900"/>
                <a:t>Type 2</a:t>
              </a:r>
            </a:p>
            <a:p>
              <a:pPr algn="ctr" eaLnBrk="1" hangingPunct="1"/>
              <a:r>
                <a:rPr lang="en-US" sz="900"/>
                <a:t>	</a:t>
              </a:r>
            </a:p>
            <a:p>
              <a:pPr algn="ctr" eaLnBrk="1" hangingPunct="1"/>
              <a:r>
                <a:rPr lang="en-US" sz="900"/>
                <a:t>Fields</a:t>
              </a:r>
              <a:br>
                <a:rPr lang="en-US" sz="900"/>
              </a:br>
              <a:r>
                <a:rPr lang="en-US" sz="900"/>
                <a:t>Properties</a:t>
              </a:r>
              <a:br>
                <a:rPr lang="en-US" sz="900"/>
              </a:br>
              <a:r>
                <a:rPr lang="en-US" sz="900"/>
                <a:t>Methods</a:t>
              </a:r>
              <a:br>
                <a:rPr lang="en-US" sz="900"/>
              </a:br>
              <a:r>
                <a:rPr lang="en-US" sz="900"/>
                <a:t>Events</a:t>
              </a:r>
            </a:p>
          </p:txBody>
        </p:sp>
      </p:grpSp>
      <p:grpSp>
        <p:nvGrpSpPr>
          <p:cNvPr id="23" name="Group 76"/>
          <p:cNvGrpSpPr>
            <a:grpSpLocks/>
          </p:cNvGrpSpPr>
          <p:nvPr/>
        </p:nvGrpSpPr>
        <p:grpSpPr bwMode="auto">
          <a:xfrm>
            <a:off x="3505200" y="1676400"/>
            <a:ext cx="2209800" cy="2057400"/>
            <a:chOff x="960" y="1296"/>
            <a:chExt cx="1152" cy="1056"/>
          </a:xfrm>
        </p:grpSpPr>
        <p:sp>
          <p:nvSpPr>
            <p:cNvPr id="24" name="Rectangle 77"/>
            <p:cNvSpPr>
              <a:spLocks noChangeArrowheads="1"/>
            </p:cNvSpPr>
            <p:nvPr/>
          </p:nvSpPr>
          <p:spPr bwMode="auto">
            <a:xfrm>
              <a:off x="960" y="1296"/>
              <a:ext cx="1152" cy="10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25" name="Rectangle 78"/>
            <p:cNvSpPr>
              <a:spLocks noChangeArrowheads="1"/>
            </p:cNvSpPr>
            <p:nvPr/>
          </p:nvSpPr>
          <p:spPr bwMode="auto">
            <a:xfrm>
              <a:off x="1054" y="1381"/>
              <a:ext cx="962" cy="119"/>
            </a:xfrm>
            <a:prstGeom prst="rect">
              <a:avLst/>
            </a:prstGeom>
            <a:gradFill rotWithShape="1">
              <a:gsLst>
                <a:gs pos="0">
                  <a:srgbClr val="4562A4"/>
                </a:gs>
                <a:gs pos="50000">
                  <a:schemeClr val="bg1"/>
                </a:gs>
                <a:gs pos="100000">
                  <a:srgbClr val="4562A4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/>
                <a:t>Metadata</a:t>
              </a:r>
            </a:p>
          </p:txBody>
        </p:sp>
        <p:sp>
          <p:nvSpPr>
            <p:cNvPr id="26" name="Rectangle 79"/>
            <p:cNvSpPr>
              <a:spLocks noChangeArrowheads="1"/>
            </p:cNvSpPr>
            <p:nvPr/>
          </p:nvSpPr>
          <p:spPr bwMode="auto">
            <a:xfrm>
              <a:off x="1054" y="1552"/>
              <a:ext cx="962" cy="731"/>
            </a:xfrm>
            <a:prstGeom prst="rect">
              <a:avLst/>
            </a:prstGeom>
            <a:gradFill rotWithShape="1">
              <a:gsLst>
                <a:gs pos="0">
                  <a:srgbClr val="ACBBDC"/>
                </a:gs>
                <a:gs pos="50000">
                  <a:schemeClr val="bg1"/>
                </a:gs>
                <a:gs pos="100000">
                  <a:srgbClr val="ACBBDC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1201" y="1536"/>
              <a:ext cx="65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/>
                <a:t>MSIL</a:t>
              </a:r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1121" y="1722"/>
              <a:ext cx="348" cy="494"/>
            </a:xfrm>
            <a:prstGeom prst="rect">
              <a:avLst/>
            </a:prstGeom>
            <a:gradFill rotWithShape="1">
              <a:gsLst>
                <a:gs pos="0">
                  <a:srgbClr val="4562A4"/>
                </a:gs>
                <a:gs pos="50000">
                  <a:srgbClr val="FFFFFF"/>
                </a:gs>
                <a:gs pos="100000">
                  <a:srgbClr val="4562A4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/>
              <a:r>
                <a:rPr lang="en-US" sz="900"/>
                <a:t>Type 1</a:t>
              </a:r>
            </a:p>
            <a:p>
              <a:pPr algn="ctr" eaLnBrk="1" hangingPunct="1"/>
              <a:endParaRPr lang="en-US" sz="900"/>
            </a:p>
            <a:p>
              <a:pPr algn="ctr" eaLnBrk="1" hangingPunct="1"/>
              <a:r>
                <a:rPr lang="en-US" sz="900"/>
                <a:t>Fields</a:t>
              </a:r>
              <a:br>
                <a:rPr lang="en-US" sz="900"/>
              </a:br>
              <a:r>
                <a:rPr lang="en-US" sz="900"/>
                <a:t>Properties</a:t>
              </a:r>
              <a:br>
                <a:rPr lang="en-US" sz="900"/>
              </a:br>
              <a:r>
                <a:rPr lang="en-US" sz="900"/>
                <a:t>Methods</a:t>
              </a:r>
              <a:br>
                <a:rPr lang="en-US" sz="900"/>
              </a:br>
              <a:r>
                <a:rPr lang="en-US" sz="900"/>
                <a:t>Events</a:t>
              </a:r>
            </a:p>
          </p:txBody>
        </p:sp>
        <p:sp>
          <p:nvSpPr>
            <p:cNvPr id="29" name="Rectangle 82"/>
            <p:cNvSpPr>
              <a:spLocks noChangeArrowheads="1"/>
            </p:cNvSpPr>
            <p:nvPr/>
          </p:nvSpPr>
          <p:spPr bwMode="auto">
            <a:xfrm>
              <a:off x="1589" y="1722"/>
              <a:ext cx="349" cy="494"/>
            </a:xfrm>
            <a:prstGeom prst="rect">
              <a:avLst/>
            </a:prstGeom>
            <a:gradFill rotWithShape="1">
              <a:gsLst>
                <a:gs pos="0">
                  <a:srgbClr val="4562A4"/>
                </a:gs>
                <a:gs pos="50000">
                  <a:srgbClr val="FFFFFF"/>
                </a:gs>
                <a:gs pos="100000">
                  <a:srgbClr val="4562A4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/>
              <a:r>
                <a:rPr lang="en-US" sz="900"/>
                <a:t>Type 2</a:t>
              </a:r>
            </a:p>
            <a:p>
              <a:pPr algn="ctr" eaLnBrk="1" hangingPunct="1"/>
              <a:r>
                <a:rPr lang="en-US" sz="900"/>
                <a:t>	</a:t>
              </a:r>
            </a:p>
            <a:p>
              <a:pPr algn="ctr" eaLnBrk="1" hangingPunct="1"/>
              <a:r>
                <a:rPr lang="en-US" sz="900"/>
                <a:t>Fields</a:t>
              </a:r>
              <a:br>
                <a:rPr lang="en-US" sz="900"/>
              </a:br>
              <a:r>
                <a:rPr lang="en-US" sz="900"/>
                <a:t>Properties</a:t>
              </a:r>
              <a:br>
                <a:rPr lang="en-US" sz="900"/>
              </a:br>
              <a:r>
                <a:rPr lang="en-US" sz="900"/>
                <a:t>Methods</a:t>
              </a:r>
              <a:br>
                <a:rPr lang="en-US" sz="900"/>
              </a:br>
              <a:r>
                <a:rPr lang="en-US" sz="900"/>
                <a:t>Events</a:t>
              </a:r>
            </a:p>
          </p:txBody>
        </p:sp>
      </p:grpSp>
      <p:sp>
        <p:nvSpPr>
          <p:cNvPr id="30" name="Rectangle 83"/>
          <p:cNvSpPr>
            <a:spLocks noChangeArrowheads="1"/>
          </p:cNvSpPr>
          <p:nvPr/>
        </p:nvSpPr>
        <p:spPr bwMode="auto">
          <a:xfrm>
            <a:off x="3581400" y="5029200"/>
            <a:ext cx="2211388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Resource Files</a:t>
            </a:r>
          </a:p>
          <a:p>
            <a:pPr algn="ctr" eaLnBrk="1" hangingPunct="1">
              <a:defRPr/>
            </a:pPr>
            <a:r>
              <a:rPr lang="en-US"/>
              <a:t>.html, .gif etc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 smtClean="0"/>
              <a:t>Framework is a defined support structure in which another software project can be organized and  developed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 smtClean="0"/>
              <a:t> Framework are designed to meeting software requirement rather than providing the working system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 smtClean="0"/>
              <a:t> Framework can be considered as the processes and technologies used to solve a complex issue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 smtClean="0"/>
              <a:t> It is the skeleton upon which various objects are integrated for a given solution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Compilation and Execution of .NET Assembly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When you compile a .NET application it is converted into managed module or MSIL (.exe or .</a:t>
            </a:r>
            <a:r>
              <a:rPr lang="en-US" sz="1800" dirty="0" err="1" smtClean="0"/>
              <a:t>dll</a:t>
            </a:r>
            <a:r>
              <a:rPr lang="en-US" sz="1800" dirty="0" smtClean="0"/>
              <a:t>)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The assembly contain at lease one .exe file that has been designated as the entry point for the application.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When execution of your program begins, the  assembly is loaded into memory.</a:t>
            </a:r>
            <a:br>
              <a:rPr lang="en-US" sz="1800" dirty="0" smtClean="0"/>
            </a:br>
            <a:endParaRPr lang="en-US" sz="1800" dirty="0" smtClean="0"/>
          </a:p>
          <a:p>
            <a:pPr algn="just"/>
            <a:r>
              <a:rPr lang="en-US" sz="1800" dirty="0" smtClean="0"/>
              <a:t>At this time the CLR examines the assembly manifest and determines the requirements to run the program.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It examines security permissions requested by the assembly and compares them to the system’s security policy.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If the system’s security policy does not allow the requested permissions, the application will not run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If the application passes the system’s security policy, the CLR executes the code.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Continue..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execution starts, the Just-In-Time (JIT) compiler of CLR compiles the IL code into native code and now native code is loaded in memory to execute.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90600" y="3657600"/>
            <a:ext cx="12954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C#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676400" y="44958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90600" y="5181600"/>
            <a:ext cx="12954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MSIL</a:t>
            </a:r>
            <a:endParaRPr lang="en-US" sz="20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24600" y="5257800"/>
            <a:ext cx="16764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Native </a:t>
            </a:r>
          </a:p>
          <a:p>
            <a:pPr algn="ctr" eaLnBrk="1" hangingPunct="1">
              <a:defRPr/>
            </a:pPr>
            <a:r>
              <a:rPr lang="en-US"/>
              <a:t>Code</a:t>
            </a:r>
            <a:endParaRPr lang="en-US" sz="200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752600" y="469265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Compile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194550" y="4692650"/>
            <a:ext cx="654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Run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429000" y="5181600"/>
            <a:ext cx="12954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JIT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rot="16200000">
            <a:off x="5539741" y="4823458"/>
            <a:ext cx="45719" cy="15240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rot="16200000">
            <a:off x="2834642" y="5013958"/>
            <a:ext cx="45719" cy="11430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.NET Framework Versions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</a:rPr>
              <a:t>	.</a:t>
            </a:r>
            <a:r>
              <a:rPr lang="en-US" dirty="0" smtClean="0">
                <a:latin typeface="Arial" charset="0"/>
              </a:rPr>
              <a:t>NET Framework 1.0	5</a:t>
            </a:r>
            <a:r>
              <a:rPr lang="en-US" baseline="30000" dirty="0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January 2002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</a:rPr>
              <a:t>	.NET Framework 1.1	1</a:t>
            </a:r>
            <a:r>
              <a:rPr lang="en-US" baseline="30000" dirty="0" smtClean="0">
                <a:latin typeface="Arial" charset="0"/>
              </a:rPr>
              <a:t>st</a:t>
            </a:r>
            <a:r>
              <a:rPr lang="en-US" dirty="0" smtClean="0">
                <a:latin typeface="Arial" charset="0"/>
              </a:rPr>
              <a:t> April 2003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</a:rPr>
              <a:t>	.NET Framework 2.0	7</a:t>
            </a:r>
            <a:r>
              <a:rPr lang="en-US" baseline="30000" dirty="0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November 2005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</a:rPr>
              <a:t>	.NET Framework 3.0	6</a:t>
            </a:r>
            <a:r>
              <a:rPr lang="en-US" baseline="30000" dirty="0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November 2006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</a:rPr>
              <a:t>	.NET Framework 3.5	27</a:t>
            </a:r>
            <a:r>
              <a:rPr lang="en-US" baseline="30000" dirty="0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February 2008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</a:rPr>
              <a:t>	.NET Framework 4.0	12</a:t>
            </a:r>
            <a:r>
              <a:rPr lang="en-US" baseline="30000" dirty="0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April 2010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sz="2000" dirty="0" smtClean="0">
                <a:latin typeface="Arial" charset="0"/>
                <a:cs typeface="Arial" charset="0"/>
              </a:rPr>
              <a:t>Development tool that contains a rich set of productivity and debugging features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endParaRPr lang="en-US" sz="2000" dirty="0" smtClean="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Supports managed and unmanaged applications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Supports C#, C++, VB.NET, …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Many useful tools and wizards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Windows Forms Designer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ASP.NET Web Forms Designer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Web Services support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SQL Server integration with ADO.NET and XML</a:t>
            </a:r>
            <a:br>
              <a:rPr lang="en-US" dirty="0" smtClean="0">
                <a:latin typeface="Arial" charset="0"/>
                <a:cs typeface="Arial" charset="0"/>
              </a:rPr>
            </a:b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sz="2000" dirty="0" smtClean="0">
                <a:latin typeface="Arial" charset="0"/>
                <a:cs typeface="Arial" charset="0"/>
              </a:rPr>
              <a:t>VS.NET is not part of the .NET Framework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endParaRPr lang="en-US" sz="2000" dirty="0" smtClean="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Not necessary to build or run managed code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The .NET Framework SDK includes command line compilers</a:t>
            </a:r>
            <a:endParaRPr lang="bg-BG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800" dirty="0"/>
              <a:t>Microsoft Visual Studio 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VS.NET – Single Development Environment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Visual Studio.NET you can:</a:t>
            </a:r>
          </a:p>
          <a:p>
            <a:pPr lvl="1"/>
            <a:r>
              <a:rPr lang="en-US" dirty="0" smtClean="0"/>
              <a:t>Write code</a:t>
            </a:r>
          </a:p>
          <a:p>
            <a:pPr lvl="1"/>
            <a:r>
              <a:rPr lang="en-US" dirty="0" smtClean="0"/>
              <a:t>Design user interface</a:t>
            </a:r>
          </a:p>
          <a:p>
            <a:pPr lvl="1"/>
            <a:r>
              <a:rPr lang="en-US" dirty="0" smtClean="0"/>
              <a:t>Study documentation</a:t>
            </a:r>
          </a:p>
          <a:p>
            <a:pPr lvl="1"/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Deploy</a:t>
            </a:r>
          </a:p>
          <a:p>
            <a:r>
              <a:rPr lang="en-US" dirty="0" smtClean="0"/>
              <a:t>Same tools for all languages</a:t>
            </a:r>
          </a:p>
          <a:p>
            <a:r>
              <a:rPr lang="en-US" dirty="0" smtClean="0"/>
              <a:t>Same tools for all platforms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Visual Studio Versions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Visual Studio 97				1997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Visual Studio 6.0				1998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 Visual Studio .NET (2002)		2002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Visual Studio .NET (2003) 		2003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Visual Studio .NET (2005)		      	October 2005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Visual Studio .NET (2008)			November 2007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Visual Studio .NET (2010)			12</a:t>
            </a:r>
            <a:r>
              <a:rPr lang="en-US" baseline="30000" dirty="0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April, 2010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Features of VB .Net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Oriented Language</a:t>
            </a:r>
          </a:p>
          <a:p>
            <a:pPr eaLnBrk="1" hangingPunct="1"/>
            <a:r>
              <a:rPr lang="en-US" smtClean="0"/>
              <a:t>We can drag controls from the tool bar and drop them on the form and write code for the controls</a:t>
            </a:r>
          </a:p>
          <a:p>
            <a:pPr eaLnBrk="1" hangingPunct="1"/>
            <a:r>
              <a:rPr lang="en-US" smtClean="0"/>
              <a:t>Runs on the CLR (Common Language Runtime)</a:t>
            </a:r>
          </a:p>
          <a:p>
            <a:pPr eaLnBrk="1" hangingPunct="1"/>
            <a:r>
              <a:rPr lang="en-US" smtClean="0"/>
              <a:t>Release of unused objects taken care by the CLR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features of .NET framework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.NET framework 4.0 introduces an improved security model. Some of the improvements in the </a:t>
            </a:r>
            <a:r>
              <a:rPr lang="en-US" dirty="0" err="1" smtClean="0"/>
              <a:t>.net</a:t>
            </a:r>
            <a:r>
              <a:rPr lang="en-US" dirty="0" smtClean="0"/>
              <a:t> frame work 4.0 are described as follows.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Application compatibility and deployment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Core new features and improvement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Managed extensibility framework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Parallel computing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Networking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Web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Client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Data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Windows communication foundation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Windows workflow foundation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LINQ?</a:t>
            </a:r>
          </a:p>
          <a:p>
            <a:pPr>
              <a:buNone/>
            </a:pPr>
            <a:r>
              <a:rPr lang="en-US" dirty="0" smtClean="0"/>
              <a:t>	LINQ == Language Integrated Query</a:t>
            </a:r>
          </a:p>
          <a:p>
            <a:r>
              <a:rPr lang="en-US" dirty="0" smtClean="0"/>
              <a:t>Additions to .NET languages that enable language-based querying</a:t>
            </a:r>
          </a:p>
          <a:p>
            <a:r>
              <a:rPr lang="en-US" dirty="0" smtClean="0"/>
              <a:t>The original motivation behind LINQ was to address the </a:t>
            </a:r>
            <a:r>
              <a:rPr lang="en-US" i="1" dirty="0" smtClean="0"/>
              <a:t>impedance mismatch between programming </a:t>
            </a:r>
            <a:r>
              <a:rPr lang="en-US" dirty="0" smtClean="0"/>
              <a:t>languages and databases. With LINQ, Microsoft’s intention was to provide a solution for the problem of object-relational mapping, as well as simplify the interaction between objects and data sources. LINQ eventually evolved into a general-purpose language-integrated querying toolset. This toolset can be used to access data coming from in-memory objects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.NET Framework 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600" dirty="0" smtClean="0"/>
              <a:t>.NET</a:t>
            </a:r>
            <a:r>
              <a:rPr lang="en-US" dirty="0" smtClean="0"/>
              <a:t> Framework is a software component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 smtClean="0"/>
              <a:t>It gives operating system features and responsibilities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 smtClean="0"/>
              <a:t>It supports building and running the next generation of applications and XML Web services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 smtClean="0"/>
              <a:t>It consists of Common Language Runtime and Base Class Library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Providers</a:t>
            </a:r>
          </a:p>
          <a:p>
            <a:pPr>
              <a:buNone/>
            </a:pPr>
            <a:r>
              <a:rPr lang="en-US" dirty="0" smtClean="0"/>
              <a:t>	 LINQ to Objects – in memory-collections</a:t>
            </a:r>
          </a:p>
          <a:p>
            <a:r>
              <a:rPr lang="en-US" dirty="0" smtClean="0"/>
              <a:t>LINQ to SQL – SQL Server databases</a:t>
            </a:r>
          </a:p>
          <a:p>
            <a:r>
              <a:rPr lang="en-US" dirty="0" smtClean="0"/>
              <a:t>LINQ to XML – XML documents</a:t>
            </a:r>
          </a:p>
          <a:p>
            <a:r>
              <a:rPr lang="it-IT" dirty="0" smtClean="0"/>
              <a:t>LINQ to DataSets – data in a ADO.NET DataSet</a:t>
            </a:r>
          </a:p>
          <a:p>
            <a:r>
              <a:rPr lang="en-US" dirty="0" smtClean="0"/>
              <a:t>LINQ to Entities – works with ADO.NET Entity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Unified data access</a:t>
            </a:r>
            <a:br>
              <a:rPr lang="en-US" dirty="0"/>
            </a:br>
            <a:r>
              <a:rPr lang="en-US" dirty="0"/>
              <a:t>Single syntax to learn and remember</a:t>
            </a:r>
          </a:p>
          <a:p>
            <a:pPr marL="625056"/>
            <a:r>
              <a:rPr lang="en-US" dirty="0"/>
              <a:t>Strongly typed</a:t>
            </a:r>
            <a:br>
              <a:rPr lang="en-US" dirty="0"/>
            </a:br>
            <a:r>
              <a:rPr lang="en-US" sz="2900" dirty="0"/>
              <a:t>Catch errors during compilation</a:t>
            </a:r>
          </a:p>
          <a:p>
            <a:pPr marL="625056"/>
            <a:r>
              <a:rPr lang="en-US" dirty="0"/>
              <a:t>IntelliSense</a:t>
            </a:r>
            <a:br>
              <a:rPr lang="en-US" dirty="0"/>
            </a:br>
            <a:r>
              <a:rPr lang="en-US" dirty="0"/>
              <a:t>Prompt for syntax and attributes</a:t>
            </a:r>
          </a:p>
          <a:p>
            <a:pPr marL="625056"/>
            <a:r>
              <a:rPr lang="en-US" dirty="0" err="1"/>
              <a:t>Bindable</a:t>
            </a:r>
            <a:r>
              <a:rPr lang="en-US" dirty="0"/>
              <a:t> result sets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13314" name="AutoShape 2"/>
          <p:cNvSpPr>
            <a:spLocks/>
          </p:cNvSpPr>
          <p:nvPr/>
        </p:nvSpPr>
        <p:spPr bwMode="auto">
          <a:xfrm>
            <a:off x="803672" y="3884414"/>
            <a:ext cx="7545586" cy="1928813"/>
          </a:xfrm>
          <a:prstGeom prst="roundRect">
            <a:avLst>
              <a:gd name="adj" fmla="val 6944"/>
            </a:avLst>
          </a:prstGeom>
          <a:gradFill rotWithShape="0">
            <a:gsLst>
              <a:gs pos="0">
                <a:srgbClr val="808080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1"/>
          </a:gradFill>
          <a:ln w="25400">
            <a:solidFill>
              <a:schemeClr val="tx1">
                <a:alpha val="50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AutoShape 3"/>
          <p:cNvSpPr>
            <a:spLocks/>
          </p:cNvSpPr>
          <p:nvPr/>
        </p:nvSpPr>
        <p:spPr bwMode="auto">
          <a:xfrm>
            <a:off x="2339578" y="4313039"/>
            <a:ext cx="4464844" cy="1419820"/>
          </a:xfrm>
          <a:prstGeom prst="roundRect">
            <a:avLst>
              <a:gd name="adj" fmla="val 9431"/>
            </a:avLst>
          </a:prstGeom>
          <a:gradFill rotWithShape="0">
            <a:gsLst>
              <a:gs pos="0">
                <a:srgbClr val="808080">
                  <a:alpha val="25000"/>
                </a:srgbClr>
              </a:gs>
              <a:gs pos="100000">
                <a:srgbClr val="FFFFFF">
                  <a:alpha val="25000"/>
                </a:srgbClr>
              </a:gs>
            </a:gsLst>
            <a:lin ang="5400000" scaled="1"/>
          </a:gradFill>
          <a:ln w="25400">
            <a:solidFill>
              <a:schemeClr val="tx1">
                <a:alpha val="2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AutoShape 4"/>
          <p:cNvSpPr>
            <a:spLocks/>
          </p:cNvSpPr>
          <p:nvPr/>
        </p:nvSpPr>
        <p:spPr bwMode="auto">
          <a:xfrm>
            <a:off x="6250781" y="1893094"/>
            <a:ext cx="2000250" cy="803672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Others</a:t>
            </a:r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892969" y="1893094"/>
            <a:ext cx="2000250" cy="803672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C#</a:t>
            </a:r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>
            <a:off x="3571875" y="1893094"/>
            <a:ext cx="2000250" cy="803672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VB.NET</a:t>
            </a:r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>
            <a:off x="901898" y="2902148"/>
            <a:ext cx="7358063" cy="803672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.NET Language Integrated Query (LINQ)</a:t>
            </a:r>
          </a:p>
        </p:txBody>
      </p:sp>
      <p:sp>
        <p:nvSpPr>
          <p:cNvPr id="13320" name="AutoShape 8"/>
          <p:cNvSpPr>
            <a:spLocks/>
          </p:cNvSpPr>
          <p:nvPr/>
        </p:nvSpPr>
        <p:spPr bwMode="auto">
          <a:xfrm>
            <a:off x="3884414" y="4732734"/>
            <a:ext cx="1375172" cy="892969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LINQ</a:t>
            </a:r>
            <a:b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</a:b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to SQL</a:t>
            </a:r>
          </a:p>
        </p:txBody>
      </p:sp>
      <p:sp>
        <p:nvSpPr>
          <p:cNvPr id="13321" name="AutoShape 9"/>
          <p:cNvSpPr>
            <a:spLocks/>
          </p:cNvSpPr>
          <p:nvPr/>
        </p:nvSpPr>
        <p:spPr bwMode="auto">
          <a:xfrm>
            <a:off x="892969" y="4732734"/>
            <a:ext cx="1375172" cy="892969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LINQ</a:t>
            </a:r>
            <a:b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</a:b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to Objects</a:t>
            </a:r>
          </a:p>
        </p:txBody>
      </p:sp>
      <p:sp>
        <p:nvSpPr>
          <p:cNvPr id="13322" name="AutoShape 10"/>
          <p:cNvSpPr>
            <a:spLocks/>
          </p:cNvSpPr>
          <p:nvPr/>
        </p:nvSpPr>
        <p:spPr bwMode="auto">
          <a:xfrm>
            <a:off x="6875859" y="4732734"/>
            <a:ext cx="1375172" cy="892969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LINQ</a:t>
            </a:r>
            <a:b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</a:b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to XML</a:t>
            </a: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>
            <a:off x="2411016" y="4732734"/>
            <a:ext cx="1375172" cy="892969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LINQ</a:t>
            </a:r>
            <a:b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</a:b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to Datasets</a:t>
            </a:r>
          </a:p>
        </p:txBody>
      </p:sp>
      <p:sp>
        <p:nvSpPr>
          <p:cNvPr id="13324" name="AutoShape 12"/>
          <p:cNvSpPr>
            <a:spLocks/>
          </p:cNvSpPr>
          <p:nvPr/>
        </p:nvSpPr>
        <p:spPr bwMode="auto">
          <a:xfrm>
            <a:off x="5339953" y="4732734"/>
            <a:ext cx="1375172" cy="892969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LINQ</a:t>
            </a:r>
            <a:b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</a:b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to Entities</a:t>
            </a:r>
          </a:p>
        </p:txBody>
      </p:sp>
      <p:sp>
        <p:nvSpPr>
          <p:cNvPr id="13325" name="Rectangle 13"/>
          <p:cNvSpPr>
            <a:spLocks/>
          </p:cNvSpPr>
          <p:nvPr/>
        </p:nvSpPr>
        <p:spPr bwMode="auto">
          <a:xfrm>
            <a:off x="3067348" y="3902273"/>
            <a:ext cx="2956900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sym typeface="Calibri" charset="0"/>
              </a:rPr>
              <a:t>LINQ data source providers</a:t>
            </a:r>
          </a:p>
        </p:txBody>
      </p:sp>
      <p:sp>
        <p:nvSpPr>
          <p:cNvPr id="13326" name="Rectangle 14"/>
          <p:cNvSpPr>
            <a:spLocks/>
          </p:cNvSpPr>
          <p:nvPr/>
        </p:nvSpPr>
        <p:spPr bwMode="auto">
          <a:xfrm>
            <a:off x="3091904" y="4321969"/>
            <a:ext cx="2885405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sym typeface="Calibri" charset="0"/>
              </a:rPr>
              <a:t>ADO.NET support for LINQ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Visual studio 2010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Microsoft Visual Basic is a computer programming environment used to create graphical applications for the Microsoft Windows family of operating systems. It uses a computer language of the same name. Like every computer language, Visual Basic is used to give instructions to a computer. The instructions can be written from a text editor such as Notepad. Another way is to use a programming environment that is equipped with many tools that make it easy to work on projects, to create the necessary files, and to distribute a completed application.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Starting Microsoft Visual Basic </a:t>
            </a:r>
            <a:r>
              <a:rPr lang="en-US" dirty="0" err="1" smtClean="0"/>
              <a:t>Expres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launch Microsoft Visual Basic 2010 Express, you can click Start -&gt; (All) Programs -&gt; Microsoft Visual Studio 2010 Express -&gt; Microsoft Visual Basic 2010 Express: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suraj\Desktop\ide1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65217"/>
            <a:ext cx="7845551" cy="5159383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1060450" y="2690813"/>
            <a:ext cx="5410200" cy="2743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rgbClr val="FFFFFF"/>
              </a:gs>
              <a:gs pos="100000">
                <a:srgbClr val="4562A4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81200" y="1143000"/>
            <a:ext cx="6858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562A4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VB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819400" y="1143000"/>
            <a:ext cx="6858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562A4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C#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657600" y="1143000"/>
            <a:ext cx="6858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562A4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C++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495800" y="1143000"/>
            <a:ext cx="6858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562A4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J#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34000" y="1143000"/>
            <a:ext cx="10668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562A4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Others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81200" y="1981200"/>
            <a:ext cx="4419600" cy="6096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rgbClr val="FFFFFF"/>
              </a:gs>
              <a:gs pos="100000">
                <a:srgbClr val="4562A4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Common Language Specification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981200" y="2819400"/>
            <a:ext cx="2133600" cy="6096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Web Service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267200" y="2819400"/>
            <a:ext cx="2133600" cy="6096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chemeClr val="bg1"/>
              </a:gs>
              <a:gs pos="100000">
                <a:srgbClr val="4562A4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User Interface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981200" y="3657600"/>
            <a:ext cx="4419600" cy="6096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rgbClr val="FFFFFF"/>
              </a:gs>
              <a:gs pos="100000">
                <a:srgbClr val="4562A4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 err="1"/>
              <a:t>ADO.NET:Data</a:t>
            </a:r>
            <a:r>
              <a:rPr lang="en-US" dirty="0"/>
              <a:t> and XML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981200" y="4495800"/>
            <a:ext cx="4419600" cy="8382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rgbClr val="FFFFFF"/>
              </a:gs>
              <a:gs pos="100000">
                <a:srgbClr val="4562A4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Base Class Library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981200" y="5635625"/>
            <a:ext cx="4419600" cy="841375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rgbClr val="FFFFFF"/>
              </a:gs>
              <a:gs pos="100000">
                <a:srgbClr val="4562A4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Common Language Runtime (CLR)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 rot="5400000" flipH="1">
            <a:off x="4572000" y="3276600"/>
            <a:ext cx="5334000" cy="1066800"/>
          </a:xfrm>
          <a:prstGeom prst="rect">
            <a:avLst/>
          </a:prstGeom>
          <a:gradFill rotWithShape="1">
            <a:gsLst>
              <a:gs pos="0">
                <a:srgbClr val="4562A4"/>
              </a:gs>
              <a:gs pos="50000">
                <a:srgbClr val="FFFFFF"/>
              </a:gs>
              <a:gs pos="100000">
                <a:srgbClr val="4562A4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Visual Studio  .NET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228600"/>
            <a:ext cx="708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.NET Framework Architecture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Language Runtime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1075" lvl="1" indent="-414338"/>
            <a:r>
              <a:rPr lang="en-US" dirty="0" smtClean="0"/>
              <a:t>CLR manages code execution at runtime</a:t>
            </a:r>
          </a:p>
          <a:p>
            <a:pPr marL="981075" lvl="1" indent="-414338"/>
            <a:r>
              <a:rPr lang="en-US" dirty="0" smtClean="0"/>
              <a:t>Memory management, thread management, etc.</a:t>
            </a:r>
          </a:p>
          <a:p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990600" y="581342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90600" y="518160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 Library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1075" lvl="1" indent="-414338"/>
            <a:r>
              <a:rPr lang="en-US" dirty="0" smtClean="0"/>
              <a:t>Object-oriented collection of reusable types</a:t>
            </a:r>
          </a:p>
          <a:p>
            <a:pPr marL="981075" lvl="1" indent="-414338"/>
            <a:r>
              <a:rPr lang="en-US" dirty="0" smtClean="0"/>
              <a:t>Collections, I/O, Strings, …</a:t>
            </a:r>
          </a:p>
          <a:p>
            <a:pPr marL="981075" lvl="1" indent="-414338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632325"/>
            <a:ext cx="5842000" cy="504825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(Base Class Library)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Access Layer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1075" lvl="1" indent="-414338"/>
            <a:r>
              <a:rPr lang="en-US" dirty="0" smtClean="0"/>
              <a:t>Access relational databases</a:t>
            </a:r>
          </a:p>
          <a:p>
            <a:pPr marL="981075" lvl="1" indent="-414338"/>
            <a:r>
              <a:rPr lang="en-US" dirty="0" smtClean="0"/>
              <a:t>Disconnected data model</a:t>
            </a:r>
          </a:p>
          <a:p>
            <a:pPr marL="981075" lvl="1" indent="-414338"/>
            <a:r>
              <a:rPr lang="en-US" dirty="0" smtClean="0"/>
              <a:t>Work with XML</a:t>
            </a:r>
          </a:p>
          <a:p>
            <a:pPr marL="981075" lvl="1" indent="-414338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632325"/>
            <a:ext cx="5842000" cy="504825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(Base Class Library)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4064000"/>
            <a:ext cx="5842000" cy="504825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ADO .NET and XML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381000" y="1863725"/>
            <a:ext cx="7772400" cy="1597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981075" marR="0" lvl="1" indent="-4143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relational databases</a:t>
            </a:r>
          </a:p>
          <a:p>
            <a:pPr marL="981075" marR="0" lvl="1" indent="-4143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Disconnected data model</a:t>
            </a:r>
          </a:p>
          <a:p>
            <a:pPr marL="981075" marR="0" lvl="1" indent="-4143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 with XML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  <p:bldP spid="8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Asp.NET &amp; Windows Forms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Create application’s front-end – Web-based user interface, Windows GUI, Web services, …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632325"/>
            <a:ext cx="5842000" cy="504825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(Base Class Library)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4064000"/>
            <a:ext cx="5842000" cy="504825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ADO .NET and XML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3117850"/>
            <a:ext cx="3681413" cy="884238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ASP .NET</a:t>
            </a:r>
          </a:p>
          <a:p>
            <a:pPr algn="ctr">
              <a:defRPr/>
            </a:pPr>
            <a:r>
              <a:rPr lang="en-US" sz="1800" i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Forms   Web Services</a:t>
            </a:r>
          </a:p>
          <a:p>
            <a:pPr algn="ctr">
              <a:defRPr/>
            </a:pPr>
            <a:r>
              <a:rPr lang="en-US" sz="1800" i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Mobile Internet Toolkit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51388" y="3117850"/>
            <a:ext cx="2081212" cy="884238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Windows</a:t>
            </a:r>
          </a:p>
          <a:p>
            <a:pPr algn="ctr">
              <a:defRPr/>
            </a:pPr>
            <a:r>
              <a:rPr lang="en-US" sz="200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1805</Words>
  <Application>Microsoft Office PowerPoint</Application>
  <PresentationFormat>On-screen Show (4:3)</PresentationFormat>
  <Paragraphs>444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Introduction to Visual Studio.Net</vt:lpstr>
      <vt:lpstr>Agenda</vt:lpstr>
      <vt:lpstr>Framework  </vt:lpstr>
      <vt:lpstr>.NET Framework Introduction </vt:lpstr>
      <vt:lpstr>Slide 5</vt:lpstr>
      <vt:lpstr>Common Language Runtime </vt:lpstr>
      <vt:lpstr>Base Class Library </vt:lpstr>
      <vt:lpstr>Data Access Layer </vt:lpstr>
      <vt:lpstr>Asp.NET &amp; Windows Forms </vt:lpstr>
      <vt:lpstr>Programming Languages </vt:lpstr>
      <vt:lpstr>Common Language Specification </vt:lpstr>
      <vt:lpstr>Visual Studio .NET </vt:lpstr>
      <vt:lpstr>Slide 13</vt:lpstr>
      <vt:lpstr>A Look Back…</vt:lpstr>
      <vt:lpstr>The .NET framework 4.0</vt:lpstr>
      <vt:lpstr>.NET Framework Components</vt:lpstr>
      <vt:lpstr>Common Language Specification (CLS) </vt:lpstr>
      <vt:lpstr>.NET Framework Languages </vt:lpstr>
      <vt:lpstr>.NET Framework Class Library </vt:lpstr>
      <vt:lpstr>BCL/FCL Namespaces </vt:lpstr>
      <vt:lpstr>Common Language Runtime (CLR) </vt:lpstr>
      <vt:lpstr>Common Type System (CTS) </vt:lpstr>
      <vt:lpstr>Microsoft Intermediate Language (MSIL) </vt:lpstr>
      <vt:lpstr>Compiling Source into Managed Module </vt:lpstr>
      <vt:lpstr>Structure of Managed Module </vt:lpstr>
      <vt:lpstr>Metadata / Manifest data </vt:lpstr>
      <vt:lpstr>Just in Time Compiler (JIT) </vt:lpstr>
      <vt:lpstr>.NET Assembly </vt:lpstr>
      <vt:lpstr>Structure of .NET Assembly </vt:lpstr>
      <vt:lpstr>Compilation and Execution of .NET Assembly </vt:lpstr>
      <vt:lpstr>Continue.. </vt:lpstr>
      <vt:lpstr>.NET Framework Versions </vt:lpstr>
      <vt:lpstr>Microsoft Visual Studio .NET</vt:lpstr>
      <vt:lpstr>VS.NET – Single Development Environment </vt:lpstr>
      <vt:lpstr>Microsoft Visual Studio Versions </vt:lpstr>
      <vt:lpstr>Features of VB .Net</vt:lpstr>
      <vt:lpstr>New features of .NET framework 4.0</vt:lpstr>
      <vt:lpstr>LINQ</vt:lpstr>
      <vt:lpstr>Slide 39</vt:lpstr>
      <vt:lpstr>Slide 40</vt:lpstr>
      <vt:lpstr>Advantages</vt:lpstr>
      <vt:lpstr>Architecture</vt:lpstr>
      <vt:lpstr>Introduction to Visual studio 2010</vt:lpstr>
      <vt:lpstr>Slide 44</vt:lpstr>
      <vt:lpstr>Starting Microsoft Visual Basic Expres</vt:lpstr>
      <vt:lpstr>Slide 46</vt:lpstr>
    </vt:vector>
  </TitlesOfParts>
  <Company>suraj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 Studio.Net</dc:title>
  <dc:creator>suraj</dc:creator>
  <cp:lastModifiedBy>suraj</cp:lastModifiedBy>
  <cp:revision>14</cp:revision>
  <dcterms:created xsi:type="dcterms:W3CDTF">2013-07-22T03:41:39Z</dcterms:created>
  <dcterms:modified xsi:type="dcterms:W3CDTF">2013-07-24T16:24:39Z</dcterms:modified>
</cp:coreProperties>
</file>