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61" r:id="rId4"/>
    <p:sldId id="262" r:id="rId5"/>
    <p:sldId id="263" r:id="rId6"/>
    <p:sldId id="264"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302" r:id="rId20"/>
    <p:sldId id="303" r:id="rId21"/>
    <p:sldId id="304" r:id="rId22"/>
    <p:sldId id="305" r:id="rId23"/>
    <p:sldId id="306" r:id="rId24"/>
    <p:sldId id="307" r:id="rId25"/>
    <p:sldId id="286" r:id="rId26"/>
    <p:sldId id="298" r:id="rId27"/>
    <p:sldId id="290" r:id="rId28"/>
    <p:sldId id="291" r:id="rId29"/>
    <p:sldId id="299" r:id="rId30"/>
    <p:sldId id="300" r:id="rId31"/>
    <p:sldId id="301" r:id="rId32"/>
    <p:sldId id="292" r:id="rId33"/>
    <p:sldId id="293" r:id="rId34"/>
    <p:sldId id="294" r:id="rId35"/>
    <p:sldId id="295" r:id="rId36"/>
    <p:sldId id="296" r:id="rId37"/>
    <p:sldId id="297" r:id="rId38"/>
    <p:sldId id="278" r:id="rId39"/>
    <p:sldId id="279" r:id="rId40"/>
    <p:sldId id="280" r:id="rId41"/>
    <p:sldId id="281" r:id="rId42"/>
    <p:sldId id="282" r:id="rId43"/>
    <p:sldId id="283" r:id="rId44"/>
    <p:sldId id="284" r:id="rId45"/>
    <p:sldId id="28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0BCBE-D504-4ED8-8C88-281D4D7B3907}" type="datetimeFigureOut">
              <a:rPr lang="en-US" smtClean="0"/>
              <a:pPr/>
              <a:t>7/1/2022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C356CD-916E-4256-AA38-AFC393E1C3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3F69A5-C898-43DE-A179-28DEAA09326A}" type="datetime1">
              <a:rPr lang="en-US" smtClean="0"/>
              <a:pPr/>
              <a:t>7/1/2022</a:t>
            </a:fld>
            <a:endParaRPr lang="en-US"/>
          </a:p>
        </p:txBody>
      </p:sp>
      <p:sp>
        <p:nvSpPr>
          <p:cNvPr id="17" name="Footer Placeholder 16"/>
          <p:cNvSpPr>
            <a:spLocks noGrp="1"/>
          </p:cNvSpPr>
          <p:nvPr>
            <p:ph type="ftr" sz="quarter" idx="11"/>
          </p:nvPr>
        </p:nvSpPr>
        <p:spPr/>
        <p:txBody>
          <a:bodyPr/>
          <a:lstStyle/>
          <a:p>
            <a:r>
              <a:rPr lang="en-US" smtClean="0"/>
              <a:t>BY LECTURER SURAJ PANDEY CCT COLLEGE</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0086F06-09C8-4D97-B9C5-67340D6347C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434F74-5181-4BBC-A8CF-5790B3335B56}" type="datetime1">
              <a:rPr lang="en-US" smtClean="0"/>
              <a:pPr/>
              <a:t>7/1/2022</a:t>
            </a:fld>
            <a:endParaRPr lang="en-US"/>
          </a:p>
        </p:txBody>
      </p:sp>
      <p:sp>
        <p:nvSpPr>
          <p:cNvPr id="5" name="Footer Placeholder 4"/>
          <p:cNvSpPr>
            <a:spLocks noGrp="1"/>
          </p:cNvSpPr>
          <p:nvPr>
            <p:ph type="ftr" sz="quarter" idx="11"/>
          </p:nvPr>
        </p:nvSpPr>
        <p:spPr/>
        <p:txBody>
          <a:bodyPr/>
          <a:lstStyle/>
          <a:p>
            <a:r>
              <a:rPr lang="en-US" smtClean="0"/>
              <a:t>BY LECTURER SURAJ PANDEY CCT COLLEGE</a:t>
            </a:r>
            <a:endParaRPr lang="en-US"/>
          </a:p>
        </p:txBody>
      </p:sp>
      <p:sp>
        <p:nvSpPr>
          <p:cNvPr id="6" name="Slide Number Placeholder 5"/>
          <p:cNvSpPr>
            <a:spLocks noGrp="1"/>
          </p:cNvSpPr>
          <p:nvPr>
            <p:ph type="sldNum" sz="quarter" idx="12"/>
          </p:nvPr>
        </p:nvSpPr>
        <p:spPr/>
        <p:txBody>
          <a:bodyPr/>
          <a:lstStyle/>
          <a:p>
            <a:fld id="{90086F06-09C8-4D97-B9C5-67340D6347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394E8-014E-4EF6-8DD8-06A9F22662F1}" type="datetime1">
              <a:rPr lang="en-US" smtClean="0"/>
              <a:pPr/>
              <a:t>7/1/2022</a:t>
            </a:fld>
            <a:endParaRPr lang="en-US"/>
          </a:p>
        </p:txBody>
      </p:sp>
      <p:sp>
        <p:nvSpPr>
          <p:cNvPr id="5" name="Footer Placeholder 4"/>
          <p:cNvSpPr>
            <a:spLocks noGrp="1"/>
          </p:cNvSpPr>
          <p:nvPr>
            <p:ph type="ftr" sz="quarter" idx="11"/>
          </p:nvPr>
        </p:nvSpPr>
        <p:spPr/>
        <p:txBody>
          <a:bodyPr/>
          <a:lstStyle/>
          <a:p>
            <a:r>
              <a:rPr lang="en-US" smtClean="0"/>
              <a:t>BY LECTURER SURAJ PANDEY CCT COLLEGE</a:t>
            </a:r>
            <a:endParaRPr lang="en-US"/>
          </a:p>
        </p:txBody>
      </p:sp>
      <p:sp>
        <p:nvSpPr>
          <p:cNvPr id="6" name="Slide Number Placeholder 5"/>
          <p:cNvSpPr>
            <a:spLocks noGrp="1"/>
          </p:cNvSpPr>
          <p:nvPr>
            <p:ph type="sldNum" sz="quarter" idx="12"/>
          </p:nvPr>
        </p:nvSpPr>
        <p:spPr/>
        <p:txBody>
          <a:bodyPr/>
          <a:lstStyle/>
          <a:p>
            <a:fld id="{90086F06-09C8-4D97-B9C5-67340D6347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2BE0E5-2C5E-4A6C-A836-BE6844A8F9C9}" type="datetime1">
              <a:rPr lang="en-US" smtClean="0"/>
              <a:pPr/>
              <a:t>7/1/2022</a:t>
            </a:fld>
            <a:endParaRPr lang="en-US"/>
          </a:p>
        </p:txBody>
      </p:sp>
      <p:sp>
        <p:nvSpPr>
          <p:cNvPr id="5" name="Footer Placeholder 4"/>
          <p:cNvSpPr>
            <a:spLocks noGrp="1"/>
          </p:cNvSpPr>
          <p:nvPr>
            <p:ph type="ftr" sz="quarter" idx="11"/>
          </p:nvPr>
        </p:nvSpPr>
        <p:spPr/>
        <p:txBody>
          <a:bodyPr/>
          <a:lstStyle/>
          <a:p>
            <a:r>
              <a:rPr lang="en-US" smtClean="0"/>
              <a:t>BY LECTURER SURAJ PANDEY CCT COLLEGE</a:t>
            </a:r>
            <a:endParaRPr lang="en-US"/>
          </a:p>
        </p:txBody>
      </p:sp>
      <p:sp>
        <p:nvSpPr>
          <p:cNvPr id="6" name="Slide Number Placeholder 5"/>
          <p:cNvSpPr>
            <a:spLocks noGrp="1"/>
          </p:cNvSpPr>
          <p:nvPr>
            <p:ph type="sldNum" sz="quarter" idx="12"/>
          </p:nvPr>
        </p:nvSpPr>
        <p:spPr/>
        <p:txBody>
          <a:bodyPr/>
          <a:lstStyle/>
          <a:p>
            <a:fld id="{90086F06-09C8-4D97-B9C5-67340D6347C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4FB705-A420-4707-BC6E-EF7A7A8B4521}" type="datetime1">
              <a:rPr lang="en-US" smtClean="0"/>
              <a:pPr/>
              <a:t>7/1/2022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BY LECTURER SURAJ PANDEY CCT COLLEGE</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0086F06-09C8-4D97-B9C5-67340D6347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58B34D-5D2E-44D6-B405-EE93267071D4}" type="datetime1">
              <a:rPr lang="en-US" smtClean="0"/>
              <a:pPr/>
              <a:t>7/1/2022</a:t>
            </a:fld>
            <a:endParaRPr lang="en-US"/>
          </a:p>
        </p:txBody>
      </p:sp>
      <p:sp>
        <p:nvSpPr>
          <p:cNvPr id="6" name="Footer Placeholder 5"/>
          <p:cNvSpPr>
            <a:spLocks noGrp="1"/>
          </p:cNvSpPr>
          <p:nvPr>
            <p:ph type="ftr" sz="quarter" idx="11"/>
          </p:nvPr>
        </p:nvSpPr>
        <p:spPr/>
        <p:txBody>
          <a:bodyPr/>
          <a:lstStyle/>
          <a:p>
            <a:r>
              <a:rPr lang="en-US" smtClean="0"/>
              <a:t>BY LECTURER SURAJ PANDEY CCT COLLEGE</a:t>
            </a:r>
            <a:endParaRPr lang="en-US"/>
          </a:p>
        </p:txBody>
      </p:sp>
      <p:sp>
        <p:nvSpPr>
          <p:cNvPr id="7" name="Slide Number Placeholder 6"/>
          <p:cNvSpPr>
            <a:spLocks noGrp="1"/>
          </p:cNvSpPr>
          <p:nvPr>
            <p:ph type="sldNum" sz="quarter" idx="12"/>
          </p:nvPr>
        </p:nvSpPr>
        <p:spPr/>
        <p:txBody>
          <a:bodyPr/>
          <a:lstStyle/>
          <a:p>
            <a:fld id="{90086F06-09C8-4D97-B9C5-67340D6347C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3D86D5-3A22-40F8-BC25-7496587F5F73}" type="datetime1">
              <a:rPr lang="en-US" smtClean="0"/>
              <a:pPr/>
              <a:t>7/1/2022</a:t>
            </a:fld>
            <a:endParaRPr lang="en-US"/>
          </a:p>
        </p:txBody>
      </p:sp>
      <p:sp>
        <p:nvSpPr>
          <p:cNvPr id="8" name="Footer Placeholder 7"/>
          <p:cNvSpPr>
            <a:spLocks noGrp="1"/>
          </p:cNvSpPr>
          <p:nvPr>
            <p:ph type="ftr" sz="quarter" idx="11"/>
          </p:nvPr>
        </p:nvSpPr>
        <p:spPr/>
        <p:txBody>
          <a:bodyPr/>
          <a:lstStyle/>
          <a:p>
            <a:r>
              <a:rPr lang="en-US" smtClean="0"/>
              <a:t>BY LECTURER SURAJ PANDEY CCT COLLEGE</a:t>
            </a:r>
            <a:endParaRPr lang="en-US"/>
          </a:p>
        </p:txBody>
      </p:sp>
      <p:sp>
        <p:nvSpPr>
          <p:cNvPr id="9" name="Slide Number Placeholder 8"/>
          <p:cNvSpPr>
            <a:spLocks noGrp="1"/>
          </p:cNvSpPr>
          <p:nvPr>
            <p:ph type="sldNum" sz="quarter" idx="12"/>
          </p:nvPr>
        </p:nvSpPr>
        <p:spPr/>
        <p:txBody>
          <a:bodyPr/>
          <a:lstStyle/>
          <a:p>
            <a:fld id="{90086F06-09C8-4D97-B9C5-67340D6347C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025DD1-B1E8-4478-A69E-8663B43006C8}" type="datetime1">
              <a:rPr lang="en-US" smtClean="0"/>
              <a:pPr/>
              <a:t>7/1/2022</a:t>
            </a:fld>
            <a:endParaRPr lang="en-US"/>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
        <p:nvSpPr>
          <p:cNvPr id="5" name="Slide Number Placeholder 4"/>
          <p:cNvSpPr>
            <a:spLocks noGrp="1"/>
          </p:cNvSpPr>
          <p:nvPr>
            <p:ph type="sldNum" sz="quarter" idx="12"/>
          </p:nvPr>
        </p:nvSpPr>
        <p:spPr/>
        <p:txBody>
          <a:bodyPr/>
          <a:lstStyle/>
          <a:p>
            <a:fld id="{90086F06-09C8-4D97-B9C5-67340D6347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72A71-625D-4D18-B3CE-E45DDAA1F4C7}" type="datetime1">
              <a:rPr lang="en-US" smtClean="0"/>
              <a:pPr/>
              <a:t>7/1/2022</a:t>
            </a:fld>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Slide Number Placeholder 3"/>
          <p:cNvSpPr>
            <a:spLocks noGrp="1"/>
          </p:cNvSpPr>
          <p:nvPr>
            <p:ph type="sldNum" sz="quarter" idx="12"/>
          </p:nvPr>
        </p:nvSpPr>
        <p:spPr/>
        <p:txBody>
          <a:bodyPr/>
          <a:lstStyle/>
          <a:p>
            <a:fld id="{90086F06-09C8-4D97-B9C5-67340D6347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4D6824-F112-4F1C-868D-27655EAFC6D1}" type="datetime1">
              <a:rPr lang="en-US" smtClean="0"/>
              <a:pPr/>
              <a:t>7/1/2022</a:t>
            </a:fld>
            <a:endParaRPr lang="en-US"/>
          </a:p>
        </p:txBody>
      </p:sp>
      <p:sp>
        <p:nvSpPr>
          <p:cNvPr id="6" name="Footer Placeholder 5"/>
          <p:cNvSpPr>
            <a:spLocks noGrp="1"/>
          </p:cNvSpPr>
          <p:nvPr>
            <p:ph type="ftr" sz="quarter" idx="11"/>
          </p:nvPr>
        </p:nvSpPr>
        <p:spPr/>
        <p:txBody>
          <a:bodyPr/>
          <a:lstStyle/>
          <a:p>
            <a:r>
              <a:rPr lang="en-US" smtClean="0"/>
              <a:t>BY LECTURER SURAJ PANDEY CCT COLLEGE</a:t>
            </a:r>
            <a:endParaRPr lang="en-US"/>
          </a:p>
        </p:txBody>
      </p:sp>
      <p:sp>
        <p:nvSpPr>
          <p:cNvPr id="7" name="Slide Number Placeholder 6"/>
          <p:cNvSpPr>
            <a:spLocks noGrp="1"/>
          </p:cNvSpPr>
          <p:nvPr>
            <p:ph type="sldNum" sz="quarter" idx="12"/>
          </p:nvPr>
        </p:nvSpPr>
        <p:spPr/>
        <p:txBody>
          <a:bodyPr/>
          <a:lstStyle/>
          <a:p>
            <a:fld id="{90086F06-09C8-4D97-B9C5-67340D6347C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C17B88-6A9B-407A-BF73-B71F81139686}" type="datetime1">
              <a:rPr lang="en-US" smtClean="0"/>
              <a:pPr/>
              <a:t>7/1/2022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BY LECTURER SURAJ PANDEY CCT COLLEGE</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0086F06-09C8-4D97-B9C5-67340D6347C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8919B2E-C5F4-4B45-A501-3805ACA91859}" type="datetime1">
              <a:rPr lang="en-US" smtClean="0"/>
              <a:pPr/>
              <a:t>7/1/2022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BY LECTURER SURAJ PANDEY CCT COLLEGE</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0086F06-09C8-4D97-B9C5-67340D6347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The VB.net Graphics and File operation</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sz="quarter" idx="1"/>
          </p:nvPr>
        </p:nvSpPr>
        <p:spPr/>
        <p:txBody>
          <a:bodyPr>
            <a:normAutofit/>
          </a:bodyPr>
          <a:lstStyle/>
          <a:p>
            <a:r>
              <a:rPr lang="en-US" dirty="0" smtClean="0"/>
              <a:t>To draw text on a form or control, you use the </a:t>
            </a:r>
            <a:r>
              <a:rPr lang="en-US" dirty="0" err="1" smtClean="0"/>
              <a:t>DrawString</a:t>
            </a:r>
            <a:r>
              <a:rPr lang="en-US" dirty="0" smtClean="0"/>
              <a:t> graphics method. Like the other draw methods, </a:t>
            </a:r>
            <a:r>
              <a:rPr lang="en-US" dirty="0" err="1" smtClean="0"/>
              <a:t>DrawString</a:t>
            </a:r>
            <a:r>
              <a:rPr lang="en-US" dirty="0" smtClean="0"/>
              <a:t> takes a Brush object that determines the color, and coordinates that specify where to draw the text—in this case, the X and Y coordinates of the upper-left corner of the bounding rectangle for the text.</a:t>
            </a:r>
          </a:p>
          <a:p>
            <a:r>
              <a:rPr lang="en-US" dirty="0" smtClean="0"/>
              <a:t>The </a:t>
            </a:r>
            <a:r>
              <a:rPr lang="en-US" dirty="0" err="1" smtClean="0"/>
              <a:t>DrawString</a:t>
            </a:r>
            <a:r>
              <a:rPr lang="en-US" dirty="0" smtClean="0"/>
              <a:t> method also has two additional arguments—the string that you want to draw, and the font that determines what the text looks like. In order to specify the font, you must first create a Font object, and then use that object as an argument to the </a:t>
            </a:r>
            <a:r>
              <a:rPr lang="en-US" dirty="0" err="1" smtClean="0"/>
              <a:t>DrawString</a:t>
            </a:r>
            <a:r>
              <a:rPr lang="en-US" dirty="0" smtClean="0"/>
              <a:t> method.</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To draw text</a:t>
            </a:r>
          </a:p>
          <a:p>
            <a:r>
              <a:rPr lang="en-US" dirty="0" smtClean="0"/>
              <a:t>On the File menu, choose New Project. </a:t>
            </a:r>
          </a:p>
          <a:p>
            <a:pPr lvl="1"/>
            <a:r>
              <a:rPr lang="en-US" dirty="0" smtClean="0"/>
              <a:t>In the New Project dialog box, in the Templates pane, click Windows Application.</a:t>
            </a:r>
          </a:p>
          <a:p>
            <a:pPr lvl="1"/>
            <a:r>
              <a:rPr lang="en-US" dirty="0" smtClean="0"/>
              <a:t>In the Name box, type </a:t>
            </a:r>
            <a:r>
              <a:rPr lang="en-US" dirty="0" err="1" smtClean="0"/>
              <a:t>DrawText</a:t>
            </a:r>
            <a:r>
              <a:rPr lang="en-US" dirty="0" smtClean="0"/>
              <a:t> and then click OK. </a:t>
            </a:r>
          </a:p>
          <a:p>
            <a:r>
              <a:rPr lang="en-US" dirty="0" smtClean="0"/>
              <a:t>A new Windows Forms project opens.</a:t>
            </a:r>
          </a:p>
          <a:p>
            <a:r>
              <a:rPr lang="en-US" dirty="0" smtClean="0"/>
              <a:t>Double-click the form to open the Code Editor, and then select Paint from the Events dropdown list.</a:t>
            </a:r>
          </a:p>
          <a:p>
            <a:r>
              <a:rPr lang="en-US" dirty="0" smtClean="0"/>
              <a:t>In the Form1_Paint event handler, add the following code.</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Private Sub Form1_Paint(</a:t>
            </a:r>
            <a:r>
              <a:rPr lang="en-US" dirty="0" err="1" smtClean="0"/>
              <a:t>ByVal</a:t>
            </a:r>
            <a:r>
              <a:rPr lang="en-US" dirty="0" smtClean="0"/>
              <a:t> sender As Object, </a:t>
            </a:r>
            <a:r>
              <a:rPr lang="en-US" dirty="0" err="1" smtClean="0"/>
              <a:t>ByVal</a:t>
            </a:r>
            <a:r>
              <a:rPr lang="en-US" dirty="0" smtClean="0"/>
              <a:t> e As </a:t>
            </a:r>
            <a:r>
              <a:rPr lang="en-US" dirty="0" err="1" smtClean="0"/>
              <a:t>System.Windows.Forms.PaintEventArgs</a:t>
            </a:r>
            <a:r>
              <a:rPr lang="en-US" dirty="0" smtClean="0"/>
              <a:t>) Handles </a:t>
            </a:r>
            <a:r>
              <a:rPr lang="en-US" dirty="0" err="1" smtClean="0"/>
              <a:t>Me.Paint</a:t>
            </a:r>
            <a:endParaRPr lang="en-US" dirty="0" smtClean="0"/>
          </a:p>
          <a:p>
            <a:r>
              <a:rPr lang="en-US" dirty="0" smtClean="0"/>
              <a:t>        Dim </a:t>
            </a:r>
            <a:r>
              <a:rPr lang="en-US" dirty="0" err="1" smtClean="0"/>
              <a:t>aFont</a:t>
            </a:r>
            <a:r>
              <a:rPr lang="en-US" dirty="0" smtClean="0"/>
              <a:t> As New </a:t>
            </a:r>
            <a:r>
              <a:rPr lang="en-US" dirty="0" err="1" smtClean="0"/>
              <a:t>System.Drawing.Font</a:t>
            </a:r>
            <a:r>
              <a:rPr lang="en-US" dirty="0" smtClean="0"/>
              <a:t>("Arial", 22, </a:t>
            </a:r>
            <a:r>
              <a:rPr lang="en-US" dirty="0" err="1" smtClean="0"/>
              <a:t>FontStyle.Bold</a:t>
            </a:r>
            <a:r>
              <a:rPr lang="en-US" dirty="0" smtClean="0"/>
              <a:t>)</a:t>
            </a:r>
          </a:p>
          <a:p>
            <a:r>
              <a:rPr lang="en-US" dirty="0" smtClean="0"/>
              <a:t>        </a:t>
            </a:r>
            <a:r>
              <a:rPr lang="en-US" dirty="0" err="1" smtClean="0"/>
              <a:t>e.Graphics.DrawString</a:t>
            </a:r>
            <a:r>
              <a:rPr lang="en-US" dirty="0" smtClean="0"/>
              <a:t>("Graphics are fun!", </a:t>
            </a:r>
            <a:r>
              <a:rPr lang="en-US" dirty="0" err="1" smtClean="0"/>
              <a:t>aFont</a:t>
            </a:r>
            <a:r>
              <a:rPr lang="en-US" dirty="0" smtClean="0"/>
              <a:t>, </a:t>
            </a:r>
            <a:r>
              <a:rPr lang="en-US" dirty="0" err="1" smtClean="0"/>
              <a:t>Brushes.Black</a:t>
            </a:r>
            <a:r>
              <a:rPr lang="en-US" dirty="0" smtClean="0"/>
              <a:t>, 20, 10)</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rotated text</a:t>
            </a:r>
            <a:endParaRPr lang="en-US" dirty="0"/>
          </a:p>
        </p:txBody>
      </p:sp>
      <p:sp>
        <p:nvSpPr>
          <p:cNvPr id="3" name="Content Placeholder 2"/>
          <p:cNvSpPr>
            <a:spLocks noGrp="1"/>
          </p:cNvSpPr>
          <p:nvPr>
            <p:ph sz="quarter" idx="1"/>
          </p:nvPr>
        </p:nvSpPr>
        <p:spPr/>
        <p:txBody>
          <a:bodyPr>
            <a:normAutofit/>
          </a:bodyPr>
          <a:lstStyle/>
          <a:p>
            <a:r>
              <a:rPr lang="en-US" dirty="0" smtClean="0"/>
              <a:t>In order to draw text at an angle, you need to use another type of graphics method called a transform. There are several types of transforms available for different graphics effects; in this case, you will use the </a:t>
            </a:r>
            <a:r>
              <a:rPr lang="en-US" dirty="0" err="1" smtClean="0"/>
              <a:t>RotateTransform</a:t>
            </a:r>
            <a:r>
              <a:rPr lang="en-US" dirty="0" smtClean="0"/>
              <a:t> method.</a:t>
            </a:r>
          </a:p>
          <a:p>
            <a:r>
              <a:rPr lang="en-US" dirty="0" smtClean="0"/>
              <a:t>The </a:t>
            </a:r>
            <a:r>
              <a:rPr lang="en-US" dirty="0" err="1" smtClean="0"/>
              <a:t>RotateTransform</a:t>
            </a:r>
            <a:r>
              <a:rPr lang="en-US" dirty="0" smtClean="0"/>
              <a:t> method takes a single argument, the angle at which to rotate the text. The transformation is performed on the line of code following the </a:t>
            </a:r>
            <a:r>
              <a:rPr lang="en-US" dirty="0" err="1" smtClean="0"/>
              <a:t>RotateTransform</a:t>
            </a:r>
            <a:r>
              <a:rPr lang="en-US" dirty="0" smtClean="0"/>
              <a:t> method; you could also use it to rotate shapes or lines drawn using the other draw methods.</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Rotate the text 45 degrees. </a:t>
            </a:r>
            <a:r>
              <a:rPr lang="en-US" dirty="0" err="1" smtClean="0"/>
              <a:t>e.Graphics.RotateTransform</a:t>
            </a:r>
            <a:r>
              <a:rPr lang="en-US" dirty="0" smtClean="0"/>
              <a:t>(45) </a:t>
            </a:r>
            <a:r>
              <a:rPr lang="en-US" dirty="0" err="1" smtClean="0"/>
              <a:t>e.Graphics.DrawString</a:t>
            </a:r>
            <a:r>
              <a:rPr lang="en-US" dirty="0" smtClean="0"/>
              <a:t>("And exciting too!", </a:t>
            </a:r>
            <a:r>
              <a:rPr lang="en-US" dirty="0" err="1" smtClean="0"/>
              <a:t>aFont</a:t>
            </a:r>
            <a:r>
              <a:rPr lang="en-US" dirty="0" smtClean="0"/>
              <a:t>, </a:t>
            </a:r>
            <a:r>
              <a:rPr lang="en-US" dirty="0" err="1" smtClean="0"/>
              <a:t>Brushes.Red</a:t>
            </a:r>
            <a:r>
              <a:rPr lang="en-US" dirty="0" smtClean="0"/>
              <a:t>, _ 100, 0)</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 image on a form</a:t>
            </a:r>
            <a:endParaRPr lang="en-US" dirty="0"/>
          </a:p>
        </p:txBody>
      </p:sp>
      <p:sp>
        <p:nvSpPr>
          <p:cNvPr id="3" name="Content Placeholder 2"/>
          <p:cNvSpPr>
            <a:spLocks noGrp="1"/>
          </p:cNvSpPr>
          <p:nvPr>
            <p:ph sz="quarter" idx="1"/>
          </p:nvPr>
        </p:nvSpPr>
        <p:spPr/>
        <p:txBody>
          <a:bodyPr/>
          <a:lstStyle/>
          <a:p>
            <a:r>
              <a:rPr lang="en-US" dirty="0" smtClean="0"/>
              <a:t>To display an image on a form or control, use the </a:t>
            </a:r>
            <a:r>
              <a:rPr lang="en-US" dirty="0" err="1" smtClean="0"/>
              <a:t>DrawImage</a:t>
            </a:r>
            <a:r>
              <a:rPr lang="en-US" dirty="0" smtClean="0"/>
              <a:t> graphics method. The </a:t>
            </a:r>
            <a:r>
              <a:rPr lang="en-US" dirty="0" err="1" smtClean="0"/>
              <a:t>DrawImage</a:t>
            </a:r>
            <a:r>
              <a:rPr lang="en-US" dirty="0" smtClean="0"/>
              <a:t> method takes a bitmap image as an argument, along with the X and Y coordinates defining the upper-left corner of the image.</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To display a rotated image</a:t>
            </a:r>
          </a:p>
          <a:p>
            <a:r>
              <a:rPr lang="en-US" dirty="0" smtClean="0"/>
              <a:t>On the File menu, choose New Project. </a:t>
            </a:r>
          </a:p>
          <a:p>
            <a:r>
              <a:rPr lang="en-US" dirty="0" smtClean="0"/>
              <a:t>On the Templates pane, in the New Project dialog box, click Windows Application.</a:t>
            </a:r>
          </a:p>
          <a:p>
            <a:r>
              <a:rPr lang="en-US" dirty="0" smtClean="0"/>
              <a:t>In the Name box, type </a:t>
            </a:r>
            <a:r>
              <a:rPr lang="en-US" dirty="0" err="1" smtClean="0"/>
              <a:t>DrawImage</a:t>
            </a:r>
            <a:r>
              <a:rPr lang="en-US" dirty="0" smtClean="0"/>
              <a:t> and then click OK. </a:t>
            </a:r>
          </a:p>
          <a:p>
            <a:r>
              <a:rPr lang="en-US" dirty="0" smtClean="0"/>
              <a:t>A new Windows Forms project opens.</a:t>
            </a:r>
          </a:p>
          <a:p>
            <a:r>
              <a:rPr lang="en-US" dirty="0" smtClean="0"/>
              <a:t>In Solution Explorer, double-click the My Project node to open the Project Designer.</a:t>
            </a:r>
          </a:p>
          <a:p>
            <a:r>
              <a:rPr lang="en-US" dirty="0" smtClean="0"/>
              <a:t>In the Project Designer, click the Resources tab, select Add Resource, and then select Add Existing File.</a:t>
            </a:r>
          </a:p>
          <a:p>
            <a:r>
              <a:rPr lang="en-US" dirty="0" smtClean="0"/>
              <a:t>In the Add existing file to resources dialog box, browse to any image file and select it, and then click Open.</a:t>
            </a:r>
          </a:p>
          <a:p>
            <a:r>
              <a:rPr lang="en-US" dirty="0" smtClean="0"/>
              <a:t>In Solution Explorer, select the Form1 node, and then on the View menu, select Code to open the Code Editor.</a:t>
            </a:r>
          </a:p>
          <a:p>
            <a:r>
              <a:rPr lang="en-US" dirty="0" smtClean="0"/>
              <a:t>In the Code Editor, select Paint from the Events drop-down list.</a:t>
            </a:r>
          </a:p>
          <a:p>
            <a:r>
              <a:rPr lang="en-US" dirty="0" smtClean="0"/>
              <a:t>In the Form1_Paint event handler, add the following code.</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 Private Sub Form1_Paint(</a:t>
            </a:r>
            <a:r>
              <a:rPr lang="en-US" dirty="0" err="1" smtClean="0"/>
              <a:t>ByVal</a:t>
            </a:r>
            <a:r>
              <a:rPr lang="en-US" dirty="0" smtClean="0"/>
              <a:t> sender As Object, </a:t>
            </a:r>
            <a:r>
              <a:rPr lang="en-US" dirty="0" err="1" smtClean="0"/>
              <a:t>ByVal</a:t>
            </a:r>
            <a:r>
              <a:rPr lang="en-US" dirty="0" smtClean="0"/>
              <a:t> e As </a:t>
            </a:r>
            <a:r>
              <a:rPr lang="en-US" dirty="0" err="1" smtClean="0"/>
              <a:t>System.Windows.Forms.PaintEventArgs</a:t>
            </a:r>
            <a:r>
              <a:rPr lang="en-US" dirty="0" smtClean="0"/>
              <a:t>) Handles </a:t>
            </a:r>
            <a:r>
              <a:rPr lang="en-US" dirty="0" err="1" smtClean="0"/>
              <a:t>Me.Paint</a:t>
            </a:r>
            <a:endParaRPr lang="en-US" dirty="0" smtClean="0"/>
          </a:p>
          <a:p>
            <a:r>
              <a:rPr lang="en-US" dirty="0" smtClean="0"/>
              <a:t>        </a:t>
            </a:r>
            <a:r>
              <a:rPr lang="en-US" dirty="0" err="1" smtClean="0"/>
              <a:t>e.Graphics.RotateTransform</a:t>
            </a:r>
            <a:r>
              <a:rPr lang="en-US" dirty="0" smtClean="0"/>
              <a:t>(45)</a:t>
            </a:r>
          </a:p>
          <a:p>
            <a:r>
              <a:rPr lang="en-US" dirty="0" smtClean="0"/>
              <a:t>        </a:t>
            </a:r>
            <a:r>
              <a:rPr lang="en-US" dirty="0" err="1" smtClean="0"/>
              <a:t>e.Graphics.DrawImage</a:t>
            </a:r>
            <a:r>
              <a:rPr lang="en-US" dirty="0" smtClean="0"/>
              <a:t>(</a:t>
            </a:r>
            <a:r>
              <a:rPr lang="en-US" dirty="0" err="1" smtClean="0"/>
              <a:t>My.Resources.Tulips</a:t>
            </a:r>
            <a:r>
              <a:rPr lang="en-US" dirty="0" smtClean="0"/>
              <a:t>, 50, 0)</a:t>
            </a:r>
          </a:p>
          <a:p>
            <a:r>
              <a:rPr lang="en-US" dirty="0" smtClean="0"/>
              <a:t>    End Sub</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Reading from and writing to text </a:t>
            </a:r>
            <a:r>
              <a:rPr lang="en-US" dirty="0" smtClean="0"/>
              <a:t>files</a:t>
            </a:r>
            <a:endParaRPr lang="en-US" dirty="0"/>
          </a:p>
          <a:p>
            <a:r>
              <a:rPr lang="en-US" b="1" dirty="0"/>
              <a:t>How to VB.NET Files operations</a:t>
            </a:r>
          </a:p>
          <a:p>
            <a:r>
              <a:rPr lang="en-US" dirty="0"/>
              <a:t>File class is using for the </a:t>
            </a:r>
            <a:r>
              <a:rPr lang="en-US" b="1" dirty="0"/>
              <a:t>File</a:t>
            </a:r>
            <a:r>
              <a:rPr lang="en-US" dirty="0"/>
              <a:t> operations in VB.NET. We can create , delete , copy etc. operations do with </a:t>
            </a:r>
            <a:r>
              <a:rPr lang="en-US" b="1" dirty="0"/>
              <a:t>File</a:t>
            </a:r>
            <a:r>
              <a:rPr lang="en-US" dirty="0"/>
              <a:t> class.</a:t>
            </a:r>
          </a:p>
          <a:p>
            <a:r>
              <a:rPr lang="en-US" b="1" dirty="0"/>
              <a:t>How to create a File ?</a:t>
            </a:r>
            <a:endParaRPr lang="en-US" dirty="0"/>
          </a:p>
          <a:p>
            <a:r>
              <a:rPr lang="en-US" dirty="0"/>
              <a:t>In order to create a new File , we can call Create method in the File class.</a:t>
            </a:r>
          </a:p>
          <a:p>
            <a:r>
              <a:rPr lang="en-US" dirty="0"/>
              <a:t>Syntax : </a:t>
            </a:r>
            <a:r>
              <a:rPr lang="en-US" dirty="0" err="1"/>
              <a:t>File.Create</a:t>
            </a:r>
            <a:r>
              <a:rPr lang="en-US" dirty="0"/>
              <a:t>(</a:t>
            </a:r>
            <a:r>
              <a:rPr lang="en-US" dirty="0" err="1"/>
              <a:t>FilePath</a:t>
            </a:r>
            <a:r>
              <a:rPr lang="en-US" dirty="0" smtClean="0"/>
              <a:t>)</a:t>
            </a:r>
          </a:p>
          <a:p>
            <a:r>
              <a:rPr lang="en-US" dirty="0" err="1"/>
              <a:t>FilePath</a:t>
            </a:r>
            <a:r>
              <a:rPr lang="en-US" dirty="0"/>
              <a:t> : The name of the new File Object</a:t>
            </a:r>
          </a:p>
          <a:p>
            <a:r>
              <a:rPr lang="en-US" dirty="0" err="1"/>
              <a:t>File.Create</a:t>
            </a:r>
            <a:r>
              <a:rPr lang="en-US" dirty="0"/>
              <a:t>("c:\testFile.txt")</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Content Placeholder 3"/>
          <p:cNvSpPr>
            <a:spLocks noGrp="1"/>
          </p:cNvSpPr>
          <p:nvPr>
            <p:ph sz="quarter" idx="1"/>
          </p:nvPr>
        </p:nvSpPr>
        <p:spPr/>
        <p:txBody>
          <a:bodyPr/>
          <a:lstStyle/>
          <a:p>
            <a:r>
              <a:rPr lang="en-US" b="1" dirty="0"/>
              <a:t>How to check a File exist or not ?</a:t>
            </a:r>
            <a:endParaRPr lang="en-US" dirty="0"/>
          </a:p>
          <a:p>
            <a:r>
              <a:rPr lang="en-US" dirty="0"/>
              <a:t>Before we creating a File object , we usually check that File exist or not. For that we are using the Exists method in the File class</a:t>
            </a:r>
            <a:r>
              <a:rPr lang="en-US" dirty="0" smtClean="0"/>
              <a:t>.</a:t>
            </a:r>
          </a:p>
          <a:p>
            <a:r>
              <a:rPr lang="en-US" dirty="0"/>
              <a:t>Syntax : </a:t>
            </a:r>
            <a:r>
              <a:rPr lang="en-US" dirty="0" err="1"/>
              <a:t>File.Exists</a:t>
            </a:r>
            <a:r>
              <a:rPr lang="en-US" dirty="0"/>
              <a:t>(</a:t>
            </a:r>
            <a:r>
              <a:rPr lang="en-US" dirty="0" err="1"/>
              <a:t>FilePath</a:t>
            </a:r>
            <a:r>
              <a:rPr lang="en-US" dirty="0"/>
              <a:t>) as Boolean</a:t>
            </a:r>
            <a:endParaRPr lang="en-US" dirty="0"/>
          </a:p>
        </p:txBody>
      </p:sp>
    </p:spTree>
    <p:extLst>
      <p:ext uri="{BB962C8B-B14F-4D97-AF65-F5344CB8AC3E}">
        <p14:creationId xmlns:p14="http://schemas.microsoft.com/office/powerpoint/2010/main" val="973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Graphics Handling</a:t>
            </a:r>
            <a:endParaRPr lang="en-US" dirty="0"/>
          </a:p>
        </p:txBody>
      </p:sp>
      <p:sp>
        <p:nvSpPr>
          <p:cNvPr id="3" name="Content Placeholder 2"/>
          <p:cNvSpPr>
            <a:spLocks noGrp="1"/>
          </p:cNvSpPr>
          <p:nvPr>
            <p:ph sz="quarter" idx="1"/>
          </p:nvPr>
        </p:nvSpPr>
        <p:spPr/>
        <p:txBody>
          <a:bodyPr>
            <a:normAutofit/>
          </a:bodyPr>
          <a:lstStyle/>
          <a:p>
            <a:r>
              <a:rPr lang="en-US" dirty="0" smtClean="0"/>
              <a:t>The graphics handling in Visual Basic .NET is based on GDI+ (GDI stands for Graphics Device Interface). A graphics device interface such as GDI+ allows you to display graphics on a screen- or a printer without having to handle the details of a specific display device.</a:t>
            </a:r>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Content Placeholder 3"/>
          <p:cNvSpPr>
            <a:spLocks noGrp="1"/>
          </p:cNvSpPr>
          <p:nvPr>
            <p:ph sz="quarter" idx="1"/>
          </p:nvPr>
        </p:nvSpPr>
        <p:spPr/>
        <p:txBody>
          <a:bodyPr/>
          <a:lstStyle/>
          <a:p>
            <a:r>
              <a:rPr lang="en-US" dirty="0" err="1"/>
              <a:t>FilePath</a:t>
            </a:r>
            <a:r>
              <a:rPr lang="en-US" dirty="0"/>
              <a:t> : The name of the File</a:t>
            </a:r>
          </a:p>
          <a:p>
            <a:r>
              <a:rPr lang="en-US" dirty="0"/>
              <a:t>Boolean : Returns true or false , if File exist it Returns true else Returns false</a:t>
            </a:r>
          </a:p>
          <a:p>
            <a:r>
              <a:rPr lang="en-US" dirty="0"/>
              <a:t>VB.NET : </a:t>
            </a:r>
            <a:r>
              <a:rPr lang="en-US" dirty="0" err="1"/>
              <a:t>File.Exists</a:t>
            </a:r>
            <a:r>
              <a:rPr lang="en-US" dirty="0"/>
              <a:t>("c:\testFile.txt")</a:t>
            </a:r>
          </a:p>
        </p:txBody>
      </p:sp>
    </p:spTree>
    <p:extLst>
      <p:ext uri="{BB962C8B-B14F-4D97-AF65-F5344CB8AC3E}">
        <p14:creationId xmlns:p14="http://schemas.microsoft.com/office/powerpoint/2010/main" val="64108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4053" y="1417638"/>
            <a:ext cx="8392747" cy="3306762"/>
          </a:xfrm>
        </p:spPr>
      </p:pic>
    </p:spTree>
    <p:extLst>
      <p:ext uri="{BB962C8B-B14F-4D97-AF65-F5344CB8AC3E}">
        <p14:creationId xmlns:p14="http://schemas.microsoft.com/office/powerpoint/2010/main" val="306420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Content Placeholder 3"/>
          <p:cNvSpPr>
            <a:spLocks noGrp="1"/>
          </p:cNvSpPr>
          <p:nvPr>
            <p:ph sz="quarter" idx="1"/>
          </p:nvPr>
        </p:nvSpPr>
        <p:spPr/>
        <p:txBody>
          <a:bodyPr/>
          <a:lstStyle/>
          <a:p>
            <a:r>
              <a:rPr lang="en-US" b="1" dirty="0"/>
              <a:t>How to Copy a File ?</a:t>
            </a:r>
            <a:endParaRPr lang="en-US" dirty="0"/>
          </a:p>
          <a:p>
            <a:r>
              <a:rPr lang="en-US" dirty="0"/>
              <a:t>If we want the Copy of the File Object we can use the Copy method in File class.</a:t>
            </a:r>
          </a:p>
          <a:p>
            <a:r>
              <a:rPr lang="en-US" dirty="0" err="1"/>
              <a:t>sourceFileName</a:t>
            </a:r>
            <a:r>
              <a:rPr lang="en-US" dirty="0"/>
              <a:t> : The source file we want to move.</a:t>
            </a:r>
          </a:p>
          <a:p>
            <a:r>
              <a:rPr lang="en-US" dirty="0" err="1"/>
              <a:t>destFileName</a:t>
            </a:r>
            <a:r>
              <a:rPr lang="en-US" dirty="0"/>
              <a:t> : The destinations file name.</a:t>
            </a:r>
          </a:p>
          <a:p>
            <a:r>
              <a:rPr lang="en-US" dirty="0"/>
              <a:t>VB.NET : </a:t>
            </a:r>
            <a:r>
              <a:rPr lang="en-US" dirty="0" err="1"/>
              <a:t>File.Copy</a:t>
            </a:r>
            <a:r>
              <a:rPr lang="en-US" dirty="0"/>
              <a:t>("c:\testFile.txt", "c:\testDir\testFile.txt")</a:t>
            </a:r>
          </a:p>
        </p:txBody>
      </p:sp>
    </p:spTree>
    <p:extLst>
      <p:ext uri="{BB962C8B-B14F-4D97-AF65-F5344CB8AC3E}">
        <p14:creationId xmlns:p14="http://schemas.microsoft.com/office/powerpoint/2010/main" val="312533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Content Placeholder 3"/>
          <p:cNvSpPr>
            <a:spLocks noGrp="1"/>
          </p:cNvSpPr>
          <p:nvPr>
            <p:ph sz="quarter" idx="1"/>
          </p:nvPr>
        </p:nvSpPr>
        <p:spPr/>
        <p:txBody>
          <a:bodyPr/>
          <a:lstStyle/>
          <a:p>
            <a:r>
              <a:rPr lang="en-US" b="1" dirty="0"/>
              <a:t>How to delete a File Object ?</a:t>
            </a:r>
            <a:endParaRPr lang="en-US" dirty="0"/>
          </a:p>
          <a:p>
            <a:r>
              <a:rPr lang="en-US" dirty="0"/>
              <a:t>When we want to delete a File Object we can use the Delete methods in the File class.</a:t>
            </a:r>
          </a:p>
          <a:p>
            <a:r>
              <a:rPr lang="en-US" dirty="0" err="1"/>
              <a:t>DirPath</a:t>
            </a:r>
            <a:r>
              <a:rPr lang="en-US" dirty="0"/>
              <a:t> : The File Object you want to delete.</a:t>
            </a:r>
          </a:p>
          <a:p>
            <a:r>
              <a:rPr lang="en-US" dirty="0"/>
              <a:t>VB.NET : </a:t>
            </a:r>
            <a:r>
              <a:rPr lang="en-US" dirty="0" err="1"/>
              <a:t>File.Delete</a:t>
            </a:r>
            <a:r>
              <a:rPr lang="en-US" dirty="0"/>
              <a:t>("c:\testDir\testFile.txt")</a:t>
            </a:r>
          </a:p>
          <a:p>
            <a:r>
              <a:rPr lang="en-US" dirty="0"/>
              <a:t>The following VB.NET source code shows these operations :</a:t>
            </a:r>
          </a:p>
        </p:txBody>
      </p:sp>
    </p:spTree>
    <p:extLst>
      <p:ext uri="{BB962C8B-B14F-4D97-AF65-F5344CB8AC3E}">
        <p14:creationId xmlns:p14="http://schemas.microsoft.com/office/powerpoint/2010/main" val="9435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56590" y="533400"/>
            <a:ext cx="8482610" cy="6108840"/>
          </a:xfrm>
        </p:spPr>
      </p:pic>
    </p:spTree>
    <p:extLst>
      <p:ext uri="{BB962C8B-B14F-4D97-AF65-F5344CB8AC3E}">
        <p14:creationId xmlns:p14="http://schemas.microsoft.com/office/powerpoint/2010/main" val="126710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t>How to VB.NET </a:t>
            </a:r>
            <a:r>
              <a:rPr lang="en-US" b="1" dirty="0" err="1" smtClean="0"/>
              <a:t>FileStream</a:t>
            </a:r>
            <a:r>
              <a:rPr lang="en-US" b="1" dirty="0" smtClean="0"/>
              <a:t> operations</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marL="274320" indent="-274320" fontAlgn="auto">
              <a:spcBef>
                <a:spcPts val="580"/>
              </a:spcBef>
              <a:spcAft>
                <a:spcPts val="0"/>
              </a:spcAft>
              <a:buFont typeface="Wingdings 2"/>
              <a:buChar char=""/>
              <a:defRPr/>
            </a:pPr>
            <a:r>
              <a:rPr lang="en-US" dirty="0" smtClean="0"/>
              <a:t>The </a:t>
            </a:r>
            <a:r>
              <a:rPr lang="en-US" b="1" dirty="0" err="1" smtClean="0"/>
              <a:t>FileStream</a:t>
            </a:r>
            <a:r>
              <a:rPr lang="en-US" dirty="0" smtClean="0"/>
              <a:t> Class represents a File in the </a:t>
            </a:r>
            <a:r>
              <a:rPr lang="en-US" dirty="0" err="1" smtClean="0"/>
              <a:t>Computer.</a:t>
            </a:r>
            <a:r>
              <a:rPr lang="en-US" b="1" dirty="0" err="1" smtClean="0"/>
              <a:t>FileStream</a:t>
            </a:r>
            <a:r>
              <a:rPr lang="en-US" dirty="0" smtClean="0"/>
              <a:t> allows to move data to and from the stream as arrays of bytes. We operate File using </a:t>
            </a:r>
            <a:r>
              <a:rPr lang="en-US" b="1" dirty="0" err="1" smtClean="0"/>
              <a:t>FileMode</a:t>
            </a:r>
            <a:r>
              <a:rPr lang="en-US" b="1" dirty="0" smtClean="0"/>
              <a:t> in </a:t>
            </a:r>
            <a:r>
              <a:rPr lang="en-US" b="1" dirty="0" err="1" smtClean="0"/>
              <a:t>FileStream</a:t>
            </a:r>
            <a:r>
              <a:rPr lang="en-US" dirty="0" smtClean="0"/>
              <a:t> Class</a:t>
            </a:r>
          </a:p>
          <a:p>
            <a:pPr marL="274320" indent="-274320" fontAlgn="auto">
              <a:spcBef>
                <a:spcPts val="580"/>
              </a:spcBef>
              <a:spcAft>
                <a:spcPts val="0"/>
              </a:spcAft>
              <a:buFont typeface="Wingdings 2"/>
              <a:buChar char=""/>
              <a:defRPr/>
            </a:pPr>
            <a:r>
              <a:rPr lang="en-US" b="1" u="sng" dirty="0" smtClean="0"/>
              <a:t>Some of </a:t>
            </a:r>
            <a:r>
              <a:rPr lang="en-US" b="1" u="sng" dirty="0" err="1" smtClean="0"/>
              <a:t>FileModes</a:t>
            </a:r>
            <a:r>
              <a:rPr lang="en-US" b="1" u="sng" dirty="0" smtClean="0"/>
              <a:t> as Follows :</a:t>
            </a:r>
            <a:endParaRPr lang="en-US" dirty="0" smtClean="0"/>
          </a:p>
          <a:p>
            <a:pPr marL="514350" indent="-514350" fontAlgn="auto">
              <a:spcBef>
                <a:spcPts val="580"/>
              </a:spcBef>
              <a:spcAft>
                <a:spcPts val="0"/>
              </a:spcAft>
              <a:buFont typeface="+mj-lt"/>
              <a:buAutoNum type="arabicPeriod"/>
              <a:defRPr/>
            </a:pPr>
            <a:r>
              <a:rPr lang="en-US" b="1" dirty="0" err="1" smtClean="0"/>
              <a:t>FileMode.Append</a:t>
            </a:r>
            <a:r>
              <a:rPr lang="en-US" b="1" dirty="0" smtClean="0"/>
              <a:t> :</a:t>
            </a:r>
            <a:r>
              <a:rPr lang="en-US" dirty="0" smtClean="0"/>
              <a:t> Open and append to a file , if the file does not exist , it create a new file</a:t>
            </a:r>
          </a:p>
          <a:p>
            <a:pPr marL="514350" indent="-514350" fontAlgn="auto">
              <a:spcBef>
                <a:spcPts val="580"/>
              </a:spcBef>
              <a:spcAft>
                <a:spcPts val="0"/>
              </a:spcAft>
              <a:buFont typeface="+mj-lt"/>
              <a:buAutoNum type="arabicPeriod"/>
              <a:defRPr/>
            </a:pPr>
            <a:r>
              <a:rPr lang="en-US" b="1" dirty="0" err="1" smtClean="0"/>
              <a:t>FileMode.Create</a:t>
            </a:r>
            <a:r>
              <a:rPr lang="en-US" b="1" dirty="0" smtClean="0"/>
              <a:t> :</a:t>
            </a:r>
            <a:r>
              <a:rPr lang="en-US" dirty="0" smtClean="0"/>
              <a:t> Create a new file , if the file exist it will append to it</a:t>
            </a:r>
          </a:p>
          <a:p>
            <a:pPr marL="514350" indent="-514350" fontAlgn="auto">
              <a:spcBef>
                <a:spcPts val="580"/>
              </a:spcBef>
              <a:spcAft>
                <a:spcPts val="0"/>
              </a:spcAft>
              <a:buFont typeface="+mj-lt"/>
              <a:buAutoNum type="arabicPeriod"/>
              <a:defRPr/>
            </a:pPr>
            <a:r>
              <a:rPr lang="en-US" b="1" dirty="0" err="1" smtClean="0"/>
              <a:t>FileMode.CreateNew</a:t>
            </a:r>
            <a:r>
              <a:rPr lang="en-US" b="1" dirty="0" smtClean="0"/>
              <a:t> :</a:t>
            </a:r>
            <a:r>
              <a:rPr lang="en-US" dirty="0" smtClean="0"/>
              <a:t> Create a new File , if the file exist , it throws exception</a:t>
            </a:r>
          </a:p>
          <a:p>
            <a:pPr marL="514350" indent="-514350" fontAlgn="auto">
              <a:spcBef>
                <a:spcPts val="580"/>
              </a:spcBef>
              <a:spcAft>
                <a:spcPts val="0"/>
              </a:spcAft>
              <a:buFont typeface="+mj-lt"/>
              <a:buAutoNum type="arabicPeriod"/>
              <a:defRPr/>
            </a:pPr>
            <a:r>
              <a:rPr lang="en-US" b="1" dirty="0" err="1" smtClean="0"/>
              <a:t>FileMode.Open</a:t>
            </a:r>
            <a:r>
              <a:rPr lang="en-US" b="1" dirty="0" smtClean="0"/>
              <a:t> :</a:t>
            </a:r>
            <a:r>
              <a:rPr lang="en-US" dirty="0" smtClean="0"/>
              <a:t> Open an existing file</a:t>
            </a:r>
          </a:p>
          <a:p>
            <a:pPr marL="514350" indent="-514350" fontAlgn="auto">
              <a:spcBef>
                <a:spcPts val="580"/>
              </a:spcBef>
              <a:spcAft>
                <a:spcPts val="0"/>
              </a:spcAft>
              <a:buFont typeface="Wingdings 2"/>
              <a:buNone/>
              <a:defRPr/>
            </a:pPr>
            <a:r>
              <a:rPr lang="en-US" b="1" dirty="0" smtClean="0"/>
              <a:t>	How to create a file using VB.NET </a:t>
            </a:r>
            <a:r>
              <a:rPr lang="en-US" b="1" dirty="0" err="1" smtClean="0"/>
              <a:t>FileStream</a:t>
            </a:r>
            <a:r>
              <a:rPr lang="en-US" b="1" dirty="0" smtClean="0"/>
              <a:t> ?</a:t>
            </a:r>
            <a:endParaRPr lang="en-US" dirty="0" smtClean="0"/>
          </a:p>
          <a:p>
            <a:pPr marL="274320" indent="-274320" fontAlgn="auto">
              <a:spcBef>
                <a:spcPts val="580"/>
              </a:spcBef>
              <a:spcAft>
                <a:spcPts val="0"/>
              </a:spcAft>
              <a:buFont typeface="Wingdings 2"/>
              <a:buChar cha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274637"/>
            <a:ext cx="8534400" cy="6371887"/>
          </a:xfrm>
        </p:spPr>
      </p:pic>
    </p:spTree>
    <p:extLst>
      <p:ext uri="{BB962C8B-B14F-4D97-AF65-F5344CB8AC3E}">
        <p14:creationId xmlns:p14="http://schemas.microsoft.com/office/powerpoint/2010/main" val="4163959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t>How to VB.NET Simple </a:t>
            </a:r>
            <a:r>
              <a:rPr lang="en-US" b="1" dirty="0" err="1" smtClean="0"/>
              <a:t>TextReader</a:t>
            </a:r>
            <a:r>
              <a:rPr lang="en-US" b="1" dirty="0" smtClean="0"/>
              <a:t/>
            </a:r>
            <a:br>
              <a:rPr lang="en-US" b="1" dirty="0" smtClean="0"/>
            </a:br>
            <a:endParaRPr lang="en-US" dirty="0"/>
          </a:p>
        </p:txBody>
      </p:sp>
      <p:sp>
        <p:nvSpPr>
          <p:cNvPr id="11267" name="Content Placeholder 2"/>
          <p:cNvSpPr>
            <a:spLocks noGrp="1"/>
          </p:cNvSpPr>
          <p:nvPr>
            <p:ph sz="quarter" idx="1"/>
          </p:nvPr>
        </p:nvSpPr>
        <p:spPr/>
        <p:txBody>
          <a:bodyPr/>
          <a:lstStyle/>
          <a:p>
            <a:r>
              <a:rPr lang="en-US" b="1" smtClean="0"/>
              <a:t>Textreader</a:t>
            </a:r>
            <a:r>
              <a:rPr lang="en-US" smtClean="0"/>
              <a:t> and </a:t>
            </a:r>
            <a:r>
              <a:rPr lang="en-US" b="1" smtClean="0"/>
              <a:t>TextWriter</a:t>
            </a:r>
            <a:r>
              <a:rPr lang="en-US" smtClean="0"/>
              <a:t> are the another way to read and write file respectively, even though these are not stream classes. The</a:t>
            </a:r>
            <a:r>
              <a:rPr lang="en-US" b="1" smtClean="0"/>
              <a:t>StreamReader</a:t>
            </a:r>
            <a:r>
              <a:rPr lang="en-US" smtClean="0"/>
              <a:t> and </a:t>
            </a:r>
            <a:r>
              <a:rPr lang="en-US" b="1" smtClean="0"/>
              <a:t>StreamWriter</a:t>
            </a:r>
            <a:r>
              <a:rPr lang="en-US" smtClean="0"/>
              <a:t> classes are derived from</a:t>
            </a:r>
            <a:r>
              <a:rPr lang="en-US" b="1" smtClean="0"/>
              <a:t>TextReader</a:t>
            </a:r>
            <a:r>
              <a:rPr lang="en-US" smtClean="0"/>
              <a:t> and </a:t>
            </a:r>
            <a:r>
              <a:rPr lang="en-US" b="1" smtClean="0"/>
              <a:t>TextWriter</a:t>
            </a:r>
            <a:r>
              <a:rPr lang="en-US" smtClean="0"/>
              <a:t> classes respectively. The following program using TextReader , Read the entire content of the file into a String</a:t>
            </a:r>
          </a:p>
          <a:p>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pic>
        <p:nvPicPr>
          <p:cNvPr id="12291" name="Picture 2"/>
          <p:cNvPicPr>
            <a:picLocks noGrp="1" noChangeAspect="1" noChangeArrowheads="1"/>
          </p:cNvPicPr>
          <p:nvPr>
            <p:ph sz="quarter" idx="1"/>
          </p:nvPr>
        </p:nvPicPr>
        <p:blipFill>
          <a:blip r:embed="rId2"/>
          <a:srcRect l="13542" t="39999" r="41667" b="18333"/>
          <a:stretch>
            <a:fillRect/>
          </a:stretch>
        </p:blipFill>
        <p:spPr>
          <a:xfrm>
            <a:off x="609600" y="1295400"/>
            <a:ext cx="7867650" cy="4573588"/>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30539"/>
            <a:ext cx="8153400" cy="6831877"/>
          </a:xfrm>
        </p:spPr>
      </p:pic>
    </p:spTree>
    <p:extLst>
      <p:ext uri="{BB962C8B-B14F-4D97-AF65-F5344CB8AC3E}">
        <p14:creationId xmlns:p14="http://schemas.microsoft.com/office/powerpoint/2010/main" val="225054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Drawing and filling different types of graphics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Drawing Line:</a:t>
            </a:r>
          </a:p>
          <a:p>
            <a:r>
              <a:rPr lang="en-US" dirty="0" smtClean="0"/>
              <a:t>To draw a line across a form, there are two things that you need to define—its coordinates and its color. As noted above, the X and Y coordinates are expressed in pixels. For a line, there are two sets of coordinates—the starting location followed by the ending location.</a:t>
            </a:r>
          </a:p>
          <a:p>
            <a:r>
              <a:rPr lang="en-US" dirty="0" smtClean="0"/>
              <a:t>Just as you would use a pen to draw a line on a piece of paper, Visual Basic uses a Pen object to draw on the form. The Pen object defines the appearance of the line—in this case, the color. In the following procedure, you will draw horizontal, vertical, and diagonal lines on a form.</a:t>
            </a:r>
          </a:p>
          <a:p>
            <a:pPr>
              <a:buNone/>
            </a:pP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4590" y="1981201"/>
            <a:ext cx="7143622" cy="2790878"/>
          </a:xfrm>
        </p:spPr>
      </p:pic>
    </p:spTree>
    <p:extLst>
      <p:ext uri="{BB962C8B-B14F-4D97-AF65-F5344CB8AC3E}">
        <p14:creationId xmlns:p14="http://schemas.microsoft.com/office/powerpoint/2010/main" val="194725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LECTURER SURAJ PANDEY CCT COLLEGE</a:t>
            </a:r>
            <a:endParaRPr lang="en-US"/>
          </a:p>
        </p:txBody>
      </p:sp>
      <p:sp>
        <p:nvSpPr>
          <p:cNvPr id="4" name="Content Placeholder 3"/>
          <p:cNvSpPr>
            <a:spLocks noGrp="1"/>
          </p:cNvSpPr>
          <p:nvPr>
            <p:ph sz="quarter" idx="1"/>
          </p:nvPr>
        </p:nvSpPr>
        <p:spPr/>
        <p:txBody>
          <a:bodyPr/>
          <a:lstStyle/>
          <a:p>
            <a:r>
              <a:rPr lang="en-US" dirty="0"/>
              <a:t>When you execute this program the </a:t>
            </a:r>
            <a:r>
              <a:rPr lang="en-US" b="1" dirty="0" err="1"/>
              <a:t>TextReader</a:t>
            </a:r>
            <a:r>
              <a:rPr lang="en-US" dirty="0"/>
              <a:t> read the file line by line.</a:t>
            </a:r>
            <a:endParaRPr lang="en-US" dirty="0"/>
          </a:p>
        </p:txBody>
      </p:sp>
    </p:spTree>
    <p:extLst>
      <p:ext uri="{BB962C8B-B14F-4D97-AF65-F5344CB8AC3E}">
        <p14:creationId xmlns:p14="http://schemas.microsoft.com/office/powerpoint/2010/main" val="988357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t>How to VB.NET </a:t>
            </a:r>
            <a:r>
              <a:rPr lang="en-US" b="1" dirty="0" err="1" smtClean="0"/>
              <a:t>TextWriter</a:t>
            </a:r>
            <a:r>
              <a:rPr lang="en-US" b="1" dirty="0" smtClean="0"/>
              <a:t/>
            </a:r>
            <a:br>
              <a:rPr lang="en-US" b="1" dirty="0" smtClean="0"/>
            </a:br>
            <a:endParaRPr lang="en-US" dirty="0"/>
          </a:p>
        </p:txBody>
      </p:sp>
      <p:sp>
        <p:nvSpPr>
          <p:cNvPr id="13315" name="Content Placeholder 2"/>
          <p:cNvSpPr>
            <a:spLocks noGrp="1"/>
          </p:cNvSpPr>
          <p:nvPr>
            <p:ph sz="quarter" idx="1"/>
          </p:nvPr>
        </p:nvSpPr>
        <p:spPr/>
        <p:txBody>
          <a:bodyPr/>
          <a:lstStyle/>
          <a:p>
            <a:r>
              <a:rPr lang="en-US" b="1" smtClean="0"/>
              <a:t>Textreader</a:t>
            </a:r>
            <a:r>
              <a:rPr lang="en-US" smtClean="0"/>
              <a:t> and </a:t>
            </a:r>
            <a:r>
              <a:rPr lang="en-US" b="1" smtClean="0"/>
              <a:t>TextWriter</a:t>
            </a:r>
            <a:r>
              <a:rPr lang="en-US" smtClean="0"/>
              <a:t> are the another way to read and write file respectively, even though these are not stream classes. The</a:t>
            </a:r>
            <a:r>
              <a:rPr lang="en-US" b="1" smtClean="0"/>
              <a:t>StreamReader</a:t>
            </a:r>
            <a:r>
              <a:rPr lang="en-US" smtClean="0"/>
              <a:t> and </a:t>
            </a:r>
            <a:r>
              <a:rPr lang="en-US" b="1" smtClean="0"/>
              <a:t>StreamWriter</a:t>
            </a:r>
            <a:r>
              <a:rPr lang="en-US" smtClean="0"/>
              <a:t> classes are derived from</a:t>
            </a:r>
            <a:r>
              <a:rPr lang="en-US" b="1" smtClean="0"/>
              <a:t>TextReader</a:t>
            </a:r>
            <a:r>
              <a:rPr lang="en-US" smtClean="0"/>
              <a:t> and </a:t>
            </a:r>
            <a:r>
              <a:rPr lang="en-US" b="1" smtClean="0"/>
              <a:t>TextWriter</a:t>
            </a:r>
            <a:r>
              <a:rPr lang="en-US" smtClean="0"/>
              <a:t> classes respectively. The following sample source showing how write in a file using </a:t>
            </a:r>
            <a:r>
              <a:rPr lang="en-US" b="1" smtClean="0"/>
              <a:t>TextWriter</a:t>
            </a:r>
            <a:r>
              <a:rPr lang="en-US" smtClean="0"/>
              <a:t> .</a:t>
            </a:r>
          </a:p>
          <a:p>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pic>
        <p:nvPicPr>
          <p:cNvPr id="14339" name="Picture 2"/>
          <p:cNvPicPr>
            <a:picLocks noGrp="1" noChangeAspect="1" noChangeArrowheads="1"/>
          </p:cNvPicPr>
          <p:nvPr>
            <p:ph sz="quarter" idx="1"/>
          </p:nvPr>
        </p:nvPicPr>
        <p:blipFill>
          <a:blip r:embed="rId2"/>
          <a:srcRect l="13542" t="48334" r="42708" b="11667"/>
          <a:stretch>
            <a:fillRect/>
          </a:stretch>
        </p:blipFill>
        <p:spPr>
          <a:xfrm>
            <a:off x="533400" y="1143000"/>
            <a:ext cx="8667750" cy="49530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t>How to VB.NET </a:t>
            </a:r>
            <a:r>
              <a:rPr lang="en-US" b="1" dirty="0" err="1" smtClean="0"/>
              <a:t>BinaryReader</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marL="274320" indent="-274320" fontAlgn="auto">
              <a:spcBef>
                <a:spcPts val="580"/>
              </a:spcBef>
              <a:spcAft>
                <a:spcPts val="0"/>
              </a:spcAft>
              <a:buFont typeface="Wingdings 2"/>
              <a:buChar char=""/>
              <a:defRPr/>
            </a:pPr>
            <a:r>
              <a:rPr lang="en-US" b="1" dirty="0" err="1" smtClean="0"/>
              <a:t>BinaryReader</a:t>
            </a:r>
            <a:r>
              <a:rPr lang="en-US" dirty="0" smtClean="0"/>
              <a:t> Object works at lower level of </a:t>
            </a:r>
            <a:r>
              <a:rPr lang="en-US" dirty="0" err="1" smtClean="0"/>
              <a:t>Streams.</a:t>
            </a:r>
            <a:r>
              <a:rPr lang="en-US" b="1" dirty="0" err="1" smtClean="0"/>
              <a:t>BinaryReader</a:t>
            </a:r>
            <a:r>
              <a:rPr lang="en-US" dirty="0" smtClean="0"/>
              <a:t> is used for read </a:t>
            </a:r>
            <a:r>
              <a:rPr lang="en-US" dirty="0" err="1" smtClean="0"/>
              <a:t>premitive</a:t>
            </a:r>
            <a:r>
              <a:rPr lang="en-US" dirty="0" smtClean="0"/>
              <a:t> types as binary values in a specific encoding stream. </a:t>
            </a:r>
            <a:r>
              <a:rPr lang="en-US" b="1" dirty="0" err="1" smtClean="0"/>
              <a:t>Binaryreader</a:t>
            </a:r>
            <a:r>
              <a:rPr lang="en-US" dirty="0" smtClean="0"/>
              <a:t> Object works with Stream Objects that provide access to the underlying bytes. For creating a </a:t>
            </a:r>
            <a:r>
              <a:rPr lang="en-US" dirty="0" err="1" smtClean="0"/>
              <a:t>BinaryReader</a:t>
            </a:r>
            <a:r>
              <a:rPr lang="en-US" dirty="0" smtClean="0"/>
              <a:t> Object , you have to first create a </a:t>
            </a:r>
            <a:r>
              <a:rPr lang="en-US" dirty="0" err="1" smtClean="0"/>
              <a:t>FileStream</a:t>
            </a:r>
            <a:r>
              <a:rPr lang="en-US" dirty="0" smtClean="0"/>
              <a:t> Object and then pass </a:t>
            </a:r>
            <a:r>
              <a:rPr lang="en-US" dirty="0" err="1" smtClean="0"/>
              <a:t>BinaryReader</a:t>
            </a:r>
            <a:r>
              <a:rPr lang="en-US" dirty="0" smtClean="0"/>
              <a:t> to the constructor method .</a:t>
            </a:r>
          </a:p>
          <a:p>
            <a:pPr marL="274320" indent="-274320" fontAlgn="auto">
              <a:spcBef>
                <a:spcPts val="580"/>
              </a:spcBef>
              <a:spcAft>
                <a:spcPts val="0"/>
              </a:spcAft>
              <a:buFont typeface="Wingdings 2"/>
              <a:buChar char=""/>
              <a:defRPr/>
            </a:pPr>
            <a:r>
              <a:rPr lang="en-US" b="1" i="1" dirty="0" smtClean="0"/>
              <a:t>Dim </a:t>
            </a:r>
            <a:r>
              <a:rPr lang="en-US" b="1" i="1" dirty="0" err="1" smtClean="0"/>
              <a:t>readStream</a:t>
            </a:r>
            <a:r>
              <a:rPr lang="en-US" b="1" i="1" dirty="0" smtClean="0"/>
              <a:t> As </a:t>
            </a:r>
            <a:r>
              <a:rPr lang="en-US" b="1" i="1" dirty="0" err="1" smtClean="0"/>
              <a:t>FileStream</a:t>
            </a:r>
            <a:endParaRPr lang="en-US" dirty="0" smtClean="0"/>
          </a:p>
          <a:p>
            <a:pPr marL="274320" indent="-274320" fontAlgn="auto">
              <a:spcBef>
                <a:spcPts val="580"/>
              </a:spcBef>
              <a:spcAft>
                <a:spcPts val="0"/>
              </a:spcAft>
              <a:buFont typeface="Wingdings 2"/>
              <a:buNone/>
              <a:defRPr/>
            </a:pPr>
            <a:r>
              <a:rPr lang="en-US" b="1" i="1" dirty="0" smtClean="0"/>
              <a:t>	</a:t>
            </a:r>
            <a:r>
              <a:rPr lang="en-US" b="1" i="1" dirty="0" err="1" smtClean="0"/>
              <a:t>readStream</a:t>
            </a:r>
            <a:r>
              <a:rPr lang="en-US" b="1" i="1" dirty="0" smtClean="0"/>
              <a:t> = New </a:t>
            </a:r>
            <a:r>
              <a:rPr lang="en-US" b="1" i="1" dirty="0" err="1" smtClean="0"/>
              <a:t>FileStream</a:t>
            </a:r>
            <a:r>
              <a:rPr lang="en-US" b="1" i="1" dirty="0" smtClean="0"/>
              <a:t>("c:\testBinary.dat", </a:t>
            </a:r>
            <a:r>
              <a:rPr lang="en-US" b="1" i="1" dirty="0" err="1" smtClean="0"/>
              <a:t>FileMode.Open</a:t>
            </a:r>
            <a:r>
              <a:rPr lang="en-US" b="1" i="1" dirty="0" smtClean="0"/>
              <a:t>)</a:t>
            </a:r>
          </a:p>
          <a:p>
            <a:pPr marL="274320" indent="-274320" fontAlgn="auto">
              <a:spcBef>
                <a:spcPts val="580"/>
              </a:spcBef>
              <a:spcAft>
                <a:spcPts val="0"/>
              </a:spcAft>
              <a:buFont typeface="Wingdings 2"/>
              <a:buNone/>
              <a:defRPr/>
            </a:pPr>
            <a:r>
              <a:rPr lang="en-US" b="1" i="1" dirty="0" smtClean="0"/>
              <a:t>	Dim </a:t>
            </a:r>
            <a:r>
              <a:rPr lang="en-US" b="1" i="1" dirty="0" err="1" smtClean="0"/>
              <a:t>readBinary</a:t>
            </a:r>
            <a:r>
              <a:rPr lang="en-US" b="1" i="1" dirty="0" smtClean="0"/>
              <a:t> As New </a:t>
            </a:r>
            <a:r>
              <a:rPr lang="en-US" b="1" i="1" dirty="0" err="1" smtClean="0"/>
              <a:t>BinaryReader</a:t>
            </a:r>
            <a:r>
              <a:rPr lang="en-US" b="1" i="1" dirty="0" smtClean="0"/>
              <a:t>(</a:t>
            </a:r>
            <a:r>
              <a:rPr lang="en-US" b="1" i="1" dirty="0" err="1" smtClean="0"/>
              <a:t>readStream</a:t>
            </a:r>
            <a:r>
              <a:rPr lang="en-US" b="1" i="1" dirty="0" smtClean="0"/>
              <a:t>)</a:t>
            </a:r>
            <a:endParaRPr lang="en-US" dirty="0" smtClean="0"/>
          </a:p>
          <a:p>
            <a:pPr marL="274320" indent="-274320" fontAlgn="auto">
              <a:spcBef>
                <a:spcPts val="580"/>
              </a:spcBef>
              <a:spcAft>
                <a:spcPts val="0"/>
              </a:spcAft>
              <a:buFont typeface="Wingdings 2"/>
              <a:buChar char=""/>
              <a:defRPr/>
            </a:pPr>
            <a:r>
              <a:rPr lang="en-US" dirty="0" smtClean="0"/>
              <a:t>The main advantages of Binary information is that stores files as Binary format is the best practice of space utilization.</a:t>
            </a:r>
          </a:p>
          <a:p>
            <a:pPr marL="274320" indent="-274320" fontAlgn="auto">
              <a:spcBef>
                <a:spcPts val="580"/>
              </a:spcBef>
              <a:spcAft>
                <a:spcPts val="0"/>
              </a:spcAft>
              <a:buFont typeface="Wingdings 2"/>
              <a:buChar cha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pic>
        <p:nvPicPr>
          <p:cNvPr id="16387" name="Picture 2"/>
          <p:cNvPicPr>
            <a:picLocks noGrp="1" noChangeAspect="1" noChangeArrowheads="1"/>
          </p:cNvPicPr>
          <p:nvPr>
            <p:ph sz="quarter" idx="1"/>
          </p:nvPr>
        </p:nvPicPr>
        <p:blipFill>
          <a:blip r:embed="rId2"/>
          <a:srcRect l="13542" t="39999" r="42708" b="18333"/>
          <a:stretch>
            <a:fillRect/>
          </a:stretch>
        </p:blipFill>
        <p:spPr>
          <a:xfrm>
            <a:off x="642938" y="1295400"/>
            <a:ext cx="7808912" cy="4648200"/>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smtClean="0"/>
              <a:t>How to VB.NET </a:t>
            </a:r>
            <a:r>
              <a:rPr lang="en-US" b="1" dirty="0" err="1" smtClean="0"/>
              <a:t>BinaryWriter</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marL="274320" indent="-274320" fontAlgn="auto">
              <a:spcBef>
                <a:spcPts val="580"/>
              </a:spcBef>
              <a:spcAft>
                <a:spcPts val="0"/>
              </a:spcAft>
              <a:buFont typeface="Wingdings 2"/>
              <a:buChar char=""/>
              <a:defRPr/>
            </a:pPr>
            <a:r>
              <a:rPr lang="en-US" dirty="0" smtClean="0"/>
              <a:t>The </a:t>
            </a:r>
            <a:r>
              <a:rPr lang="en-US" b="1" dirty="0" err="1" smtClean="0"/>
              <a:t>BinaryWriter</a:t>
            </a:r>
            <a:r>
              <a:rPr lang="en-US" dirty="0" smtClean="0"/>
              <a:t> Object works at lower level of </a:t>
            </a:r>
            <a:r>
              <a:rPr lang="en-US" dirty="0" err="1" smtClean="0"/>
              <a:t>Streams.</a:t>
            </a:r>
            <a:r>
              <a:rPr lang="en-US" b="1" dirty="0" err="1" smtClean="0"/>
              <a:t>BinaryWriter</a:t>
            </a:r>
            <a:r>
              <a:rPr lang="en-US" dirty="0" smtClean="0"/>
              <a:t> is used for write </a:t>
            </a:r>
            <a:r>
              <a:rPr lang="en-US" dirty="0" err="1" smtClean="0"/>
              <a:t>premitive</a:t>
            </a:r>
            <a:r>
              <a:rPr lang="en-US" dirty="0" smtClean="0"/>
              <a:t> types as binary values in a specific encoding stream. </a:t>
            </a:r>
            <a:r>
              <a:rPr lang="en-US" b="1" dirty="0" err="1" smtClean="0"/>
              <a:t>BinaryWriter</a:t>
            </a:r>
            <a:r>
              <a:rPr lang="en-US" dirty="0" smtClean="0"/>
              <a:t> Object works with Stream Objects that provide access to the underlying bytes. For creating a </a:t>
            </a:r>
            <a:r>
              <a:rPr lang="en-US" dirty="0" err="1" smtClean="0"/>
              <a:t>BinaryWriter</a:t>
            </a:r>
            <a:r>
              <a:rPr lang="en-US" dirty="0" smtClean="0"/>
              <a:t> Object , you have to first create a </a:t>
            </a:r>
            <a:r>
              <a:rPr lang="en-US" dirty="0" err="1" smtClean="0"/>
              <a:t>FileStream</a:t>
            </a:r>
            <a:r>
              <a:rPr lang="en-US" dirty="0" smtClean="0"/>
              <a:t> Object and then pass </a:t>
            </a:r>
            <a:r>
              <a:rPr lang="en-US" dirty="0" err="1" smtClean="0"/>
              <a:t>BinaryWriter</a:t>
            </a:r>
            <a:r>
              <a:rPr lang="en-US" dirty="0" smtClean="0"/>
              <a:t> to the constructor method .</a:t>
            </a:r>
          </a:p>
          <a:p>
            <a:pPr marL="274320" indent="-274320" fontAlgn="auto">
              <a:spcBef>
                <a:spcPts val="580"/>
              </a:spcBef>
              <a:spcAft>
                <a:spcPts val="0"/>
              </a:spcAft>
              <a:buFont typeface="Wingdings 2"/>
              <a:buChar char=""/>
              <a:defRPr/>
            </a:pPr>
            <a:r>
              <a:rPr lang="en-US" b="1" i="1" dirty="0" smtClean="0"/>
              <a:t>Dim </a:t>
            </a:r>
            <a:r>
              <a:rPr lang="en-US" b="1" i="1" dirty="0" err="1" smtClean="0"/>
              <a:t>writeStream</a:t>
            </a:r>
            <a:r>
              <a:rPr lang="en-US" b="1" i="1" dirty="0" smtClean="0"/>
              <a:t> As </a:t>
            </a:r>
            <a:r>
              <a:rPr lang="en-US" b="1" i="1" dirty="0" err="1" smtClean="0"/>
              <a:t>FileStream</a:t>
            </a:r>
            <a:endParaRPr lang="en-US" dirty="0" smtClean="0"/>
          </a:p>
          <a:p>
            <a:pPr marL="274320" indent="-274320" fontAlgn="auto">
              <a:spcBef>
                <a:spcPts val="580"/>
              </a:spcBef>
              <a:spcAft>
                <a:spcPts val="0"/>
              </a:spcAft>
              <a:buFont typeface="Wingdings 2"/>
              <a:buNone/>
              <a:defRPr/>
            </a:pPr>
            <a:r>
              <a:rPr lang="en-US" b="1" i="1" dirty="0" smtClean="0"/>
              <a:t>	</a:t>
            </a:r>
            <a:r>
              <a:rPr lang="en-US" b="1" i="1" dirty="0" err="1" smtClean="0"/>
              <a:t>writeStream</a:t>
            </a:r>
            <a:r>
              <a:rPr lang="en-US" b="1" i="1" dirty="0" smtClean="0"/>
              <a:t> = New </a:t>
            </a:r>
            <a:r>
              <a:rPr lang="en-US" b="1" i="1" dirty="0" err="1" smtClean="0"/>
              <a:t>FileStream</a:t>
            </a:r>
            <a:r>
              <a:rPr lang="en-US" b="1" i="1" dirty="0" smtClean="0"/>
              <a:t>("c:\testBinary.dat", </a:t>
            </a:r>
            <a:r>
              <a:rPr lang="en-US" b="1" i="1" dirty="0" err="1" smtClean="0"/>
              <a:t>FileMode.Create</a:t>
            </a:r>
            <a:r>
              <a:rPr lang="en-US" b="1" i="1" dirty="0" smtClean="0"/>
              <a:t>)</a:t>
            </a:r>
          </a:p>
          <a:p>
            <a:pPr marL="274320" indent="-274320" fontAlgn="auto">
              <a:spcBef>
                <a:spcPts val="580"/>
              </a:spcBef>
              <a:spcAft>
                <a:spcPts val="0"/>
              </a:spcAft>
              <a:buFont typeface="Wingdings 2"/>
              <a:buNone/>
              <a:defRPr/>
            </a:pPr>
            <a:r>
              <a:rPr lang="en-US" b="1" i="1" dirty="0" smtClean="0"/>
              <a:t>	Dim </a:t>
            </a:r>
            <a:r>
              <a:rPr lang="en-US" b="1" i="1" dirty="0" err="1" smtClean="0"/>
              <a:t>writeBinay</a:t>
            </a:r>
            <a:r>
              <a:rPr lang="en-US" b="1" i="1" dirty="0" smtClean="0"/>
              <a:t> As New </a:t>
            </a:r>
            <a:r>
              <a:rPr lang="en-US" b="1" i="1" dirty="0" err="1" smtClean="0"/>
              <a:t>BinaryWriter</a:t>
            </a:r>
            <a:r>
              <a:rPr lang="en-US" b="1" i="1" dirty="0" smtClean="0"/>
              <a:t>(</a:t>
            </a:r>
            <a:r>
              <a:rPr lang="en-US" b="1" i="1" dirty="0" err="1" smtClean="0"/>
              <a:t>writeStream</a:t>
            </a:r>
            <a:r>
              <a:rPr lang="en-US" b="1" i="1" dirty="0" smtClean="0"/>
              <a:t>)</a:t>
            </a:r>
            <a:endParaRPr lang="en-US" dirty="0" smtClean="0"/>
          </a:p>
          <a:p>
            <a:pPr marL="274320" indent="-274320" fontAlgn="auto">
              <a:spcBef>
                <a:spcPts val="580"/>
              </a:spcBef>
              <a:spcAft>
                <a:spcPts val="0"/>
              </a:spcAft>
              <a:buFont typeface="Wingdings 2"/>
              <a:buChar char=""/>
              <a:defRPr/>
            </a:pPr>
            <a:r>
              <a:rPr lang="en-US" dirty="0" smtClean="0"/>
              <a:t>The main advantages of Binary information is that it is not easily human readable and stores files as Binary format is the best practice of space utilization.</a:t>
            </a:r>
          </a:p>
          <a:p>
            <a:pPr marL="274320" indent="-274320" fontAlgn="auto">
              <a:spcBef>
                <a:spcPts val="580"/>
              </a:spcBef>
              <a:spcAft>
                <a:spcPts val="0"/>
              </a:spcAft>
              <a:buFont typeface="Wingdings 2"/>
              <a:buChar cha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pic>
        <p:nvPicPr>
          <p:cNvPr id="18435" name="Picture 2"/>
          <p:cNvPicPr>
            <a:picLocks noGrp="1" noChangeAspect="1" noChangeArrowheads="1"/>
          </p:cNvPicPr>
          <p:nvPr>
            <p:ph sz="quarter" idx="1"/>
          </p:nvPr>
        </p:nvPicPr>
        <p:blipFill>
          <a:blip r:embed="rId2"/>
          <a:srcRect l="13542" t="46667" r="42708" b="14999"/>
          <a:stretch>
            <a:fillRect/>
          </a:stretch>
        </p:blipFill>
        <p:spPr>
          <a:xfrm>
            <a:off x="593725" y="1447800"/>
            <a:ext cx="7513638" cy="41148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a:t>
            </a:r>
            <a:r>
              <a:rPr lang="en-US" b="1" dirty="0" err="1" smtClean="0"/>
              <a:t>StreamReader</a:t>
            </a:r>
            <a:r>
              <a:rPr lang="en-US" dirty="0" smtClean="0"/>
              <a:t> and </a:t>
            </a:r>
            <a:r>
              <a:rPr lang="en-US" b="1" dirty="0" err="1" smtClean="0"/>
              <a:t>StreamWriter</a:t>
            </a:r>
            <a:r>
              <a:rPr lang="en-US" dirty="0" smtClean="0"/>
              <a:t> classes are used for reading from and writing data to text files. These classes inherit from the abstract base class Stream, which supports reading and writing bytes into a file stream. </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streamReader</a:t>
            </a:r>
            <a:r>
              <a:rPr lang="en-US" dirty="0" smtClean="0"/>
              <a:t> class</a:t>
            </a:r>
            <a:endParaRPr lang="en-US" dirty="0"/>
          </a:p>
        </p:txBody>
      </p:sp>
      <p:sp>
        <p:nvSpPr>
          <p:cNvPr id="3" name="Content Placeholder 2"/>
          <p:cNvSpPr>
            <a:spLocks noGrp="1"/>
          </p:cNvSpPr>
          <p:nvPr>
            <p:ph sz="quarter" idx="1"/>
          </p:nvPr>
        </p:nvSpPr>
        <p:spPr/>
        <p:txBody>
          <a:bodyPr/>
          <a:lstStyle/>
          <a:p>
            <a:r>
              <a:rPr lang="en-US" dirty="0" smtClean="0"/>
              <a:t>The </a:t>
            </a:r>
            <a:r>
              <a:rPr lang="en-US" b="1" dirty="0" err="1" smtClean="0"/>
              <a:t>StreamReader</a:t>
            </a:r>
            <a:r>
              <a:rPr lang="en-US" dirty="0" smtClean="0"/>
              <a:t> class also inherits from the abstract base class </a:t>
            </a:r>
            <a:r>
              <a:rPr lang="en-US" dirty="0" err="1" smtClean="0"/>
              <a:t>TextReader</a:t>
            </a:r>
            <a:r>
              <a:rPr lang="en-US" dirty="0" smtClean="0"/>
              <a:t> that represents a reader for reading series of characters. The following table describes some of the commonly used </a:t>
            </a:r>
            <a:r>
              <a:rPr lang="en-US" b="1" dirty="0" smtClean="0"/>
              <a:t>methods</a:t>
            </a:r>
            <a:r>
              <a:rPr lang="en-US" dirty="0" smtClean="0"/>
              <a:t> of the </a:t>
            </a:r>
            <a:r>
              <a:rPr lang="en-US" dirty="0" err="1" smtClean="0"/>
              <a:t>StreamReader</a:t>
            </a:r>
            <a:r>
              <a:rPr lang="en-US" dirty="0" smtClean="0"/>
              <a:t> class:</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To draw lines</a:t>
            </a:r>
          </a:p>
          <a:p>
            <a:r>
              <a:rPr lang="en-US" dirty="0" smtClean="0"/>
              <a:t>On the File menu, choose New Project. </a:t>
            </a:r>
          </a:p>
          <a:p>
            <a:r>
              <a:rPr lang="en-US" dirty="0" smtClean="0"/>
              <a:t>On the Template pane, in the New Project dialog box, click Windows Application.</a:t>
            </a:r>
          </a:p>
          <a:p>
            <a:r>
              <a:rPr lang="en-US" dirty="0" smtClean="0"/>
              <a:t>In the Name box, type Lines and then click OK. </a:t>
            </a:r>
          </a:p>
          <a:p>
            <a:r>
              <a:rPr lang="en-US" dirty="0" smtClean="0"/>
              <a:t>A new Windows Forms project opens.</a:t>
            </a:r>
          </a:p>
          <a:p>
            <a:r>
              <a:rPr lang="en-US" dirty="0" smtClean="0"/>
              <a:t>Double-click the form to open the Code Editor, and then select Paint from the Events drop-down list.</a:t>
            </a:r>
          </a:p>
          <a:p>
            <a:r>
              <a:rPr lang="en-US" dirty="0" smtClean="0"/>
              <a:t>In the Form1_Paint event handler, add the following code.</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l="27902" t="25254" r="26850" b="51175"/>
          <a:stretch>
            <a:fillRect/>
          </a:stretch>
        </p:blipFill>
        <p:spPr bwMode="auto">
          <a:xfrm>
            <a:off x="533400" y="914400"/>
            <a:ext cx="7696200" cy="5029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Handling text: The stream Reader and Stream writer classes</a:t>
            </a:r>
            <a:endParaRPr lang="en-US" dirty="0"/>
          </a:p>
        </p:txBody>
      </p:sp>
      <p:sp>
        <p:nvSpPr>
          <p:cNvPr id="3" name="Content Placeholder 2"/>
          <p:cNvSpPr>
            <a:spLocks noGrp="1"/>
          </p:cNvSpPr>
          <p:nvPr>
            <p:ph sz="quarter"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l="4753" t="13469" r="32111" b="36022"/>
          <a:stretch>
            <a:fillRect/>
          </a:stretch>
        </p:blipFill>
        <p:spPr bwMode="auto">
          <a:xfrm>
            <a:off x="0" y="0"/>
            <a:ext cx="8915400" cy="68580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binary data</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BinaryReader</a:t>
            </a:r>
            <a:r>
              <a:rPr lang="en-US" dirty="0" smtClean="0"/>
              <a:t> and </a:t>
            </a:r>
            <a:r>
              <a:rPr lang="en-US" dirty="0" err="1" smtClean="0"/>
              <a:t>BinaryWriter</a:t>
            </a:r>
            <a:r>
              <a:rPr lang="en-US" dirty="0" smtClean="0"/>
              <a:t> both read and write data as binary (that is, in the raw 0’s and 1s that your data is actually stored as in your computer) rather then text.</a:t>
            </a:r>
          </a:p>
          <a:p>
            <a:r>
              <a:rPr lang="en-US" dirty="0" smtClean="0"/>
              <a:t>For example you can use the </a:t>
            </a:r>
            <a:r>
              <a:rPr lang="en-US" dirty="0" err="1" smtClean="0"/>
              <a:t>BinaryWriter</a:t>
            </a:r>
            <a:r>
              <a:rPr lang="en-US" dirty="0" smtClean="0"/>
              <a:t> class’s Write method to send binary data to a file. To read it back in. you can use the </a:t>
            </a:r>
            <a:r>
              <a:rPr lang="en-US" dirty="0" err="1" smtClean="0"/>
              <a:t>BinaryReader</a:t>
            </a:r>
            <a:r>
              <a:rPr lang="en-US" dirty="0" smtClean="0"/>
              <a:t> class’s Read method.</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l="3700" t="15153" r="26850" b="41073"/>
          <a:stretch>
            <a:fillRect/>
          </a:stretch>
        </p:blipFill>
        <p:spPr bwMode="auto">
          <a:xfrm>
            <a:off x="381000" y="457200"/>
            <a:ext cx="8229600" cy="6172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idx="1"/>
          </p:nvPr>
        </p:nvSpPr>
        <p:spPr/>
        <p:txBody>
          <a:bodyPr>
            <a:normAutofit/>
          </a:bodyPr>
          <a:lstStyle/>
          <a:p>
            <a:pPr marL="548640" indent="-411480" fontAlgn="auto">
              <a:spcAft>
                <a:spcPts val="0"/>
              </a:spcAft>
              <a:buClr>
                <a:schemeClr val="tx1">
                  <a:shade val="95000"/>
                </a:schemeClr>
              </a:buClr>
              <a:buFont typeface="Wingdings 2"/>
              <a:buChar char=""/>
              <a:defRPr/>
            </a:pPr>
            <a:r>
              <a:rPr lang="en-US" dirty="0" smtClean="0"/>
              <a:t>The </a:t>
            </a:r>
            <a:r>
              <a:rPr lang="en-US" b="1" dirty="0" smtClean="0"/>
              <a:t>Peek</a:t>
            </a:r>
            <a:r>
              <a:rPr lang="en-US" dirty="0" smtClean="0"/>
              <a:t> method takes a peek at the incoming text characters. It's looking ahead one character at a time. If it doesn't see any more characters, it will return a value of minus 1. This will signify the end of the text file. Our loop checks for this minus 1, and bails out when </a:t>
            </a:r>
            <a:r>
              <a:rPr lang="en-US" b="1" dirty="0" smtClean="0"/>
              <a:t>Peek</a:t>
            </a:r>
            <a:r>
              <a:rPr lang="en-US" dirty="0" smtClean="0"/>
              <a:t> has this </a:t>
            </a:r>
            <a:r>
              <a:rPr lang="en-US" smtClean="0"/>
              <a:t>value.</a:t>
            </a:r>
            <a:endParaRPr lang="en-US" dirty="0" smtClean="0"/>
          </a:p>
          <a:p>
            <a:pPr marL="548640" indent="-411480" fontAlgn="auto">
              <a:spcAft>
                <a:spcPts val="0"/>
              </a:spcAft>
              <a:buClr>
                <a:schemeClr val="tx1">
                  <a:shade val="95000"/>
                </a:schemeClr>
              </a:buClr>
              <a:buFont typeface="Wingdings 2"/>
              <a:buChar char=""/>
              <a:defRPr/>
            </a:pPr>
            <a:endParaRPr lang="en-US" dirty="0"/>
          </a:p>
        </p:txBody>
      </p:sp>
      <p:sp>
        <p:nvSpPr>
          <p:cNvPr id="4" name="Footer Placeholder 3"/>
          <p:cNvSpPr>
            <a:spLocks noGrp="1"/>
          </p:cNvSpPr>
          <p:nvPr>
            <p:ph type="ftr" sz="quarter" idx="11"/>
          </p:nvPr>
        </p:nvSpPr>
        <p:spPr/>
        <p:txBody>
          <a:bodyPr/>
          <a:lstStyle/>
          <a:p>
            <a:pPr>
              <a:defRPr/>
            </a:pPr>
            <a:r>
              <a:rPr lang="en-US"/>
              <a:t>BY LECTURERE SURAJ PANDEY CCT COLLEGE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smtClean="0"/>
              <a:t>' Draw a 400 pixel black line 25 pixels from the top of the form.</a:t>
            </a:r>
          </a:p>
          <a:p>
            <a:pPr>
              <a:buNone/>
            </a:pPr>
            <a:r>
              <a:rPr lang="en-US" dirty="0" smtClean="0"/>
              <a:t>	 </a:t>
            </a:r>
            <a:r>
              <a:rPr lang="en-US" dirty="0" err="1" smtClean="0"/>
              <a:t>e.Graphics.DrawLine</a:t>
            </a:r>
            <a:r>
              <a:rPr lang="en-US" dirty="0" smtClean="0"/>
              <a:t>(</a:t>
            </a:r>
            <a:r>
              <a:rPr lang="en-US" dirty="0" err="1" smtClean="0"/>
              <a:t>Pens.Black</a:t>
            </a:r>
            <a:r>
              <a:rPr lang="en-US" dirty="0" smtClean="0"/>
              <a:t>, 0, 25, 400, 25)</a:t>
            </a:r>
          </a:p>
          <a:p>
            <a:pPr>
              <a:buNone/>
            </a:pPr>
            <a:r>
              <a:rPr lang="en-US" dirty="0" smtClean="0"/>
              <a:t> ' Draw a 500 pixel red line 100 pixels from the left of the form.</a:t>
            </a:r>
          </a:p>
          <a:p>
            <a:pPr>
              <a:buNone/>
            </a:pPr>
            <a:r>
              <a:rPr lang="en-US" dirty="0" smtClean="0"/>
              <a:t>	 </a:t>
            </a:r>
            <a:r>
              <a:rPr lang="en-US" dirty="0" err="1" smtClean="0"/>
              <a:t>e.Graphics.DrawLine</a:t>
            </a:r>
            <a:r>
              <a:rPr lang="en-US" dirty="0" smtClean="0"/>
              <a:t>(</a:t>
            </a:r>
            <a:r>
              <a:rPr lang="en-US" dirty="0" err="1" smtClean="0"/>
              <a:t>Pens.Red</a:t>
            </a:r>
            <a:r>
              <a:rPr lang="en-US" dirty="0" smtClean="0"/>
              <a:t>, 100, 0, 100, 500)</a:t>
            </a:r>
          </a:p>
          <a:p>
            <a:pPr>
              <a:buNone/>
            </a:pPr>
            <a:r>
              <a:rPr lang="en-US" dirty="0" smtClean="0"/>
              <a:t> ' Draw a diagonal blue line from the upper left to the lower right. </a:t>
            </a:r>
          </a:p>
          <a:p>
            <a:pPr>
              <a:buNone/>
            </a:pPr>
            <a:r>
              <a:rPr lang="en-US" dirty="0" smtClean="0"/>
              <a:t>	</a:t>
            </a:r>
            <a:r>
              <a:rPr lang="en-US" dirty="0" err="1" smtClean="0"/>
              <a:t>e.Graphics.DrawLine</a:t>
            </a:r>
            <a:r>
              <a:rPr lang="en-US" dirty="0" smtClean="0"/>
              <a:t>(</a:t>
            </a:r>
            <a:r>
              <a:rPr lang="en-US" dirty="0" err="1" smtClean="0"/>
              <a:t>Pens.Blue</a:t>
            </a:r>
            <a:r>
              <a:rPr lang="en-US" dirty="0" smtClean="0"/>
              <a:t>, 0, 0, </a:t>
            </a:r>
            <a:r>
              <a:rPr lang="en-US" dirty="0" err="1" smtClean="0"/>
              <a:t>Me.Width</a:t>
            </a:r>
            <a:r>
              <a:rPr lang="en-US" dirty="0" smtClean="0"/>
              <a:t>, </a:t>
            </a:r>
            <a:r>
              <a:rPr lang="en-US" dirty="0" err="1" smtClean="0"/>
              <a:t>Me.Height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3" name="Content Placeholder 2"/>
          <p:cNvSpPr>
            <a:spLocks noGrp="1"/>
          </p:cNvSpPr>
          <p:nvPr>
            <p:ph sz="quarter" idx="1"/>
          </p:nvPr>
        </p:nvSpPr>
        <p:spPr/>
        <p:txBody>
          <a:bodyPr>
            <a:normAutofit/>
          </a:bodyPr>
          <a:lstStyle/>
          <a:p>
            <a:r>
              <a:rPr lang="en-US" dirty="0" smtClean="0"/>
              <a:t>Drawing a shape is similar to drawing a line—you need to define the coordinates and the color with which to draw. Where a line took coordinates defining a starting and ending point, a shape such as a square or rectangle takes coordinates describing its upper-left corner, width, and height.</a:t>
            </a:r>
          </a:p>
          <a:p>
            <a:r>
              <a:rPr lang="en-US" dirty="0" smtClean="0"/>
              <a:t>Circles and ovals (also known as ellipses) do not have upper-left corners, so instead the coordinates describe the upper-left corners of their bounding rectangles—an imaginary rectangle of the same width and height of the circle or oval.</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To draw shapes</a:t>
            </a:r>
          </a:p>
          <a:p>
            <a:r>
              <a:rPr lang="en-US" dirty="0" smtClean="0"/>
              <a:t>On the File menu, choose New Project. </a:t>
            </a:r>
          </a:p>
          <a:p>
            <a:r>
              <a:rPr lang="en-US" dirty="0" smtClean="0"/>
              <a:t>On the Templates pane, in the New Project dialog box, select Windows Application.</a:t>
            </a:r>
          </a:p>
          <a:p>
            <a:r>
              <a:rPr lang="en-US" dirty="0" smtClean="0"/>
              <a:t>In the Name box, type Shapes and then click OK. </a:t>
            </a:r>
          </a:p>
          <a:p>
            <a:r>
              <a:rPr lang="en-US" dirty="0" smtClean="0"/>
              <a:t>A new Windows Forms project opens.</a:t>
            </a:r>
          </a:p>
          <a:p>
            <a:r>
              <a:rPr lang="en-US" dirty="0" smtClean="0"/>
              <a:t>Double-click the form to open the Code Editor, and then select Paint from the Events drop-down list.</a:t>
            </a:r>
          </a:p>
          <a:p>
            <a:r>
              <a:rPr lang="en-US" dirty="0" smtClean="0"/>
              <a:t>In the Form1_Paint event handler, add the following code.</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smtClean="0"/>
              <a:t>' Draw a 200 by 150 pixel green rectangle. </a:t>
            </a:r>
            <a:r>
              <a:rPr lang="en-US" dirty="0" err="1" smtClean="0"/>
              <a:t>e.Graphics.DrawRectangle</a:t>
            </a:r>
            <a:r>
              <a:rPr lang="en-US" dirty="0" smtClean="0"/>
              <a:t>(</a:t>
            </a:r>
            <a:r>
              <a:rPr lang="en-US" dirty="0" err="1" smtClean="0"/>
              <a:t>Pens.Green</a:t>
            </a:r>
            <a:r>
              <a:rPr lang="en-US" dirty="0" smtClean="0"/>
              <a:t>, 10, 10, 200, 150)</a:t>
            </a:r>
          </a:p>
          <a:p>
            <a:pPr>
              <a:buNone/>
            </a:pPr>
            <a:r>
              <a:rPr lang="en-US" dirty="0" smtClean="0"/>
              <a:t> ' Draw a blue square </a:t>
            </a:r>
            <a:r>
              <a:rPr lang="en-US" dirty="0" err="1" smtClean="0"/>
              <a:t>e.Graphics.DrawRectangle</a:t>
            </a:r>
            <a:r>
              <a:rPr lang="en-US" dirty="0" smtClean="0"/>
              <a:t>(</a:t>
            </a:r>
            <a:r>
              <a:rPr lang="en-US" dirty="0" err="1" smtClean="0"/>
              <a:t>Pens.Blue</a:t>
            </a:r>
            <a:r>
              <a:rPr lang="en-US" dirty="0" smtClean="0"/>
              <a:t>, 30, 30, 150, 150)</a:t>
            </a:r>
          </a:p>
          <a:p>
            <a:pPr>
              <a:buNone/>
            </a:pPr>
            <a:r>
              <a:rPr lang="en-US" dirty="0" smtClean="0"/>
              <a:t> ' Draw a 150 pixel diameter red circle. </a:t>
            </a:r>
            <a:r>
              <a:rPr lang="en-US" dirty="0" err="1" smtClean="0"/>
              <a:t>e.Graphics.DrawEllipse</a:t>
            </a:r>
            <a:r>
              <a:rPr lang="en-US" dirty="0" smtClean="0"/>
              <a:t>(</a:t>
            </a:r>
            <a:r>
              <a:rPr lang="en-US" dirty="0" err="1" smtClean="0"/>
              <a:t>Pens.Red</a:t>
            </a:r>
            <a:r>
              <a:rPr lang="en-US" dirty="0" smtClean="0"/>
              <a:t>, 0, 0, 150, 150)</a:t>
            </a:r>
          </a:p>
          <a:p>
            <a:pPr>
              <a:buNone/>
            </a:pPr>
            <a:r>
              <a:rPr lang="en-US" dirty="0" smtClean="0"/>
              <a:t> ' Draw a 250 by 125 pixel yellow oval. </a:t>
            </a:r>
            <a:r>
              <a:rPr lang="en-US" dirty="0" err="1" smtClean="0"/>
              <a:t>e.Graphics.DrawEllipse</a:t>
            </a:r>
            <a:r>
              <a:rPr lang="en-US" dirty="0" smtClean="0"/>
              <a:t>(</a:t>
            </a:r>
            <a:r>
              <a:rPr lang="en-US" dirty="0" err="1" smtClean="0"/>
              <a:t>Pens.Yellow</a:t>
            </a:r>
            <a:r>
              <a:rPr lang="en-US" dirty="0" smtClean="0"/>
              <a:t>, 20, 20, 250, 125)</a:t>
            </a:r>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filled shapes</a:t>
            </a:r>
            <a:endParaRPr lang="en-US" dirty="0"/>
          </a:p>
        </p:txBody>
      </p:sp>
      <p:sp>
        <p:nvSpPr>
          <p:cNvPr id="3" name="Content Placeholder 2"/>
          <p:cNvSpPr>
            <a:spLocks noGrp="1"/>
          </p:cNvSpPr>
          <p:nvPr>
            <p:ph sz="quarter" idx="1"/>
          </p:nvPr>
        </p:nvSpPr>
        <p:spPr/>
        <p:txBody>
          <a:bodyPr>
            <a:normAutofit/>
          </a:bodyPr>
          <a:lstStyle/>
          <a:p>
            <a:r>
              <a:rPr lang="en-US" dirty="0" smtClean="0"/>
              <a:t>So far, the shapes that you have drawn are just outlines. To draw shapes with solid colors, you need to use one of the fill methods such as </a:t>
            </a:r>
            <a:r>
              <a:rPr lang="en-US" dirty="0" err="1" smtClean="0"/>
              <a:t>FillRectangle</a:t>
            </a:r>
            <a:r>
              <a:rPr lang="en-US" dirty="0" smtClean="0"/>
              <a:t> or </a:t>
            </a:r>
            <a:r>
              <a:rPr lang="en-US" dirty="0" err="1" smtClean="0"/>
              <a:t>FillEllipse</a:t>
            </a:r>
            <a:r>
              <a:rPr lang="en-US" dirty="0" smtClean="0"/>
              <a:t>. The fill methods use a Brush object, another type of graphics object that can paint.</a:t>
            </a:r>
          </a:p>
          <a:p>
            <a:r>
              <a:rPr lang="en-US" dirty="0" smtClean="0"/>
              <a:t>When filling a shape with a different color, you will need to define coordinates that are smaller than the shape; otherwise the border will be covered. For example, to fill a square with the coordinates 0, 0, 150, 150 you would specify a fill with the coordinates 1, 1, 149, 149, accounting for the one pixel thickness of the line.</a:t>
            </a:r>
          </a:p>
          <a:p>
            <a:endParaRPr lang="en-US" dirty="0"/>
          </a:p>
        </p:txBody>
      </p:sp>
      <p:sp>
        <p:nvSpPr>
          <p:cNvPr id="4" name="Footer Placeholder 3"/>
          <p:cNvSpPr>
            <a:spLocks noGrp="1"/>
          </p:cNvSpPr>
          <p:nvPr>
            <p:ph type="ftr" sz="quarter" idx="11"/>
          </p:nvPr>
        </p:nvSpPr>
        <p:spPr/>
        <p:txBody>
          <a:bodyPr/>
          <a:lstStyle/>
          <a:p>
            <a:r>
              <a:rPr lang="en-US" smtClean="0"/>
              <a:t>BY LECTURER SURAJ PANDEY CCT COLLEGE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238</TotalTime>
  <Words>1928</Words>
  <Application>Microsoft Office PowerPoint</Application>
  <PresentationFormat>On-screen Show (4:3)</PresentationFormat>
  <Paragraphs>165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Franklin Gothic Book</vt:lpstr>
      <vt:lpstr>Perpetua</vt:lpstr>
      <vt:lpstr>Wingdings 2</vt:lpstr>
      <vt:lpstr>Equity</vt:lpstr>
      <vt:lpstr>The VB.net Graphics and File operation</vt:lpstr>
      <vt:lpstr>Introduction to Graphics Handling</vt:lpstr>
      <vt:lpstr>Drawing and filling different types of graphics</vt:lpstr>
      <vt:lpstr>PowerPoint Presentation</vt:lpstr>
      <vt:lpstr>PowerPoint Presentation</vt:lpstr>
      <vt:lpstr>Drawing simple shapes</vt:lpstr>
      <vt:lpstr>PowerPoint Presentation</vt:lpstr>
      <vt:lpstr>PowerPoint Presentation</vt:lpstr>
      <vt:lpstr>Drawing filled shapes</vt:lpstr>
      <vt:lpstr>Drawing text</vt:lpstr>
      <vt:lpstr>PowerPoint Presentation</vt:lpstr>
      <vt:lpstr>PowerPoint Presentation</vt:lpstr>
      <vt:lpstr>Drawing rotated text</vt:lpstr>
      <vt:lpstr>PowerPoint Presentation</vt:lpstr>
      <vt:lpstr>Displaying an image on a form</vt:lpstr>
      <vt:lpstr>PowerPoint Presentation</vt:lpstr>
      <vt:lpstr>PowerPoint Presentation</vt:lpstr>
      <vt:lpstr>File handling</vt:lpstr>
      <vt:lpstr>PowerPoint Presentation</vt:lpstr>
      <vt:lpstr>PowerPoint Presentation</vt:lpstr>
      <vt:lpstr>PowerPoint Presentation</vt:lpstr>
      <vt:lpstr>PowerPoint Presentation</vt:lpstr>
      <vt:lpstr>PowerPoint Presentation</vt:lpstr>
      <vt:lpstr>PowerPoint Presentation</vt:lpstr>
      <vt:lpstr>How to VB.NET FileStream operations </vt:lpstr>
      <vt:lpstr>PowerPoint Presentation</vt:lpstr>
      <vt:lpstr>How to VB.NET Simple TextReader </vt:lpstr>
      <vt:lpstr>PowerPoint Presentation</vt:lpstr>
      <vt:lpstr>PowerPoint Presentation</vt:lpstr>
      <vt:lpstr>PowerPoint Presentation</vt:lpstr>
      <vt:lpstr>PowerPoint Presentation</vt:lpstr>
      <vt:lpstr>How to VB.NET TextWriter </vt:lpstr>
      <vt:lpstr>PowerPoint Presentation</vt:lpstr>
      <vt:lpstr>How to VB.NET BinaryReader </vt:lpstr>
      <vt:lpstr>PowerPoint Presentation</vt:lpstr>
      <vt:lpstr>How to VB.NET BinaryWriter </vt:lpstr>
      <vt:lpstr>PowerPoint Presentation</vt:lpstr>
      <vt:lpstr>PowerPoint Presentation</vt:lpstr>
      <vt:lpstr>The streamReader class</vt:lpstr>
      <vt:lpstr>PowerPoint Presentation</vt:lpstr>
      <vt:lpstr>Handling text: The stream Reader and Stream writer classes</vt:lpstr>
      <vt:lpstr>PowerPoint Presentation</vt:lpstr>
      <vt:lpstr>Reading and writing binary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VB.net Graphics and File operation</dc:title>
  <dc:creator>suraj</dc:creator>
  <cp:lastModifiedBy>suraj pandey</cp:lastModifiedBy>
  <cp:revision>28</cp:revision>
  <dcterms:created xsi:type="dcterms:W3CDTF">2013-10-25T03:31:03Z</dcterms:created>
  <dcterms:modified xsi:type="dcterms:W3CDTF">2022-07-01T01:16:48Z</dcterms:modified>
</cp:coreProperties>
</file>